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18"/>
  </p:notesMasterIdLst>
  <p:sldIdLst>
    <p:sldId id="257" r:id="rId3"/>
    <p:sldId id="299" r:id="rId4"/>
    <p:sldId id="301" r:id="rId5"/>
    <p:sldId id="302" r:id="rId6"/>
    <p:sldId id="303" r:id="rId7"/>
    <p:sldId id="304" r:id="rId8"/>
    <p:sldId id="305" r:id="rId9"/>
    <p:sldId id="306" r:id="rId10"/>
    <p:sldId id="307" r:id="rId11"/>
    <p:sldId id="308" r:id="rId12"/>
    <p:sldId id="309" r:id="rId13"/>
    <p:sldId id="310" r:id="rId14"/>
    <p:sldId id="312" r:id="rId15"/>
    <p:sldId id="313" r:id="rId16"/>
    <p:sldId id="31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warhurst" initials="aw" lastIdx="1" clrIdx="0">
    <p:extLst>
      <p:ext uri="{19B8F6BF-5375-455C-9EA6-DF929625EA0E}">
        <p15:presenceInfo xmlns:p15="http://schemas.microsoft.com/office/powerpoint/2012/main" userId="deee1aa8f40aecf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651" autoAdjust="0"/>
  </p:normalViewPr>
  <p:slideViewPr>
    <p:cSldViewPr snapToGrid="0">
      <p:cViewPr varScale="1">
        <p:scale>
          <a:sx n="60" d="100"/>
          <a:sy n="60" d="100"/>
        </p:scale>
        <p:origin x="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ED69A8-0D07-4561-85E1-1DD1999231E4}" type="datetimeFigureOut">
              <a:rPr lang="en-GB" smtClean="0"/>
              <a:t>03/10/2018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1933F4-C4AB-4CA7-8739-8803CBF94FCE}" type="slidenum">
              <a:rPr lang="en-GB" smtClean="0"/>
              <a:t>‹#›</a:t>
            </a:fld>
            <a:endParaRPr lang="en-GB"/>
          </a:p>
        </p:txBody>
      </p:sp>
    </p:spTree>
    <p:extLst>
      <p:ext uri="{BB962C8B-B14F-4D97-AF65-F5344CB8AC3E}">
        <p14:creationId xmlns:p14="http://schemas.microsoft.com/office/powerpoint/2010/main" val="2535825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1933F4-C4AB-4CA7-8739-8803CBF94FCE}" type="slidenum">
              <a:rPr lang="en-GB" smtClean="0"/>
              <a:t>1</a:t>
            </a:fld>
            <a:endParaRPr lang="en-GB"/>
          </a:p>
        </p:txBody>
      </p:sp>
    </p:spTree>
    <p:extLst>
      <p:ext uri="{BB962C8B-B14F-4D97-AF65-F5344CB8AC3E}">
        <p14:creationId xmlns:p14="http://schemas.microsoft.com/office/powerpoint/2010/main" val="2946127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10</a:t>
            </a:fld>
            <a:endParaRPr lang="en-GB"/>
          </a:p>
        </p:txBody>
      </p:sp>
    </p:spTree>
    <p:extLst>
      <p:ext uri="{BB962C8B-B14F-4D97-AF65-F5344CB8AC3E}">
        <p14:creationId xmlns:p14="http://schemas.microsoft.com/office/powerpoint/2010/main" val="1367779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11</a:t>
            </a:fld>
            <a:endParaRPr lang="en-GB"/>
          </a:p>
        </p:txBody>
      </p:sp>
    </p:spTree>
    <p:extLst>
      <p:ext uri="{BB962C8B-B14F-4D97-AF65-F5344CB8AC3E}">
        <p14:creationId xmlns:p14="http://schemas.microsoft.com/office/powerpoint/2010/main" val="2730104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12</a:t>
            </a:fld>
            <a:endParaRPr lang="en-GB"/>
          </a:p>
        </p:txBody>
      </p:sp>
    </p:spTree>
    <p:extLst>
      <p:ext uri="{BB962C8B-B14F-4D97-AF65-F5344CB8AC3E}">
        <p14:creationId xmlns:p14="http://schemas.microsoft.com/office/powerpoint/2010/main" val="951340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13</a:t>
            </a:fld>
            <a:endParaRPr lang="en-GB"/>
          </a:p>
        </p:txBody>
      </p:sp>
    </p:spTree>
    <p:extLst>
      <p:ext uri="{BB962C8B-B14F-4D97-AF65-F5344CB8AC3E}">
        <p14:creationId xmlns:p14="http://schemas.microsoft.com/office/powerpoint/2010/main" val="7173602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14</a:t>
            </a:fld>
            <a:endParaRPr lang="en-GB"/>
          </a:p>
        </p:txBody>
      </p:sp>
    </p:spTree>
    <p:extLst>
      <p:ext uri="{BB962C8B-B14F-4D97-AF65-F5344CB8AC3E}">
        <p14:creationId xmlns:p14="http://schemas.microsoft.com/office/powerpoint/2010/main" val="3092782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15</a:t>
            </a:fld>
            <a:endParaRPr lang="en-GB"/>
          </a:p>
        </p:txBody>
      </p:sp>
    </p:spTree>
    <p:extLst>
      <p:ext uri="{BB962C8B-B14F-4D97-AF65-F5344CB8AC3E}">
        <p14:creationId xmlns:p14="http://schemas.microsoft.com/office/powerpoint/2010/main" val="1967527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2</a:t>
            </a:fld>
            <a:endParaRPr lang="en-GB"/>
          </a:p>
        </p:txBody>
      </p:sp>
    </p:spTree>
    <p:extLst>
      <p:ext uri="{BB962C8B-B14F-4D97-AF65-F5344CB8AC3E}">
        <p14:creationId xmlns:p14="http://schemas.microsoft.com/office/powerpoint/2010/main" val="562593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-children</a:t>
            </a:r>
            <a:r>
              <a:rPr lang="en-US" baseline="0" dirty="0" smtClean="0"/>
              <a:t> of military families experience a unique combination of stressors when parents are deployed, resulting in difficulties in mental health (e.g. anxiety), emotional difficulties, and poor academic engagement and achievement (Chandra et al, 2010; Engel, Gallagher &amp; Lyle, 2010)</a:t>
            </a:r>
          </a:p>
          <a:p>
            <a:pPr marL="171450" indent="-171450">
              <a:buFontTx/>
              <a:buChar char="-"/>
            </a:pPr>
            <a:r>
              <a:rPr lang="en-US" baseline="0" dirty="0" smtClean="0"/>
              <a:t>Protective factors are that the military groups are often a tight knit community composed of individuals with a standard of education, and similar life expectancy. Divorce is also a lot less common and unemployment is not an issue (Jensen, Lewis &amp; </a:t>
            </a:r>
            <a:r>
              <a:rPr lang="en-US" baseline="0" dirty="0" err="1" smtClean="0"/>
              <a:t>Xenakis</a:t>
            </a:r>
            <a:r>
              <a:rPr lang="en-US" baseline="0" dirty="0" smtClean="0"/>
              <a:t>, 1986)</a:t>
            </a:r>
          </a:p>
          <a:p>
            <a:pPr marL="171450" indent="-171450">
              <a:buFontTx/>
              <a:buChar char="-"/>
            </a:pPr>
            <a:r>
              <a:rPr lang="en-US" dirty="0" smtClean="0"/>
              <a:t>Educational</a:t>
            </a:r>
            <a:r>
              <a:rPr lang="en-US" baseline="0" dirty="0" smtClean="0"/>
              <a:t> institutions may be considered more or less military friendly  based on their understanding and experience of military children. Considered critical for assessing education are notions such as flexible payments that align with military pay, acceptance of credits from approved military programs and options for deployed students. This can support both children who have parents in the military and the parents themselves, potentially influencing the children’s career choice (Wilson et al, 2016)</a:t>
            </a:r>
          </a:p>
          <a:p>
            <a:pPr marL="171450" indent="-171450">
              <a:buFontTx/>
              <a:buChar char="-"/>
            </a:pPr>
            <a:r>
              <a:rPr lang="en-US" dirty="0" smtClean="0"/>
              <a:t>If</a:t>
            </a:r>
            <a:r>
              <a:rPr lang="en-US" baseline="0" dirty="0" smtClean="0"/>
              <a:t> any intervention is needed for children in the military, it should reflect the diversity of the families affected. In a study of demographics of military families (Clever &amp; Segal, 2013), the commonalities were far fewer than the differences between families, so this should be taken into account rather than a one size fits all approach.</a:t>
            </a:r>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3</a:t>
            </a:fld>
            <a:endParaRPr lang="en-GB"/>
          </a:p>
        </p:txBody>
      </p:sp>
    </p:spTree>
    <p:extLst>
      <p:ext uri="{BB962C8B-B14F-4D97-AF65-F5344CB8AC3E}">
        <p14:creationId xmlns:p14="http://schemas.microsoft.com/office/powerpoint/2010/main" val="4271986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4</a:t>
            </a:fld>
            <a:endParaRPr lang="en-GB"/>
          </a:p>
        </p:txBody>
      </p:sp>
    </p:spTree>
    <p:extLst>
      <p:ext uri="{BB962C8B-B14F-4D97-AF65-F5344CB8AC3E}">
        <p14:creationId xmlns:p14="http://schemas.microsoft.com/office/powerpoint/2010/main" val="1302467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5</a:t>
            </a:fld>
            <a:endParaRPr lang="en-GB"/>
          </a:p>
        </p:txBody>
      </p:sp>
    </p:spTree>
    <p:extLst>
      <p:ext uri="{BB962C8B-B14F-4D97-AF65-F5344CB8AC3E}">
        <p14:creationId xmlns:p14="http://schemas.microsoft.com/office/powerpoint/2010/main" val="3590515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6</a:t>
            </a:fld>
            <a:endParaRPr lang="en-GB"/>
          </a:p>
        </p:txBody>
      </p:sp>
    </p:spTree>
    <p:extLst>
      <p:ext uri="{BB962C8B-B14F-4D97-AF65-F5344CB8AC3E}">
        <p14:creationId xmlns:p14="http://schemas.microsoft.com/office/powerpoint/2010/main" val="687368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7</a:t>
            </a:fld>
            <a:endParaRPr lang="en-GB"/>
          </a:p>
        </p:txBody>
      </p:sp>
    </p:spTree>
    <p:extLst>
      <p:ext uri="{BB962C8B-B14F-4D97-AF65-F5344CB8AC3E}">
        <p14:creationId xmlns:p14="http://schemas.microsoft.com/office/powerpoint/2010/main" val="4109945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8</a:t>
            </a:fld>
            <a:endParaRPr lang="en-GB"/>
          </a:p>
        </p:txBody>
      </p:sp>
    </p:spTree>
    <p:extLst>
      <p:ext uri="{BB962C8B-B14F-4D97-AF65-F5344CB8AC3E}">
        <p14:creationId xmlns:p14="http://schemas.microsoft.com/office/powerpoint/2010/main" val="1285559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9C3A09-6DBD-46E1-B09A-21E4D3A4F4AB}" type="slidenum">
              <a:rPr lang="en-GB" smtClean="0"/>
              <a:pPr>
                <a:defRPr/>
              </a:pPr>
              <a:t>9</a:t>
            </a:fld>
            <a:endParaRPr lang="en-GB"/>
          </a:p>
        </p:txBody>
      </p:sp>
    </p:spTree>
    <p:extLst>
      <p:ext uri="{BB962C8B-B14F-4D97-AF65-F5344CB8AC3E}">
        <p14:creationId xmlns:p14="http://schemas.microsoft.com/office/powerpoint/2010/main" val="156857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1F71D6-5DB6-4713-A3B4-E27EBEFFA025}" type="datetimeFigureOut">
              <a:rPr lang="en-GB" smtClean="0"/>
              <a:t>03/10/2018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4078180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1F71D6-5DB6-4713-A3B4-E27EBEFFA025}" type="datetimeFigureOut">
              <a:rPr lang="en-GB" smtClean="0"/>
              <a:t>03/10/2018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4210254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1F71D6-5DB6-4713-A3B4-E27EBEFFA025}" type="datetimeFigureOut">
              <a:rPr lang="en-GB" smtClean="0"/>
              <a:t>03/10/2018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4098113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amp; Large Image">
    <p:spTree>
      <p:nvGrpSpPr>
        <p:cNvPr id="1" name=""/>
        <p:cNvGrpSpPr/>
        <p:nvPr/>
      </p:nvGrpSpPr>
      <p:grpSpPr>
        <a:xfrm>
          <a:off x="0" y="0"/>
          <a:ext cx="0" cy="0"/>
          <a:chOff x="0" y="0"/>
          <a:chExt cx="0" cy="0"/>
        </a:xfrm>
      </p:grpSpPr>
      <p:pic>
        <p:nvPicPr>
          <p:cNvPr id="5" name="0421_N402_pages_2.png"/>
          <p:cNvPicPr/>
          <p:nvPr/>
        </p:nvPicPr>
        <p:blipFill rotWithShape="1">
          <a:blip r:embed="rId2" cstate="screen">
            <a:extLst>
              <a:ext uri="{28A0092B-C50C-407E-A947-70E740481C1C}">
                <a14:useLocalDpi xmlns:a14="http://schemas.microsoft.com/office/drawing/2010/main"/>
              </a:ext>
            </a:extLst>
          </a:blip>
          <a:srcRect/>
          <a:stretch/>
        </p:blipFill>
        <p:spPr>
          <a:xfrm>
            <a:off x="0" y="-1835150"/>
            <a:ext cx="12192000" cy="8693150"/>
          </a:xfrm>
          <a:prstGeom prst="rect">
            <a:avLst/>
          </a:prstGeom>
          <a:ln w="12700">
            <a:miter lim="400000"/>
          </a:ln>
        </p:spPr>
      </p:pic>
      <p:pic>
        <p:nvPicPr>
          <p:cNvPr id="6" name="pasted-image.pdf"/>
          <p:cNvPicPr/>
          <p:nvPr/>
        </p:nvPicPr>
        <p:blipFill>
          <a:blip r:embed="rId3">
            <a:extLst/>
          </a:blip>
          <a:stretch>
            <a:fillRect/>
          </a:stretch>
        </p:blipFill>
        <p:spPr>
          <a:xfrm>
            <a:off x="0" y="0"/>
            <a:ext cx="12192000" cy="6858000"/>
          </a:xfrm>
          <a:prstGeom prst="rect">
            <a:avLst/>
          </a:prstGeom>
          <a:ln w="12700">
            <a:miter lim="400000"/>
          </a:ln>
        </p:spPr>
      </p:pic>
    </p:spTree>
    <p:extLst>
      <p:ext uri="{BB962C8B-B14F-4D97-AF65-F5344CB8AC3E}">
        <p14:creationId xmlns:p14="http://schemas.microsoft.com/office/powerpoint/2010/main" val="240732947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amp; Large Image">
    <p:spTree>
      <p:nvGrpSpPr>
        <p:cNvPr id="1" name=""/>
        <p:cNvGrpSpPr/>
        <p:nvPr/>
      </p:nvGrpSpPr>
      <p:grpSpPr>
        <a:xfrm>
          <a:off x="0" y="0"/>
          <a:ext cx="0" cy="0"/>
          <a:chOff x="0" y="0"/>
          <a:chExt cx="0" cy="0"/>
        </a:xfrm>
      </p:grpSpPr>
      <p:pic>
        <p:nvPicPr>
          <p:cNvPr id="5" name="0421_N402_pages_2.png"/>
          <p:cNvPicPr/>
          <p:nvPr/>
        </p:nvPicPr>
        <p:blipFill rotWithShape="1">
          <a:blip r:embed="rId2" cstate="screen">
            <a:extLst>
              <a:ext uri="{28A0092B-C50C-407E-A947-70E740481C1C}">
                <a14:useLocalDpi xmlns:a14="http://schemas.microsoft.com/office/drawing/2010/main"/>
              </a:ext>
            </a:extLst>
          </a:blip>
          <a:srcRect/>
          <a:stretch/>
        </p:blipFill>
        <p:spPr>
          <a:xfrm>
            <a:off x="0" y="-1835150"/>
            <a:ext cx="12192000" cy="8693150"/>
          </a:xfrm>
          <a:prstGeom prst="rect">
            <a:avLst/>
          </a:prstGeom>
          <a:ln w="12700">
            <a:miter lim="400000"/>
          </a:ln>
        </p:spPr>
      </p:pic>
      <p:pic>
        <p:nvPicPr>
          <p:cNvPr id="6" name="pasted-image.pdf"/>
          <p:cNvPicPr/>
          <p:nvPr/>
        </p:nvPicPr>
        <p:blipFill>
          <a:blip r:embed="rId3">
            <a:extLst/>
          </a:blip>
          <a:stretch>
            <a:fillRect/>
          </a:stretch>
        </p:blipFill>
        <p:spPr>
          <a:xfrm>
            <a:off x="0" y="0"/>
            <a:ext cx="12192000" cy="6858000"/>
          </a:xfrm>
          <a:prstGeom prst="rect">
            <a:avLst/>
          </a:prstGeom>
          <a:ln w="12700">
            <a:miter lim="400000"/>
          </a:ln>
        </p:spPr>
      </p:pic>
    </p:spTree>
    <p:extLst>
      <p:ext uri="{BB962C8B-B14F-4D97-AF65-F5344CB8AC3E}">
        <p14:creationId xmlns:p14="http://schemas.microsoft.com/office/powerpoint/2010/main" val="3769676660"/>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lgn="ctr" defTabSz="292100">
              <a:defRPr/>
            </a:pPr>
            <a:endParaRPr lang="en-GB" sz="2500" kern="0">
              <a:solidFill>
                <a:srgbClr val="FFFFFF"/>
              </a:solidFill>
              <a:sym typeface="Helvetica Light"/>
            </a:endParaRPr>
          </a:p>
        </p:txBody>
      </p:sp>
      <p:sp>
        <p:nvSpPr>
          <p:cNvPr id="3" name="Rectangle 25"/>
          <p:cNvSpPr>
            <a:spLocks noGrp="1" noChangeArrowheads="1"/>
          </p:cNvSpPr>
          <p:nvPr>
            <p:ph type="ftr" sz="quarter" idx="11"/>
          </p:nvPr>
        </p:nvSpPr>
        <p:spPr>
          <a:ln/>
        </p:spPr>
        <p:txBody>
          <a:bodyPr/>
          <a:lstStyle>
            <a:lvl1pPr>
              <a:defRPr/>
            </a:lvl1pPr>
          </a:lstStyle>
          <a:p>
            <a:pPr algn="ctr" defTabSz="292100">
              <a:defRPr/>
            </a:pPr>
            <a:endParaRPr lang="en-GB" sz="2500" kern="0">
              <a:solidFill>
                <a:srgbClr val="FFFFFF"/>
              </a:solidFill>
              <a:sym typeface="Helvetica Light"/>
            </a:endParaRPr>
          </a:p>
        </p:txBody>
      </p:sp>
    </p:spTree>
    <p:extLst>
      <p:ext uri="{BB962C8B-B14F-4D97-AF65-F5344CB8AC3E}">
        <p14:creationId xmlns:p14="http://schemas.microsoft.com/office/powerpoint/2010/main" val="246144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4"/>
          <p:cNvSpPr>
            <a:spLocks noGrp="1" noChangeArrowheads="1"/>
          </p:cNvSpPr>
          <p:nvPr>
            <p:ph type="dt" sz="half" idx="10"/>
          </p:nvPr>
        </p:nvSpPr>
        <p:spPr>
          <a:ln/>
        </p:spPr>
        <p:txBody>
          <a:bodyPr/>
          <a:lstStyle>
            <a:lvl1pPr>
              <a:defRPr/>
            </a:lvl1pPr>
          </a:lstStyle>
          <a:p>
            <a:pPr algn="ctr" defTabSz="292100">
              <a:defRPr/>
            </a:pPr>
            <a:endParaRPr lang="en-GB" sz="2500" kern="0">
              <a:solidFill>
                <a:srgbClr val="FFFFFF"/>
              </a:solidFill>
              <a:sym typeface="Helvetica Light"/>
            </a:endParaRPr>
          </a:p>
        </p:txBody>
      </p:sp>
      <p:sp>
        <p:nvSpPr>
          <p:cNvPr id="5" name="Rectangle 25"/>
          <p:cNvSpPr>
            <a:spLocks noGrp="1" noChangeArrowheads="1"/>
          </p:cNvSpPr>
          <p:nvPr>
            <p:ph type="ftr" sz="quarter" idx="11"/>
          </p:nvPr>
        </p:nvSpPr>
        <p:spPr>
          <a:ln/>
        </p:spPr>
        <p:txBody>
          <a:bodyPr/>
          <a:lstStyle>
            <a:lvl1pPr>
              <a:defRPr/>
            </a:lvl1pPr>
          </a:lstStyle>
          <a:p>
            <a:pPr algn="ctr" defTabSz="292100">
              <a:defRPr/>
            </a:pPr>
            <a:endParaRPr lang="en-GB" sz="2500" kern="0">
              <a:solidFill>
                <a:srgbClr val="FFFFFF"/>
              </a:solidFill>
              <a:sym typeface="Helvetica Light"/>
            </a:endParaRPr>
          </a:p>
        </p:txBody>
      </p:sp>
    </p:spTree>
    <p:extLst>
      <p:ext uri="{BB962C8B-B14F-4D97-AF65-F5344CB8AC3E}">
        <p14:creationId xmlns:p14="http://schemas.microsoft.com/office/powerpoint/2010/main" val="876619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390651" y="228600"/>
            <a:ext cx="1019175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1390651" y="1600200"/>
            <a:ext cx="4993216" cy="427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587067" y="1600201"/>
            <a:ext cx="4995334" cy="2062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587067" y="3814763"/>
            <a:ext cx="4995334" cy="2062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24"/>
          <p:cNvSpPr>
            <a:spLocks noGrp="1" noChangeArrowheads="1"/>
          </p:cNvSpPr>
          <p:nvPr>
            <p:ph type="dt" sz="half" idx="10"/>
          </p:nvPr>
        </p:nvSpPr>
        <p:spPr>
          <a:ln/>
        </p:spPr>
        <p:txBody>
          <a:bodyPr/>
          <a:lstStyle>
            <a:lvl1pPr>
              <a:defRPr/>
            </a:lvl1pPr>
          </a:lstStyle>
          <a:p>
            <a:pPr algn="ctr" defTabSz="292100">
              <a:defRPr/>
            </a:pPr>
            <a:endParaRPr lang="en-GB" sz="2500" kern="0">
              <a:solidFill>
                <a:srgbClr val="FFFFFF"/>
              </a:solidFill>
              <a:sym typeface="Helvetica Light"/>
            </a:endParaRPr>
          </a:p>
        </p:txBody>
      </p:sp>
      <p:sp>
        <p:nvSpPr>
          <p:cNvPr id="7" name="Rectangle 25"/>
          <p:cNvSpPr>
            <a:spLocks noGrp="1" noChangeArrowheads="1"/>
          </p:cNvSpPr>
          <p:nvPr>
            <p:ph type="ftr" sz="quarter" idx="11"/>
          </p:nvPr>
        </p:nvSpPr>
        <p:spPr>
          <a:ln/>
        </p:spPr>
        <p:txBody>
          <a:bodyPr/>
          <a:lstStyle>
            <a:lvl1pPr>
              <a:defRPr/>
            </a:lvl1pPr>
          </a:lstStyle>
          <a:p>
            <a:pPr algn="ctr" defTabSz="292100">
              <a:defRPr/>
            </a:pPr>
            <a:endParaRPr lang="en-GB" sz="2500" kern="0">
              <a:solidFill>
                <a:srgbClr val="FFFFFF"/>
              </a:solidFill>
              <a:sym typeface="Helvetica Light"/>
            </a:endParaRPr>
          </a:p>
        </p:txBody>
      </p:sp>
    </p:spTree>
    <p:extLst>
      <p:ext uri="{BB962C8B-B14F-4D97-AF65-F5344CB8AC3E}">
        <p14:creationId xmlns:p14="http://schemas.microsoft.com/office/powerpoint/2010/main" val="3720927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90651" y="1600200"/>
            <a:ext cx="4993216"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587067" y="1600200"/>
            <a:ext cx="4995334"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4"/>
          <p:cNvSpPr>
            <a:spLocks noGrp="1" noChangeArrowheads="1"/>
          </p:cNvSpPr>
          <p:nvPr>
            <p:ph type="dt" sz="half" idx="10"/>
          </p:nvPr>
        </p:nvSpPr>
        <p:spPr>
          <a:ln/>
        </p:spPr>
        <p:txBody>
          <a:bodyPr/>
          <a:lstStyle>
            <a:lvl1pPr>
              <a:defRPr/>
            </a:lvl1pPr>
          </a:lstStyle>
          <a:p>
            <a:pPr algn="ctr" defTabSz="292100">
              <a:defRPr/>
            </a:pPr>
            <a:endParaRPr lang="en-GB" sz="2500" kern="0">
              <a:solidFill>
                <a:srgbClr val="FFFFFF"/>
              </a:solidFill>
              <a:sym typeface="Helvetica Light"/>
            </a:endParaRPr>
          </a:p>
        </p:txBody>
      </p:sp>
      <p:sp>
        <p:nvSpPr>
          <p:cNvPr id="6" name="Rectangle 25"/>
          <p:cNvSpPr>
            <a:spLocks noGrp="1" noChangeArrowheads="1"/>
          </p:cNvSpPr>
          <p:nvPr>
            <p:ph type="ftr" sz="quarter" idx="11"/>
          </p:nvPr>
        </p:nvSpPr>
        <p:spPr>
          <a:ln/>
        </p:spPr>
        <p:txBody>
          <a:bodyPr/>
          <a:lstStyle>
            <a:lvl1pPr>
              <a:defRPr/>
            </a:lvl1pPr>
          </a:lstStyle>
          <a:p>
            <a:pPr algn="ctr" defTabSz="292100">
              <a:defRPr/>
            </a:pPr>
            <a:endParaRPr lang="en-GB" sz="2500" kern="0">
              <a:solidFill>
                <a:srgbClr val="FFFFFF"/>
              </a:solidFill>
              <a:sym typeface="Helvetica Light"/>
            </a:endParaRPr>
          </a:p>
        </p:txBody>
      </p:sp>
    </p:spTree>
    <p:extLst>
      <p:ext uri="{BB962C8B-B14F-4D97-AF65-F5344CB8AC3E}">
        <p14:creationId xmlns:p14="http://schemas.microsoft.com/office/powerpoint/2010/main" val="21680429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lgn="ctr" defTabSz="292100">
              <a:defRPr/>
            </a:pPr>
            <a:endParaRPr lang="en-GB" sz="2500" kern="0">
              <a:solidFill>
                <a:srgbClr val="FFFFFF"/>
              </a:solidFill>
              <a:sym typeface="Helvetica Light"/>
            </a:endParaRPr>
          </a:p>
        </p:txBody>
      </p:sp>
      <p:sp>
        <p:nvSpPr>
          <p:cNvPr id="5" name="Rectangle 25"/>
          <p:cNvSpPr>
            <a:spLocks noGrp="1" noChangeArrowheads="1"/>
          </p:cNvSpPr>
          <p:nvPr>
            <p:ph type="ftr" sz="quarter" idx="11"/>
          </p:nvPr>
        </p:nvSpPr>
        <p:spPr>
          <a:ln/>
        </p:spPr>
        <p:txBody>
          <a:bodyPr/>
          <a:lstStyle>
            <a:lvl1pPr>
              <a:defRPr/>
            </a:lvl1pPr>
          </a:lstStyle>
          <a:p>
            <a:pPr algn="ctr" defTabSz="292100">
              <a:defRPr/>
            </a:pPr>
            <a:endParaRPr lang="en-GB" sz="2500" kern="0">
              <a:solidFill>
                <a:srgbClr val="FFFFFF"/>
              </a:solidFill>
              <a:sym typeface="Helvetica Light"/>
            </a:endParaRPr>
          </a:p>
        </p:txBody>
      </p:sp>
    </p:spTree>
    <p:extLst>
      <p:ext uri="{BB962C8B-B14F-4D97-AF65-F5344CB8AC3E}">
        <p14:creationId xmlns:p14="http://schemas.microsoft.com/office/powerpoint/2010/main" val="1425406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1F71D6-5DB6-4713-A3B4-E27EBEFFA025}" type="datetimeFigureOut">
              <a:rPr lang="en-GB" smtClean="0"/>
              <a:t>03/10/2018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203739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1F71D6-5DB6-4713-A3B4-E27EBEFFA025}" type="datetimeFigureOut">
              <a:rPr lang="en-GB" smtClean="0"/>
              <a:t>03/10/2018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711709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1F71D6-5DB6-4713-A3B4-E27EBEFFA025}" type="datetimeFigureOut">
              <a:rPr lang="en-GB" smtClean="0"/>
              <a:t>03/10/2018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2838704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1F71D6-5DB6-4713-A3B4-E27EBEFFA025}" type="datetimeFigureOut">
              <a:rPr lang="en-GB" smtClean="0"/>
              <a:t>03/10/2018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232898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1F71D6-5DB6-4713-A3B4-E27EBEFFA025}" type="datetimeFigureOut">
              <a:rPr lang="en-GB" smtClean="0"/>
              <a:t>03/10/2018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693027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1F71D6-5DB6-4713-A3B4-E27EBEFFA025}" type="datetimeFigureOut">
              <a:rPr lang="en-GB" smtClean="0"/>
              <a:t>03/10/2018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1054290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1F71D6-5DB6-4713-A3B4-E27EBEFFA025}" type="datetimeFigureOut">
              <a:rPr lang="en-GB" smtClean="0"/>
              <a:t>03/10/2018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253087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1F71D6-5DB6-4713-A3B4-E27EBEFFA025}" type="datetimeFigureOut">
              <a:rPr lang="en-GB" smtClean="0"/>
              <a:t>03/10/2018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D30454-199F-4923-8C77-D96DEEAA3130}" type="slidenum">
              <a:rPr lang="en-GB" smtClean="0"/>
              <a:t>‹#›</a:t>
            </a:fld>
            <a:endParaRPr lang="en-GB"/>
          </a:p>
        </p:txBody>
      </p:sp>
    </p:spTree>
    <p:extLst>
      <p:ext uri="{BB962C8B-B14F-4D97-AF65-F5344CB8AC3E}">
        <p14:creationId xmlns:p14="http://schemas.microsoft.com/office/powerpoint/2010/main" val="326199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F71D6-5DB6-4713-A3B4-E27EBEFFA025}" type="datetimeFigureOut">
              <a:rPr lang="en-GB" smtClean="0"/>
              <a:t>03/10/2018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30454-199F-4923-8C77-D96DEEAA3130}" type="slidenum">
              <a:rPr lang="en-GB" smtClean="0"/>
              <a:t>‹#›</a:t>
            </a:fld>
            <a:endParaRPr lang="en-GB"/>
          </a:p>
        </p:txBody>
      </p:sp>
    </p:spTree>
    <p:extLst>
      <p:ext uri="{BB962C8B-B14F-4D97-AF65-F5344CB8AC3E}">
        <p14:creationId xmlns:p14="http://schemas.microsoft.com/office/powerpoint/2010/main" val="262803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body" idx="1"/>
          </p:nvPr>
        </p:nvSpPr>
        <p:spPr>
          <a:xfrm>
            <a:off x="923727" y="2192569"/>
            <a:ext cx="9812635" cy="353981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lvl2pPr marL="1052763" indent="-608263">
              <a:defRPr sz="4000">
                <a:latin typeface="Raleway"/>
                <a:ea typeface="Raleway"/>
                <a:cs typeface="Raleway"/>
                <a:sym typeface="Raleway"/>
              </a:defRPr>
            </a:lvl2pPr>
            <a:lvl3pPr marL="1497263" indent="-608263">
              <a:defRPr sz="3500">
                <a:latin typeface="Raleway"/>
                <a:ea typeface="Raleway"/>
                <a:cs typeface="Raleway"/>
                <a:sym typeface="Raleway"/>
              </a:defRPr>
            </a:lvl3pPr>
            <a:lvl4pPr marL="1941763" indent="-608263">
              <a:defRPr sz="3500">
                <a:latin typeface="Raleway"/>
                <a:ea typeface="Raleway"/>
                <a:cs typeface="Raleway"/>
                <a:sym typeface="Raleway"/>
              </a:defRPr>
            </a:lvl4pPr>
            <a:lvl5pPr marL="2386263" indent="-608263">
              <a:defRPr sz="3500">
                <a:latin typeface="Raleway"/>
                <a:ea typeface="Raleway"/>
                <a:cs typeface="Raleway"/>
                <a:sym typeface="Raleway"/>
              </a:defRPr>
            </a:lvl5pPr>
          </a:lstStyle>
          <a:p>
            <a:pPr lvl="0">
              <a:defRPr sz="1800">
                <a:solidFill>
                  <a:srgbClr val="000000"/>
                </a:solidFill>
              </a:defRPr>
            </a:pPr>
            <a:r>
              <a:rPr sz="2500">
                <a:solidFill>
                  <a:srgbClr val="53585F"/>
                </a:solidFill>
              </a:rPr>
              <a:t>Body Level One</a:t>
            </a:r>
          </a:p>
          <a:p>
            <a:pPr lvl="1">
              <a:defRPr sz="1800">
                <a:solidFill>
                  <a:srgbClr val="000000"/>
                </a:solidFill>
              </a:defRPr>
            </a:pPr>
            <a:r>
              <a:rPr sz="2000">
                <a:solidFill>
                  <a:srgbClr val="53585F"/>
                </a:solidFill>
              </a:rPr>
              <a:t>Body Level Two</a:t>
            </a:r>
          </a:p>
          <a:p>
            <a:pPr lvl="2">
              <a:defRPr sz="1800">
                <a:solidFill>
                  <a:srgbClr val="000000"/>
                </a:solidFill>
              </a:defRPr>
            </a:pPr>
            <a:r>
              <a:rPr sz="1750">
                <a:solidFill>
                  <a:srgbClr val="53585F"/>
                </a:solidFill>
              </a:rPr>
              <a:t>Body Level Three</a:t>
            </a:r>
          </a:p>
          <a:p>
            <a:pPr lvl="3">
              <a:defRPr sz="1800">
                <a:solidFill>
                  <a:srgbClr val="000000"/>
                </a:solidFill>
              </a:defRPr>
            </a:pPr>
            <a:r>
              <a:rPr sz="1750">
                <a:solidFill>
                  <a:srgbClr val="53585F"/>
                </a:solidFill>
              </a:rPr>
              <a:t>Body Level Four</a:t>
            </a:r>
          </a:p>
          <a:p>
            <a:pPr lvl="4">
              <a:defRPr sz="1800">
                <a:solidFill>
                  <a:srgbClr val="000000"/>
                </a:solidFill>
              </a:defRPr>
            </a:pPr>
            <a:r>
              <a:rPr sz="1750">
                <a:solidFill>
                  <a:srgbClr val="53585F"/>
                </a:solidFill>
              </a:rPr>
              <a:t>Body Level Five</a:t>
            </a:r>
          </a:p>
        </p:txBody>
      </p:sp>
      <p:pic>
        <p:nvPicPr>
          <p:cNvPr id="3" name="pasted-image.pdf"/>
          <p:cNvPicPr/>
          <p:nvPr/>
        </p:nvPicPr>
        <p:blipFill>
          <a:blip r:embed="rId8">
            <a:extLst/>
          </a:blip>
          <a:stretch>
            <a:fillRect/>
          </a:stretch>
        </p:blipFill>
        <p:spPr>
          <a:xfrm>
            <a:off x="0" y="0"/>
            <a:ext cx="12192000" cy="6857894"/>
          </a:xfrm>
          <a:prstGeom prst="rect">
            <a:avLst/>
          </a:prstGeom>
          <a:ln w="12700">
            <a:miter lim="400000"/>
          </a:ln>
        </p:spPr>
      </p:pic>
    </p:spTree>
    <p:extLst>
      <p:ext uri="{BB962C8B-B14F-4D97-AF65-F5344CB8AC3E}">
        <p14:creationId xmlns:p14="http://schemas.microsoft.com/office/powerpoint/2010/main" val="740785424"/>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Lst>
  <p:transition spd="med"/>
  <p:txStyles>
    <p:titleStyle>
      <a:lvl1pPr algn="ctr" defTabSz="292100">
        <a:defRPr sz="5600">
          <a:solidFill>
            <a:srgbClr val="FFFFFF"/>
          </a:solidFill>
          <a:latin typeface="+mn-lt"/>
          <a:ea typeface="+mn-ea"/>
          <a:cs typeface="+mn-cs"/>
          <a:sym typeface="Helvetica Light"/>
        </a:defRPr>
      </a:lvl1pPr>
      <a:lvl2pPr indent="114300" algn="ctr" defTabSz="292100">
        <a:defRPr sz="5600">
          <a:solidFill>
            <a:srgbClr val="FFFFFF"/>
          </a:solidFill>
          <a:latin typeface="+mn-lt"/>
          <a:ea typeface="+mn-ea"/>
          <a:cs typeface="+mn-cs"/>
          <a:sym typeface="Helvetica Light"/>
        </a:defRPr>
      </a:lvl2pPr>
      <a:lvl3pPr indent="228600" algn="ctr" defTabSz="292100">
        <a:defRPr sz="5600">
          <a:solidFill>
            <a:srgbClr val="FFFFFF"/>
          </a:solidFill>
          <a:latin typeface="+mn-lt"/>
          <a:ea typeface="+mn-ea"/>
          <a:cs typeface="+mn-cs"/>
          <a:sym typeface="Helvetica Light"/>
        </a:defRPr>
      </a:lvl3pPr>
      <a:lvl4pPr indent="342900" algn="ctr" defTabSz="292100">
        <a:defRPr sz="5600">
          <a:solidFill>
            <a:srgbClr val="FFFFFF"/>
          </a:solidFill>
          <a:latin typeface="+mn-lt"/>
          <a:ea typeface="+mn-ea"/>
          <a:cs typeface="+mn-cs"/>
          <a:sym typeface="Helvetica Light"/>
        </a:defRPr>
      </a:lvl4pPr>
      <a:lvl5pPr indent="457200" algn="ctr" defTabSz="292100">
        <a:defRPr sz="5600">
          <a:solidFill>
            <a:srgbClr val="FFFFFF"/>
          </a:solidFill>
          <a:latin typeface="+mn-lt"/>
          <a:ea typeface="+mn-ea"/>
          <a:cs typeface="+mn-cs"/>
          <a:sym typeface="Helvetica Light"/>
        </a:defRPr>
      </a:lvl5pPr>
      <a:lvl6pPr indent="571500" algn="ctr" defTabSz="292100">
        <a:defRPr sz="5600">
          <a:solidFill>
            <a:srgbClr val="FFFFFF"/>
          </a:solidFill>
          <a:latin typeface="+mn-lt"/>
          <a:ea typeface="+mn-ea"/>
          <a:cs typeface="+mn-cs"/>
          <a:sym typeface="Helvetica Light"/>
        </a:defRPr>
      </a:lvl6pPr>
      <a:lvl7pPr indent="685800" algn="ctr" defTabSz="292100">
        <a:defRPr sz="5600">
          <a:solidFill>
            <a:srgbClr val="FFFFFF"/>
          </a:solidFill>
          <a:latin typeface="+mn-lt"/>
          <a:ea typeface="+mn-ea"/>
          <a:cs typeface="+mn-cs"/>
          <a:sym typeface="Helvetica Light"/>
        </a:defRPr>
      </a:lvl7pPr>
      <a:lvl8pPr indent="800100" algn="ctr" defTabSz="292100">
        <a:defRPr sz="5600">
          <a:solidFill>
            <a:srgbClr val="FFFFFF"/>
          </a:solidFill>
          <a:latin typeface="+mn-lt"/>
          <a:ea typeface="+mn-ea"/>
          <a:cs typeface="+mn-cs"/>
          <a:sym typeface="Helvetica Light"/>
        </a:defRPr>
      </a:lvl8pPr>
      <a:lvl9pPr indent="914400" algn="ctr" defTabSz="292100">
        <a:defRPr sz="5600">
          <a:solidFill>
            <a:srgbClr val="FFFFFF"/>
          </a:solidFill>
          <a:latin typeface="+mn-lt"/>
          <a:ea typeface="+mn-ea"/>
          <a:cs typeface="+mn-cs"/>
          <a:sym typeface="Helvetica Light"/>
        </a:defRPr>
      </a:lvl9pPr>
    </p:titleStyle>
    <p:bodyStyle>
      <a:lvl1pPr marL="304132" indent="-304132"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1pPr>
      <a:lvl2pPr marL="514684" indent="-292434"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2pPr>
      <a:lvl3pPr marL="736934" indent="-292434"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3pPr>
      <a:lvl4pPr marL="959184" indent="-292434"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4pPr>
      <a:lvl5pPr marL="1181434" indent="-292434"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5pPr>
      <a:lvl6pPr marL="1403684" indent="-292434"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6pPr>
      <a:lvl7pPr marL="1625934" indent="-292434"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7pPr>
      <a:lvl8pPr marL="1848184" indent="-292434"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8pPr>
      <a:lvl9pPr marL="2070434" indent="-292434" defTabSz="292100">
        <a:lnSpc>
          <a:spcPct val="130000"/>
        </a:lnSpc>
        <a:spcBef>
          <a:spcPts val="2100"/>
        </a:spcBef>
        <a:buSzPct val="75000"/>
        <a:buChar char="•"/>
        <a:defRPr sz="2500">
          <a:solidFill>
            <a:srgbClr val="53585F"/>
          </a:solidFill>
          <a:latin typeface="Raleway Medium"/>
          <a:ea typeface="Raleway Medium"/>
          <a:cs typeface="Raleway Medium"/>
          <a:sym typeface="Raleway Medium"/>
        </a:defRPr>
      </a:lvl9pPr>
    </p:bodyStyle>
    <p:otherStyle>
      <a:lvl1pPr algn="ctr" defTabSz="292100">
        <a:defRPr sz="1200">
          <a:solidFill>
            <a:schemeClr val="tx1"/>
          </a:solidFill>
          <a:latin typeface="+mn-lt"/>
          <a:ea typeface="+mn-ea"/>
          <a:cs typeface="+mn-cs"/>
          <a:sym typeface="Helvetica Light"/>
        </a:defRPr>
      </a:lvl1pPr>
      <a:lvl2pPr indent="114300" algn="ctr" defTabSz="292100">
        <a:defRPr sz="1200">
          <a:solidFill>
            <a:schemeClr val="tx1"/>
          </a:solidFill>
          <a:latin typeface="+mn-lt"/>
          <a:ea typeface="+mn-ea"/>
          <a:cs typeface="+mn-cs"/>
          <a:sym typeface="Helvetica Light"/>
        </a:defRPr>
      </a:lvl2pPr>
      <a:lvl3pPr indent="228600" algn="ctr" defTabSz="292100">
        <a:defRPr sz="1200">
          <a:solidFill>
            <a:schemeClr val="tx1"/>
          </a:solidFill>
          <a:latin typeface="+mn-lt"/>
          <a:ea typeface="+mn-ea"/>
          <a:cs typeface="+mn-cs"/>
          <a:sym typeface="Helvetica Light"/>
        </a:defRPr>
      </a:lvl3pPr>
      <a:lvl4pPr indent="342900" algn="ctr" defTabSz="292100">
        <a:defRPr sz="1200">
          <a:solidFill>
            <a:schemeClr val="tx1"/>
          </a:solidFill>
          <a:latin typeface="+mn-lt"/>
          <a:ea typeface="+mn-ea"/>
          <a:cs typeface="+mn-cs"/>
          <a:sym typeface="Helvetica Light"/>
        </a:defRPr>
      </a:lvl4pPr>
      <a:lvl5pPr indent="457200" algn="ctr" defTabSz="292100">
        <a:defRPr sz="1200">
          <a:solidFill>
            <a:schemeClr val="tx1"/>
          </a:solidFill>
          <a:latin typeface="+mn-lt"/>
          <a:ea typeface="+mn-ea"/>
          <a:cs typeface="+mn-cs"/>
          <a:sym typeface="Helvetica Light"/>
        </a:defRPr>
      </a:lvl5pPr>
      <a:lvl6pPr indent="571500" algn="ctr" defTabSz="292100">
        <a:defRPr sz="1200">
          <a:solidFill>
            <a:schemeClr val="tx1"/>
          </a:solidFill>
          <a:latin typeface="+mn-lt"/>
          <a:ea typeface="+mn-ea"/>
          <a:cs typeface="+mn-cs"/>
          <a:sym typeface="Helvetica Light"/>
        </a:defRPr>
      </a:lvl6pPr>
      <a:lvl7pPr indent="685800" algn="ctr" defTabSz="292100">
        <a:defRPr sz="1200">
          <a:solidFill>
            <a:schemeClr val="tx1"/>
          </a:solidFill>
          <a:latin typeface="+mn-lt"/>
          <a:ea typeface="+mn-ea"/>
          <a:cs typeface="+mn-cs"/>
          <a:sym typeface="Helvetica Light"/>
        </a:defRPr>
      </a:lvl7pPr>
      <a:lvl8pPr indent="800100" algn="ctr" defTabSz="292100">
        <a:defRPr sz="1200">
          <a:solidFill>
            <a:schemeClr val="tx1"/>
          </a:solidFill>
          <a:latin typeface="+mn-lt"/>
          <a:ea typeface="+mn-ea"/>
          <a:cs typeface="+mn-cs"/>
          <a:sym typeface="Helvetica Light"/>
        </a:defRPr>
      </a:lvl8pPr>
      <a:lvl9pPr indent="914400" algn="ctr" defTabSz="292100">
        <a:defRPr sz="1200">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hape 19"/>
          <p:cNvSpPr/>
          <p:nvPr/>
        </p:nvSpPr>
        <p:spPr>
          <a:xfrm>
            <a:off x="446170" y="409707"/>
            <a:ext cx="9701440" cy="1772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a:lnSpc>
                <a:spcPct val="80000"/>
              </a:lnSpc>
              <a:defRPr sz="1800">
                <a:solidFill>
                  <a:srgbClr val="000000"/>
                </a:solidFill>
              </a:defRPr>
            </a:pPr>
            <a:r>
              <a:rPr lang="en-GB" sz="5400" dirty="0"/>
              <a:t>Military children</a:t>
            </a:r>
            <a:r>
              <a:rPr lang="en-GB" sz="5400" dirty="0" smtClean="0"/>
              <a:t>:</a:t>
            </a:r>
            <a:endParaRPr sz="5200" cap="all" spc="-104" dirty="0">
              <a:solidFill>
                <a:srgbClr val="53585F"/>
              </a:solidFill>
              <a:latin typeface="Trajan Pro" panose="02020502050506020301" pitchFamily="18" charset="0"/>
              <a:ea typeface="La Gioconda TT"/>
              <a:cs typeface="La Gioconda TT"/>
              <a:sym typeface="La Gioconda TT"/>
            </a:endParaRPr>
          </a:p>
        </p:txBody>
      </p:sp>
      <p:sp>
        <p:nvSpPr>
          <p:cNvPr id="20" name="Shape 20"/>
          <p:cNvSpPr/>
          <p:nvPr/>
        </p:nvSpPr>
        <p:spPr>
          <a:xfrm>
            <a:off x="524581" y="1857997"/>
            <a:ext cx="6225135" cy="349135"/>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sz="3200">
                <a:solidFill>
                  <a:srgbClr val="53585F"/>
                </a:solidFill>
                <a:latin typeface="Raleway Medium"/>
                <a:ea typeface="Raleway Medium"/>
                <a:cs typeface="Raleway Medium"/>
                <a:sym typeface="Raleway Medium"/>
              </a:defRPr>
            </a:lvl1pPr>
          </a:lstStyle>
          <a:p>
            <a:pPr lvl="0">
              <a:defRPr sz="1800">
                <a:solidFill>
                  <a:srgbClr val="000000"/>
                </a:solidFill>
              </a:defRPr>
            </a:pPr>
            <a:r>
              <a:rPr lang="en-GB" sz="1800" dirty="0">
                <a:solidFill>
                  <a:schemeClr val="bg2"/>
                </a:solidFill>
                <a:latin typeface="Raleway Medium" panose="020B0603030101060003" pitchFamily="34" charset="0"/>
              </a:rPr>
              <a:t>Dr Amy Warhurst Lecturer in Psychology</a:t>
            </a:r>
            <a:endParaRPr sz="1800" dirty="0">
              <a:solidFill>
                <a:schemeClr val="bg2"/>
              </a:solidFill>
              <a:latin typeface="Raleway Medium" panose="020B0603030101060003" pitchFamily="34" charset="0"/>
            </a:endParaRPr>
          </a:p>
        </p:txBody>
      </p:sp>
      <p:sp>
        <p:nvSpPr>
          <p:cNvPr id="21" name="Shape 21"/>
          <p:cNvSpPr/>
          <p:nvPr/>
        </p:nvSpPr>
        <p:spPr>
          <a:xfrm>
            <a:off x="446170" y="1178760"/>
            <a:ext cx="8055557" cy="3482300"/>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lnSpc>
                <a:spcPct val="80000"/>
              </a:lnSpc>
              <a:defRPr sz="8200" cap="all" spc="-164">
                <a:solidFill>
                  <a:srgbClr val="632054"/>
                </a:solidFill>
                <a:latin typeface="La Gioconda TT"/>
                <a:ea typeface="La Gioconda TT"/>
                <a:cs typeface="La Gioconda TT"/>
                <a:sym typeface="La Gioconda TT"/>
              </a:defRPr>
            </a:lvl1pPr>
          </a:lstStyle>
          <a:p>
            <a:pPr>
              <a:defRPr sz="1800" cap="none" spc="0">
                <a:solidFill>
                  <a:srgbClr val="000000"/>
                </a:solidFill>
              </a:defRPr>
            </a:pPr>
            <a:r>
              <a:rPr lang="en-GB" sz="4400" dirty="0"/>
              <a:t>The reasons behind whether or not they plan to attend </a:t>
            </a:r>
            <a:r>
              <a:rPr lang="en-GB" sz="4400" dirty="0" smtClean="0"/>
              <a:t>University</a:t>
            </a:r>
          </a:p>
          <a:p>
            <a:pPr>
              <a:defRPr sz="1800" cap="none" spc="0">
                <a:solidFill>
                  <a:srgbClr val="000000"/>
                </a:solidFill>
              </a:defRPr>
            </a:pPr>
            <a:endParaRPr lang="en-GB" sz="4400" dirty="0"/>
          </a:p>
          <a:p>
            <a:pPr>
              <a:defRPr sz="1800" cap="none" spc="0">
                <a:solidFill>
                  <a:srgbClr val="000000"/>
                </a:solidFill>
              </a:defRPr>
            </a:pPr>
            <a:r>
              <a:rPr lang="en-GB" sz="1600" dirty="0" smtClean="0"/>
              <a:t>Dr Amy Warhurst &amp; Mrs Sarah Twist</a:t>
            </a:r>
          </a:p>
          <a:p>
            <a:pPr>
              <a:defRPr sz="1800" cap="none" spc="0">
                <a:solidFill>
                  <a:srgbClr val="000000"/>
                </a:solidFill>
              </a:defRPr>
            </a:pPr>
            <a:endParaRPr lang="en-GB" sz="4400" dirty="0"/>
          </a:p>
          <a:p>
            <a:pPr lvl="0">
              <a:defRPr sz="1800" cap="none" spc="0">
                <a:solidFill>
                  <a:srgbClr val="000000"/>
                </a:solidFill>
              </a:defRPr>
            </a:pPr>
            <a:endParaRPr sz="4100" spc="-82" dirty="0">
              <a:latin typeface="Trajan Pro" panose="02020502050506020301" pitchFamily="18" charset="0"/>
            </a:endParaRPr>
          </a:p>
        </p:txBody>
      </p:sp>
      <p:sp>
        <p:nvSpPr>
          <p:cNvPr id="22" name="Shape 22"/>
          <p:cNvSpPr/>
          <p:nvPr/>
        </p:nvSpPr>
        <p:spPr>
          <a:xfrm flipH="1" flipV="1">
            <a:off x="524581" y="984302"/>
            <a:ext cx="6673661" cy="22103"/>
          </a:xfrm>
          <a:prstGeom prst="line">
            <a:avLst/>
          </a:prstGeom>
          <a:ln w="25400">
            <a:solidFill>
              <a:srgbClr val="53585F"/>
            </a:solidFill>
            <a:miter lim="400000"/>
          </a:ln>
        </p:spPr>
        <p:txBody>
          <a:bodyPr lIns="0" tIns="0" rIns="0" bIns="0" anchor="ctr"/>
          <a:lstStyle/>
          <a:p>
            <a:pPr lvl="0">
              <a:defRPr sz="3600"/>
            </a:pPr>
            <a:endParaRPr dirty="0"/>
          </a:p>
        </p:txBody>
      </p:sp>
      <p:pic>
        <p:nvPicPr>
          <p:cNvPr id="5" name="Picture 4"/>
          <p:cNvPicPr>
            <a:picLocks noChangeAspect="1"/>
          </p:cNvPicPr>
          <p:nvPr/>
        </p:nvPicPr>
        <p:blipFill>
          <a:blip r:embed="rId3"/>
          <a:stretch>
            <a:fillRect/>
          </a:stretch>
        </p:blipFill>
        <p:spPr>
          <a:xfrm>
            <a:off x="131069" y="5588156"/>
            <a:ext cx="4743450" cy="962025"/>
          </a:xfrm>
          <a:prstGeom prst="rect">
            <a:avLst/>
          </a:prstGeom>
        </p:spPr>
      </p:pic>
    </p:spTree>
    <p:extLst>
      <p:ext uri="{BB962C8B-B14F-4D97-AF65-F5344CB8AC3E}">
        <p14:creationId xmlns:p14="http://schemas.microsoft.com/office/powerpoint/2010/main" val="1222956835"/>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02" y="1059593"/>
            <a:ext cx="11256580" cy="4908756"/>
          </a:xfrm>
        </p:spPr>
        <p:txBody>
          <a:bodyPr>
            <a:normAutofit/>
          </a:bodyPr>
          <a:lstStyle/>
          <a:p>
            <a:r>
              <a:rPr lang="en-GB" dirty="0"/>
              <a:t>A majority of students spoke about being influenced by their parents’ </a:t>
            </a:r>
            <a:r>
              <a:rPr lang="en-GB" dirty="0" smtClean="0"/>
              <a:t>careers</a:t>
            </a:r>
          </a:p>
          <a:p>
            <a:pPr>
              <a:spcBef>
                <a:spcPts val="0"/>
              </a:spcBef>
            </a:pPr>
            <a:r>
              <a:rPr lang="en-GB" dirty="0" smtClean="0"/>
              <a:t>The non-military </a:t>
            </a:r>
            <a:r>
              <a:rPr lang="en-GB" dirty="0"/>
              <a:t>group </a:t>
            </a:r>
            <a:r>
              <a:rPr lang="en-GB" dirty="0" smtClean="0"/>
              <a:t>spoke a lot about </a:t>
            </a:r>
            <a:r>
              <a:rPr lang="en-GB" dirty="0"/>
              <a:t>not wanting to do what their parents </a:t>
            </a:r>
            <a:r>
              <a:rPr lang="en-GB" dirty="0" smtClean="0"/>
              <a:t>did</a:t>
            </a:r>
          </a:p>
          <a:p>
            <a:r>
              <a:rPr lang="en-GB" dirty="0" smtClean="0"/>
              <a:t>The military group agreed </a:t>
            </a:r>
            <a:r>
              <a:rPr lang="en-GB" dirty="0"/>
              <a:t>that it looked like a hard job and </a:t>
            </a:r>
            <a:r>
              <a:rPr lang="en-GB" dirty="0" smtClean="0"/>
              <a:t>therefore they were less likely to choose a military career themselves</a:t>
            </a:r>
          </a:p>
          <a:p>
            <a:r>
              <a:rPr lang="en-GB" dirty="0"/>
              <a:t>Some students also expressed a desire to do what their parents or older siblings did for work e.g. electrical engineer, mountain bike </a:t>
            </a:r>
            <a:r>
              <a:rPr lang="en-GB" dirty="0" smtClean="0"/>
              <a:t>coach</a:t>
            </a:r>
            <a:endParaRPr lang="en-GB" dirty="0"/>
          </a:p>
          <a:p>
            <a:endParaRPr lang="en-GB" sz="800" dirty="0" smtClean="0"/>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Results: </a:t>
            </a:r>
            <a:r>
              <a:rPr lang="en-GB" sz="4500" dirty="0">
                <a:latin typeface="Raleway Medium" panose="020B0603030101060003" pitchFamily="34" charset="0"/>
              </a:rPr>
              <a:t>F</a:t>
            </a:r>
            <a:r>
              <a:rPr lang="en-GB" sz="4500" dirty="0" smtClean="0">
                <a:latin typeface="Raleway Medium" panose="020B0603030101060003" pitchFamily="34" charset="0"/>
              </a:rPr>
              <a:t>amily influence</a:t>
            </a:r>
            <a:endParaRPr sz="4500" dirty="0">
              <a:latin typeface="Raleway Medium" panose="020B0603030101060003" pitchFamily="34" charset="0"/>
            </a:endParaRPr>
          </a:p>
        </p:txBody>
      </p:sp>
    </p:spTree>
    <p:extLst>
      <p:ext uri="{BB962C8B-B14F-4D97-AF65-F5344CB8AC3E}">
        <p14:creationId xmlns:p14="http://schemas.microsoft.com/office/powerpoint/2010/main" val="1643075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02" y="1059593"/>
            <a:ext cx="11256580" cy="4908756"/>
          </a:xfrm>
        </p:spPr>
        <p:txBody>
          <a:bodyPr>
            <a:normAutofit/>
          </a:bodyPr>
          <a:lstStyle/>
          <a:p>
            <a:r>
              <a:rPr lang="en-GB" dirty="0" smtClean="0"/>
              <a:t>Being a military child, or not, seems to have no influence on students’ desires to attend University</a:t>
            </a:r>
          </a:p>
          <a:p>
            <a:r>
              <a:rPr lang="en-GB" dirty="0" smtClean="0"/>
              <a:t>Family careers were more likely to show young people what they did not wish to do</a:t>
            </a:r>
          </a:p>
          <a:p>
            <a:r>
              <a:rPr lang="en-GB" dirty="0" smtClean="0"/>
              <a:t>None of the young people could name any particular barriers/enablers to attending University </a:t>
            </a:r>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Summary of Findings:</a:t>
            </a:r>
            <a:endParaRPr sz="4500" dirty="0">
              <a:latin typeface="Raleway Medium" panose="020B0603030101060003" pitchFamily="34" charset="0"/>
            </a:endParaRPr>
          </a:p>
        </p:txBody>
      </p:sp>
    </p:spTree>
    <p:extLst>
      <p:ext uri="{BB962C8B-B14F-4D97-AF65-F5344CB8AC3E}">
        <p14:creationId xmlns:p14="http://schemas.microsoft.com/office/powerpoint/2010/main" val="2052718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02" y="1059593"/>
            <a:ext cx="11256580" cy="4908756"/>
          </a:xfrm>
        </p:spPr>
        <p:txBody>
          <a:bodyPr>
            <a:normAutofit/>
          </a:bodyPr>
          <a:lstStyle/>
          <a:p>
            <a:r>
              <a:rPr lang="en-GB" dirty="0" smtClean="0"/>
              <a:t>This is a very small pilot study, carried out in one school, with a teacher present during the interviews – More pupils from other schools would enable a deeper understanding of pupils’ thoughts in this area.</a:t>
            </a:r>
          </a:p>
          <a:p>
            <a:r>
              <a:rPr lang="en-GB" dirty="0" smtClean="0"/>
              <a:t>The young people were all in Y10 - perhaps too early to have given serious consideration to University and all that entails</a:t>
            </a:r>
          </a:p>
          <a:p>
            <a:r>
              <a:rPr lang="en-GB" dirty="0" smtClean="0"/>
              <a:t>That these young people’s parent(s) are in the military now suggests a long-term military career – what about those whose parent(s) stay for less time (e.g. 5 years)?</a:t>
            </a:r>
          </a:p>
          <a:p>
            <a:endParaRPr lang="en-GB" dirty="0" smtClean="0"/>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Considerations:</a:t>
            </a:r>
            <a:endParaRPr sz="4500" dirty="0">
              <a:latin typeface="Raleway Medium" panose="020B0603030101060003" pitchFamily="34" charset="0"/>
            </a:endParaRPr>
          </a:p>
        </p:txBody>
      </p:sp>
    </p:spTree>
    <p:extLst>
      <p:ext uri="{BB962C8B-B14F-4D97-AF65-F5344CB8AC3E}">
        <p14:creationId xmlns:p14="http://schemas.microsoft.com/office/powerpoint/2010/main" val="2627913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02" y="1059593"/>
            <a:ext cx="11256580" cy="4908756"/>
          </a:xfrm>
        </p:spPr>
        <p:txBody>
          <a:bodyPr>
            <a:normAutofit/>
          </a:bodyPr>
          <a:lstStyle/>
          <a:p>
            <a:r>
              <a:rPr lang="en-GB" dirty="0" smtClean="0"/>
              <a:t>Speak with more pupils, perhaps Y13, from a variety of schools/colleges, asking similar questions</a:t>
            </a:r>
          </a:p>
          <a:p>
            <a:r>
              <a:rPr lang="en-GB" dirty="0" smtClean="0"/>
              <a:t>Include a group of young people who used to be military children 5+ years ago, and ask similar questions</a:t>
            </a:r>
          </a:p>
          <a:p>
            <a:r>
              <a:rPr lang="en-GB" dirty="0" smtClean="0"/>
              <a:t>Consider longitudinal research tracking military and non-military children through school looking at a range of aspects (attainment/attendance/ resilience/ school enjoyment etc.)</a:t>
            </a:r>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Next Steps:</a:t>
            </a:r>
            <a:endParaRPr sz="4500" dirty="0">
              <a:latin typeface="Raleway Medium" panose="020B0603030101060003" pitchFamily="34" charset="0"/>
            </a:endParaRPr>
          </a:p>
        </p:txBody>
      </p:sp>
    </p:spTree>
    <p:extLst>
      <p:ext uri="{BB962C8B-B14F-4D97-AF65-F5344CB8AC3E}">
        <p14:creationId xmlns:p14="http://schemas.microsoft.com/office/powerpoint/2010/main" val="1340528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02" y="1059593"/>
            <a:ext cx="11256580" cy="4908756"/>
          </a:xfrm>
        </p:spPr>
        <p:txBody>
          <a:bodyPr>
            <a:normAutofit/>
          </a:bodyPr>
          <a:lstStyle/>
          <a:p>
            <a:pPr marL="0" indent="0">
              <a:buNone/>
            </a:pPr>
            <a:r>
              <a:rPr lang="en-GB" sz="3600" dirty="0">
                <a:solidFill>
                  <a:schemeClr val="accent6"/>
                </a:solidFill>
              </a:rPr>
              <a:t>Lots to think about for future </a:t>
            </a:r>
            <a:r>
              <a:rPr lang="en-GB" sz="3600" dirty="0" smtClean="0">
                <a:solidFill>
                  <a:schemeClr val="accent6"/>
                </a:solidFill>
              </a:rPr>
              <a:t>research</a:t>
            </a:r>
          </a:p>
          <a:p>
            <a:pPr>
              <a:spcBef>
                <a:spcPts val="0"/>
              </a:spcBef>
            </a:pPr>
            <a:r>
              <a:rPr lang="en-GB" sz="2800" dirty="0" smtClean="0"/>
              <a:t>What have we missed? What can we improve?</a:t>
            </a:r>
          </a:p>
          <a:p>
            <a:pPr>
              <a:spcBef>
                <a:spcPts val="0"/>
              </a:spcBef>
            </a:pPr>
            <a:r>
              <a:rPr lang="en-GB" sz="2800" dirty="0">
                <a:solidFill>
                  <a:schemeClr val="tx1">
                    <a:lumMod val="50000"/>
                  </a:schemeClr>
                </a:solidFill>
              </a:rPr>
              <a:t>What are children from military families doing instead of HE? </a:t>
            </a:r>
          </a:p>
          <a:p>
            <a:pPr>
              <a:spcBef>
                <a:spcPts val="0"/>
              </a:spcBef>
            </a:pPr>
            <a:r>
              <a:rPr lang="en-GB" sz="2800" dirty="0" smtClean="0">
                <a:solidFill>
                  <a:schemeClr val="bg2"/>
                </a:solidFill>
              </a:rPr>
              <a:t>What else do we need to know about military children and University attendance decisions?</a:t>
            </a:r>
          </a:p>
          <a:p>
            <a:pPr>
              <a:spcBef>
                <a:spcPts val="0"/>
              </a:spcBef>
            </a:pPr>
            <a:r>
              <a:rPr lang="en-GB" sz="2800" dirty="0" smtClean="0">
                <a:solidFill>
                  <a:schemeClr val="tx1">
                    <a:lumMod val="50000"/>
                  </a:schemeClr>
                </a:solidFill>
              </a:rPr>
              <a:t>What data do we need from MOD? Schools? UCAS? Universities? Anyone else?</a:t>
            </a:r>
          </a:p>
          <a:p>
            <a:pPr>
              <a:spcBef>
                <a:spcPts val="0"/>
              </a:spcBef>
            </a:pPr>
            <a:endParaRPr lang="en-GB" sz="2800" dirty="0"/>
          </a:p>
        </p:txBody>
      </p:sp>
      <p:sp>
        <p:nvSpPr>
          <p:cNvPr id="4" name="Shape 29"/>
          <p:cNvSpPr/>
          <p:nvPr/>
        </p:nvSpPr>
        <p:spPr>
          <a:xfrm>
            <a:off x="0" y="271877"/>
            <a:ext cx="11901984" cy="810799"/>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r>
              <a:rPr lang="en-GB" sz="4800" dirty="0"/>
              <a:t>Group Discussion</a:t>
            </a:r>
            <a:r>
              <a:rPr lang="en-GB" sz="4800" dirty="0" smtClean="0"/>
              <a:t>:</a:t>
            </a:r>
            <a:endParaRPr lang="en-GB" sz="4800" dirty="0"/>
          </a:p>
        </p:txBody>
      </p:sp>
    </p:spTree>
    <p:extLst>
      <p:ext uri="{BB962C8B-B14F-4D97-AF65-F5344CB8AC3E}">
        <p14:creationId xmlns:p14="http://schemas.microsoft.com/office/powerpoint/2010/main" val="1424673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02" y="1059593"/>
            <a:ext cx="11256580" cy="4908756"/>
          </a:xfrm>
        </p:spPr>
        <p:txBody>
          <a:bodyPr>
            <a:normAutofit fontScale="85000" lnSpcReduction="20000"/>
          </a:bodyPr>
          <a:lstStyle/>
          <a:p>
            <a:r>
              <a:rPr lang="en-GB" dirty="0"/>
              <a:t>Chandra, A., Lara-</a:t>
            </a:r>
            <a:r>
              <a:rPr lang="en-GB" dirty="0" err="1"/>
              <a:t>Cinisomo</a:t>
            </a:r>
            <a:r>
              <a:rPr lang="en-GB" dirty="0"/>
              <a:t>, S., </a:t>
            </a:r>
            <a:r>
              <a:rPr lang="en-GB" dirty="0" err="1"/>
              <a:t>Jaycox</a:t>
            </a:r>
            <a:r>
              <a:rPr lang="en-GB" dirty="0"/>
              <a:t>, L. H., </a:t>
            </a:r>
            <a:r>
              <a:rPr lang="en-GB" dirty="0" err="1"/>
              <a:t>Tanielian</a:t>
            </a:r>
            <a:r>
              <a:rPr lang="en-GB" dirty="0"/>
              <a:t>, T., Burns, R. M., Ruder, T., &amp; Han, B. (2010). Children on the </a:t>
            </a:r>
            <a:r>
              <a:rPr lang="en-GB" dirty="0" err="1"/>
              <a:t>homefront</a:t>
            </a:r>
            <a:r>
              <a:rPr lang="en-GB" dirty="0"/>
              <a:t>: The experience of children from military families. </a:t>
            </a:r>
            <a:r>
              <a:rPr lang="en-GB" i="1" dirty="0" err="1"/>
              <a:t>Pediatrics</a:t>
            </a:r>
            <a:r>
              <a:rPr lang="en-GB" dirty="0"/>
              <a:t>, </a:t>
            </a:r>
            <a:r>
              <a:rPr lang="en-GB" i="1" dirty="0"/>
              <a:t>125</a:t>
            </a:r>
            <a:r>
              <a:rPr lang="en-GB" dirty="0"/>
              <a:t>(1), 16-25.</a:t>
            </a:r>
          </a:p>
          <a:p>
            <a:r>
              <a:rPr lang="en-GB" dirty="0"/>
              <a:t>Clever, M., &amp; Segal, D. R. (2013). The demographics of military children and families. </a:t>
            </a:r>
            <a:r>
              <a:rPr lang="en-GB" i="1" dirty="0"/>
              <a:t>The Future of Children</a:t>
            </a:r>
            <a:r>
              <a:rPr lang="en-GB" dirty="0"/>
              <a:t>, 13-39.</a:t>
            </a:r>
          </a:p>
          <a:p>
            <a:r>
              <a:rPr lang="en-GB" dirty="0" smtClean="0"/>
              <a:t>Engel</a:t>
            </a:r>
            <a:r>
              <a:rPr lang="en-GB" dirty="0"/>
              <a:t>, R. C., Gallagher, L. B., &amp; Lyle, D. S. (2010). Military deployments and children's academic achievement: Evidence from Department of </a:t>
            </a:r>
            <a:r>
              <a:rPr lang="en-GB" dirty="0" smtClean="0"/>
              <a:t>Defence </a:t>
            </a:r>
            <a:r>
              <a:rPr lang="en-GB" dirty="0"/>
              <a:t>Education Activity Schools. </a:t>
            </a:r>
            <a:r>
              <a:rPr lang="en-GB" i="1" dirty="0"/>
              <a:t>Economics of Education Review</a:t>
            </a:r>
            <a:r>
              <a:rPr lang="en-GB" dirty="0"/>
              <a:t>, </a:t>
            </a:r>
            <a:r>
              <a:rPr lang="en-GB" i="1" dirty="0"/>
              <a:t>29</a:t>
            </a:r>
            <a:r>
              <a:rPr lang="en-GB" dirty="0"/>
              <a:t>(1), 73-82.</a:t>
            </a:r>
          </a:p>
          <a:p>
            <a:r>
              <a:rPr lang="en-GB" dirty="0" smtClean="0"/>
              <a:t>Wilson</a:t>
            </a:r>
            <a:r>
              <a:rPr lang="en-GB" dirty="0"/>
              <a:t>, C., Sour, A. J., Miller, L. A., </a:t>
            </a:r>
            <a:r>
              <a:rPr lang="en-GB" dirty="0" err="1"/>
              <a:t>Saygbay</a:t>
            </a:r>
            <a:r>
              <a:rPr lang="en-GB" dirty="0"/>
              <a:t>-Hallie, M., Miller, C., &amp; Daniels, R. A. (2016). A standardized tool for measuring military friendliness of colleges and universities. </a:t>
            </a:r>
            <a:r>
              <a:rPr lang="en-GB" i="1" dirty="0"/>
              <a:t>SAGE Open</a:t>
            </a:r>
            <a:r>
              <a:rPr lang="en-GB" dirty="0"/>
              <a:t>, </a:t>
            </a:r>
            <a:r>
              <a:rPr lang="en-GB" i="1" dirty="0"/>
              <a:t>6</a:t>
            </a:r>
            <a:r>
              <a:rPr lang="en-GB" dirty="0"/>
              <a:t>(2), 2158244016644009.</a:t>
            </a:r>
          </a:p>
          <a:p>
            <a:pPr>
              <a:spcBef>
                <a:spcPts val="0"/>
              </a:spcBef>
            </a:pPr>
            <a:endParaRPr lang="en-GB" sz="2800" dirty="0"/>
          </a:p>
        </p:txBody>
      </p:sp>
      <p:sp>
        <p:nvSpPr>
          <p:cNvPr id="4" name="Shape 29"/>
          <p:cNvSpPr/>
          <p:nvPr/>
        </p:nvSpPr>
        <p:spPr>
          <a:xfrm>
            <a:off x="0" y="271877"/>
            <a:ext cx="11901984" cy="810799"/>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r>
              <a:rPr lang="en-GB" sz="4800" dirty="0" smtClean="0"/>
              <a:t>References:</a:t>
            </a:r>
            <a:endParaRPr lang="en-GB" sz="4800" dirty="0"/>
          </a:p>
        </p:txBody>
      </p:sp>
    </p:spTree>
    <p:extLst>
      <p:ext uri="{BB962C8B-B14F-4D97-AF65-F5344CB8AC3E}">
        <p14:creationId xmlns:p14="http://schemas.microsoft.com/office/powerpoint/2010/main" val="2219217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904" y="908720"/>
            <a:ext cx="11256580" cy="4908756"/>
          </a:xfrm>
        </p:spPr>
        <p:txBody>
          <a:bodyPr>
            <a:normAutofit fontScale="92500" lnSpcReduction="20000"/>
          </a:bodyPr>
          <a:lstStyle/>
          <a:p>
            <a:endParaRPr lang="en-GB" dirty="0"/>
          </a:p>
          <a:p>
            <a:r>
              <a:rPr lang="en-GB" sz="3100" dirty="0" smtClean="0"/>
              <a:t>Background: Literature Review – What we know so far</a:t>
            </a:r>
          </a:p>
          <a:p>
            <a:r>
              <a:rPr lang="en-GB" sz="3100" dirty="0" smtClean="0">
                <a:ea typeface="+mn-ea"/>
                <a:cs typeface="+mn-cs"/>
              </a:rPr>
              <a:t>Method: What we did and why</a:t>
            </a:r>
          </a:p>
          <a:p>
            <a:r>
              <a:rPr lang="en-GB" sz="3100" dirty="0" smtClean="0">
                <a:ea typeface="+mn-ea"/>
                <a:cs typeface="+mn-cs"/>
              </a:rPr>
              <a:t>Results: What we found</a:t>
            </a:r>
          </a:p>
          <a:p>
            <a:r>
              <a:rPr lang="en-GB" sz="3100" dirty="0" smtClean="0">
                <a:ea typeface="+mn-ea"/>
                <a:cs typeface="+mn-cs"/>
              </a:rPr>
              <a:t>Conclusions: What this might mean</a:t>
            </a:r>
          </a:p>
          <a:p>
            <a:r>
              <a:rPr lang="en-GB" sz="3100" dirty="0" smtClean="0">
                <a:ea typeface="+mn-ea"/>
                <a:cs typeface="+mn-cs"/>
              </a:rPr>
              <a:t>Group Discussion: Lots to think about for future research</a:t>
            </a:r>
          </a:p>
          <a:p>
            <a:r>
              <a:rPr lang="en-GB" sz="3100" dirty="0" smtClean="0">
                <a:ea typeface="+mn-ea"/>
                <a:cs typeface="+mn-cs"/>
              </a:rPr>
              <a:t>Summary: Main points to take from this session</a:t>
            </a:r>
          </a:p>
          <a:p>
            <a:endParaRPr lang="en-GB" sz="3100" dirty="0">
              <a:ea typeface="+mn-ea"/>
              <a:cs typeface="+mn-cs"/>
            </a:endParaRPr>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Overview</a:t>
            </a:r>
            <a:endParaRPr sz="4500" dirty="0">
              <a:latin typeface="Raleway Medium" panose="020B0603030101060003" pitchFamily="34" charset="0"/>
            </a:endParaRPr>
          </a:p>
        </p:txBody>
      </p:sp>
    </p:spTree>
    <p:extLst>
      <p:ext uri="{BB962C8B-B14F-4D97-AF65-F5344CB8AC3E}">
        <p14:creationId xmlns:p14="http://schemas.microsoft.com/office/powerpoint/2010/main" val="1023944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904" y="1306286"/>
            <a:ext cx="11256580" cy="4511190"/>
          </a:xfrm>
        </p:spPr>
        <p:txBody>
          <a:bodyPr>
            <a:normAutofit/>
          </a:bodyPr>
          <a:lstStyle/>
          <a:p>
            <a:r>
              <a:rPr lang="en-GB" dirty="0" smtClean="0"/>
              <a:t>Military families experience a unique environment of stressors and protective factors </a:t>
            </a:r>
            <a:r>
              <a:rPr lang="en-US" dirty="0"/>
              <a:t>(Chandra et al, 2010; Engel, Gallagher &amp; Lyle, 2010</a:t>
            </a:r>
            <a:r>
              <a:rPr lang="en-US" dirty="0" smtClean="0"/>
              <a:t>)</a:t>
            </a:r>
            <a:endParaRPr lang="en-GB" dirty="0" smtClean="0"/>
          </a:p>
          <a:p>
            <a:r>
              <a:rPr lang="en-GB" dirty="0" smtClean="0"/>
              <a:t>Some education institutions are more military friendly than others </a:t>
            </a:r>
            <a:r>
              <a:rPr lang="en-US" dirty="0"/>
              <a:t>(Wilson et al, 2016</a:t>
            </a:r>
            <a:r>
              <a:rPr lang="en-US" dirty="0" smtClean="0"/>
              <a:t>)</a:t>
            </a:r>
            <a:endParaRPr lang="en-GB" dirty="0" smtClean="0"/>
          </a:p>
          <a:p>
            <a:r>
              <a:rPr lang="en-GB" dirty="0" smtClean="0"/>
              <a:t>No two military families are the same </a:t>
            </a:r>
            <a:r>
              <a:rPr lang="en-US" dirty="0"/>
              <a:t>(Clever &amp; Segal, 2013)</a:t>
            </a:r>
            <a:endParaRPr lang="en-GB" dirty="0"/>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Background:</a:t>
            </a:r>
            <a:endParaRPr sz="4500" dirty="0">
              <a:latin typeface="Raleway Medium" panose="020B0603030101060003" pitchFamily="34" charset="0"/>
            </a:endParaRPr>
          </a:p>
        </p:txBody>
      </p:sp>
    </p:spTree>
    <p:extLst>
      <p:ext uri="{BB962C8B-B14F-4D97-AF65-F5344CB8AC3E}">
        <p14:creationId xmlns:p14="http://schemas.microsoft.com/office/powerpoint/2010/main" val="2610048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156" y="1059593"/>
            <a:ext cx="11256580" cy="4908756"/>
          </a:xfrm>
        </p:spPr>
        <p:txBody>
          <a:bodyPr>
            <a:noAutofit/>
          </a:bodyPr>
          <a:lstStyle/>
          <a:p>
            <a:pPr>
              <a:spcBef>
                <a:spcPts val="0"/>
              </a:spcBef>
            </a:pPr>
            <a:r>
              <a:rPr lang="en-GB" sz="3000" dirty="0" smtClean="0"/>
              <a:t>Focus </a:t>
            </a:r>
            <a:r>
              <a:rPr lang="en-GB" sz="3000" dirty="0"/>
              <a:t>Group interviews with Y10 children from </a:t>
            </a:r>
            <a:r>
              <a:rPr lang="en-GB" sz="3000" dirty="0" smtClean="0"/>
              <a:t>military and non-military </a:t>
            </a:r>
            <a:r>
              <a:rPr lang="en-GB" sz="3000" dirty="0"/>
              <a:t>backgrounds </a:t>
            </a:r>
            <a:endParaRPr lang="en-GB" sz="3000" dirty="0" smtClean="0"/>
          </a:p>
          <a:p>
            <a:pPr>
              <a:spcBef>
                <a:spcPts val="0"/>
              </a:spcBef>
            </a:pPr>
            <a:r>
              <a:rPr lang="en-GB" sz="3000" dirty="0" smtClean="0"/>
              <a:t>Designed </a:t>
            </a:r>
            <a:r>
              <a:rPr lang="en-GB" sz="3000" dirty="0"/>
              <a:t>to </a:t>
            </a:r>
            <a:r>
              <a:rPr lang="en-GB" sz="3000" dirty="0" smtClean="0"/>
              <a:t>understand reasons </a:t>
            </a:r>
            <a:r>
              <a:rPr lang="en-GB" sz="3000" dirty="0"/>
              <a:t>behind decisions to remain in education (including University plans) or to pursue other avenues. </a:t>
            </a:r>
            <a:endParaRPr lang="en-GB" sz="3000" dirty="0" smtClean="0"/>
          </a:p>
          <a:p>
            <a:pPr>
              <a:spcBef>
                <a:spcPts val="0"/>
              </a:spcBef>
            </a:pPr>
            <a:r>
              <a:rPr lang="en-GB" sz="3000" dirty="0" smtClean="0"/>
              <a:t>Widening </a:t>
            </a:r>
            <a:r>
              <a:rPr lang="en-GB" sz="3000" dirty="0"/>
              <a:t>participation was the driver behind this pilot </a:t>
            </a:r>
            <a:r>
              <a:rPr lang="en-GB" sz="3000" dirty="0" smtClean="0"/>
              <a:t>research: What are the barriers/enablers for military children attending University?</a:t>
            </a:r>
            <a:endParaRPr lang="en-GB" sz="3000" dirty="0">
              <a:ea typeface="+mn-ea"/>
              <a:cs typeface="+mn-cs"/>
            </a:endParaRPr>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Method:</a:t>
            </a:r>
            <a:endParaRPr sz="4500" dirty="0">
              <a:latin typeface="Raleway Medium" panose="020B0603030101060003" pitchFamily="34" charset="0"/>
            </a:endParaRPr>
          </a:p>
        </p:txBody>
      </p:sp>
    </p:spTree>
    <p:extLst>
      <p:ext uri="{BB962C8B-B14F-4D97-AF65-F5344CB8AC3E}">
        <p14:creationId xmlns:p14="http://schemas.microsoft.com/office/powerpoint/2010/main" val="1966994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08720"/>
            <a:ext cx="11749584" cy="4908756"/>
          </a:xfrm>
        </p:spPr>
        <p:txBody>
          <a:bodyPr>
            <a:normAutofit/>
          </a:bodyPr>
          <a:lstStyle/>
          <a:p>
            <a:pPr>
              <a:lnSpc>
                <a:spcPct val="140000"/>
              </a:lnSpc>
              <a:spcBef>
                <a:spcPts val="0"/>
              </a:spcBef>
            </a:pPr>
            <a:r>
              <a:rPr lang="en-GB" sz="3100" dirty="0" smtClean="0"/>
              <a:t>Participants: </a:t>
            </a:r>
            <a:r>
              <a:rPr lang="en-GB" sz="3100" dirty="0" smtClean="0">
                <a:solidFill>
                  <a:schemeClr val="accent6"/>
                </a:solidFill>
              </a:rPr>
              <a:t>Grp 1</a:t>
            </a:r>
            <a:r>
              <a:rPr lang="en-GB" sz="3100" dirty="0" smtClean="0"/>
              <a:t> Military </a:t>
            </a:r>
            <a:r>
              <a:rPr lang="en-GB" sz="2800" dirty="0" smtClean="0"/>
              <a:t>(n=9)  </a:t>
            </a:r>
            <a:r>
              <a:rPr lang="en-GB" sz="3100" dirty="0" smtClean="0">
                <a:solidFill>
                  <a:schemeClr val="accent6"/>
                </a:solidFill>
              </a:rPr>
              <a:t>Grp 2</a:t>
            </a:r>
            <a:r>
              <a:rPr lang="en-GB" sz="3100" dirty="0" smtClean="0"/>
              <a:t> Non-Military </a:t>
            </a:r>
            <a:r>
              <a:rPr lang="en-GB" sz="2800" dirty="0" smtClean="0"/>
              <a:t>(n=10)</a:t>
            </a:r>
          </a:p>
          <a:p>
            <a:pPr>
              <a:lnSpc>
                <a:spcPct val="140000"/>
              </a:lnSpc>
              <a:spcBef>
                <a:spcPts val="0"/>
              </a:spcBef>
            </a:pPr>
            <a:r>
              <a:rPr lang="en-GB" sz="3100" dirty="0" smtClean="0">
                <a:ea typeface="+mn-ea"/>
                <a:cs typeface="+mn-cs"/>
              </a:rPr>
              <a:t>Materials: Semi-Structured Interview questions/prompt sheet</a:t>
            </a:r>
          </a:p>
          <a:p>
            <a:pPr>
              <a:lnSpc>
                <a:spcPct val="140000"/>
              </a:lnSpc>
              <a:spcBef>
                <a:spcPts val="0"/>
              </a:spcBef>
            </a:pPr>
            <a:r>
              <a:rPr lang="en-GB" sz="3100" dirty="0" smtClean="0">
                <a:ea typeface="+mn-ea"/>
                <a:cs typeface="+mn-cs"/>
              </a:rPr>
              <a:t>Procedure: Teacher present in the room for both groups. Group warm-up conversation. Initial questions about future career thoughts and GCSE options – later asking about different influences on these choices. </a:t>
            </a:r>
          </a:p>
          <a:p>
            <a:endParaRPr lang="en-GB" sz="3100" dirty="0">
              <a:ea typeface="+mn-ea"/>
              <a:cs typeface="+mn-cs"/>
            </a:endParaRPr>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Method: Details</a:t>
            </a:r>
            <a:endParaRPr sz="4500" dirty="0">
              <a:latin typeface="Raleway Medium" panose="020B0603030101060003" pitchFamily="34" charset="0"/>
            </a:endParaRPr>
          </a:p>
        </p:txBody>
      </p:sp>
    </p:spTree>
    <p:extLst>
      <p:ext uri="{BB962C8B-B14F-4D97-AF65-F5344CB8AC3E}">
        <p14:creationId xmlns:p14="http://schemas.microsoft.com/office/powerpoint/2010/main" val="4087928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904" y="908720"/>
            <a:ext cx="11256580" cy="4908756"/>
          </a:xfrm>
        </p:spPr>
        <p:txBody>
          <a:bodyPr>
            <a:normAutofit/>
          </a:bodyPr>
          <a:lstStyle/>
          <a:p>
            <a:pPr marL="0" indent="0">
              <a:buNone/>
            </a:pPr>
            <a:endParaRPr lang="en-GB" sz="800" dirty="0" smtClean="0"/>
          </a:p>
          <a:p>
            <a:pPr marL="0" indent="0">
              <a:buNone/>
            </a:pPr>
            <a:r>
              <a:rPr lang="en-GB" sz="3200" dirty="0" smtClean="0"/>
              <a:t>“</a:t>
            </a:r>
            <a:r>
              <a:rPr lang="en-GB" sz="3200" dirty="0">
                <a:solidFill>
                  <a:schemeClr val="accent6"/>
                </a:solidFill>
              </a:rPr>
              <a:t>I </a:t>
            </a:r>
            <a:r>
              <a:rPr lang="en-GB" sz="3200" dirty="0" err="1">
                <a:solidFill>
                  <a:schemeClr val="accent6"/>
                </a:solidFill>
              </a:rPr>
              <a:t>wanna</a:t>
            </a:r>
            <a:r>
              <a:rPr lang="en-GB" sz="3200" dirty="0">
                <a:solidFill>
                  <a:schemeClr val="accent6"/>
                </a:solidFill>
              </a:rPr>
              <a:t> be in the military but I don’t want to be in the military because it looks hard. I don’t </a:t>
            </a:r>
            <a:r>
              <a:rPr lang="en-GB" sz="3200" dirty="0" err="1">
                <a:solidFill>
                  <a:schemeClr val="accent6"/>
                </a:solidFill>
              </a:rPr>
              <a:t>wanna</a:t>
            </a:r>
            <a:r>
              <a:rPr lang="en-GB" sz="3200" dirty="0">
                <a:solidFill>
                  <a:schemeClr val="accent6"/>
                </a:solidFill>
              </a:rPr>
              <a:t> go to war, but then I do. It’s just like 50/50, do I want </a:t>
            </a:r>
            <a:r>
              <a:rPr lang="en-GB" sz="3200" dirty="0" smtClean="0">
                <a:solidFill>
                  <a:schemeClr val="accent6"/>
                </a:solidFill>
              </a:rPr>
              <a:t>to, </a:t>
            </a:r>
            <a:r>
              <a:rPr lang="en-GB" sz="3200" dirty="0">
                <a:solidFill>
                  <a:schemeClr val="accent6"/>
                </a:solidFill>
              </a:rPr>
              <a:t>do I not want to? And then I have like, electronics that I like doing so I don’t know if I’ll go down that road or that road, it’s confusing. I might go down the middle, just something different</a:t>
            </a:r>
            <a:r>
              <a:rPr lang="en-GB" sz="3200" dirty="0"/>
              <a:t>”</a:t>
            </a:r>
          </a:p>
          <a:p>
            <a:endParaRPr lang="en-GB" sz="3100" dirty="0">
              <a:ea typeface="+mn-ea"/>
              <a:cs typeface="+mn-cs"/>
            </a:endParaRPr>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Results: Thematic Analysis</a:t>
            </a:r>
            <a:endParaRPr sz="4500" dirty="0">
              <a:latin typeface="Raleway Medium" panose="020B0603030101060003" pitchFamily="34" charset="0"/>
            </a:endParaRPr>
          </a:p>
        </p:txBody>
      </p:sp>
    </p:spTree>
    <p:extLst>
      <p:ext uri="{BB962C8B-B14F-4D97-AF65-F5344CB8AC3E}">
        <p14:creationId xmlns:p14="http://schemas.microsoft.com/office/powerpoint/2010/main" val="1043277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904" y="908720"/>
            <a:ext cx="11256580" cy="4908756"/>
          </a:xfrm>
        </p:spPr>
        <p:txBody>
          <a:bodyPr>
            <a:normAutofit/>
          </a:bodyPr>
          <a:lstStyle/>
          <a:p>
            <a:pPr marL="0" indent="0">
              <a:buNone/>
            </a:pPr>
            <a:endParaRPr lang="en-GB" sz="800" dirty="0" smtClean="0"/>
          </a:p>
          <a:p>
            <a:pPr>
              <a:lnSpc>
                <a:spcPct val="140000"/>
              </a:lnSpc>
              <a:spcBef>
                <a:spcPts val="0"/>
              </a:spcBef>
            </a:pPr>
            <a:r>
              <a:rPr lang="en-GB" dirty="0" smtClean="0"/>
              <a:t>All </a:t>
            </a:r>
            <a:r>
              <a:rPr lang="en-GB" dirty="0"/>
              <a:t>students (bar one in the non-military group) expressed a desire to go to </a:t>
            </a:r>
            <a:r>
              <a:rPr lang="en-GB" dirty="0" smtClean="0"/>
              <a:t>university</a:t>
            </a:r>
          </a:p>
          <a:p>
            <a:pPr>
              <a:lnSpc>
                <a:spcPct val="140000"/>
              </a:lnSpc>
              <a:spcBef>
                <a:spcPts val="0"/>
              </a:spcBef>
            </a:pPr>
            <a:r>
              <a:rPr lang="en-GB" dirty="0" smtClean="0"/>
              <a:t>Overall, students </a:t>
            </a:r>
            <a:r>
              <a:rPr lang="en-GB" dirty="0"/>
              <a:t>from both cohorts </a:t>
            </a:r>
            <a:r>
              <a:rPr lang="en-GB" dirty="0" smtClean="0"/>
              <a:t>were unsure what career they wanted - </a:t>
            </a:r>
            <a:r>
              <a:rPr lang="en-GB" dirty="0"/>
              <a:t>Several students expressed an interest in a particular industry e.g. finance, IT</a:t>
            </a:r>
            <a:r>
              <a:rPr lang="en-GB" dirty="0" smtClean="0"/>
              <a:t>. </a:t>
            </a:r>
          </a:p>
          <a:p>
            <a:pPr>
              <a:lnSpc>
                <a:spcPct val="140000"/>
              </a:lnSpc>
              <a:spcBef>
                <a:spcPts val="0"/>
              </a:spcBef>
            </a:pPr>
            <a:r>
              <a:rPr lang="en-GB" dirty="0"/>
              <a:t>Students in both groups stated that they would be happy to live or work in another country with their </a:t>
            </a:r>
            <a:r>
              <a:rPr lang="en-GB" dirty="0" smtClean="0"/>
              <a:t>jobs</a:t>
            </a:r>
          </a:p>
          <a:p>
            <a:pPr>
              <a:lnSpc>
                <a:spcPct val="140000"/>
              </a:lnSpc>
              <a:spcBef>
                <a:spcPts val="0"/>
              </a:spcBef>
            </a:pPr>
            <a:r>
              <a:rPr lang="en-GB" dirty="0"/>
              <a:t>S</a:t>
            </a:r>
            <a:r>
              <a:rPr lang="en-GB" dirty="0" smtClean="0"/>
              <a:t>tudents </a:t>
            </a:r>
            <a:r>
              <a:rPr lang="en-GB" dirty="0"/>
              <a:t>in both groups spoke about a desire to make money</a:t>
            </a:r>
            <a:endParaRPr lang="en-GB" sz="3100" dirty="0">
              <a:ea typeface="+mn-ea"/>
              <a:cs typeface="+mn-cs"/>
            </a:endParaRPr>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Results: Future Careers</a:t>
            </a:r>
            <a:endParaRPr sz="4500" dirty="0">
              <a:latin typeface="Raleway Medium" panose="020B0603030101060003" pitchFamily="34" charset="0"/>
            </a:endParaRPr>
          </a:p>
        </p:txBody>
      </p:sp>
    </p:spTree>
    <p:extLst>
      <p:ext uri="{BB962C8B-B14F-4D97-AF65-F5344CB8AC3E}">
        <p14:creationId xmlns:p14="http://schemas.microsoft.com/office/powerpoint/2010/main" val="185886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02" y="1429407"/>
            <a:ext cx="11256580" cy="4538942"/>
          </a:xfrm>
        </p:spPr>
        <p:txBody>
          <a:bodyPr>
            <a:normAutofit/>
          </a:bodyPr>
          <a:lstStyle/>
          <a:p>
            <a:pPr>
              <a:spcBef>
                <a:spcPts val="0"/>
              </a:spcBef>
            </a:pPr>
            <a:r>
              <a:rPr lang="en-GB" dirty="0" smtClean="0">
                <a:solidFill>
                  <a:schemeClr val="accent6"/>
                </a:solidFill>
              </a:rPr>
              <a:t>“My </a:t>
            </a:r>
            <a:r>
              <a:rPr lang="en-GB" dirty="0">
                <a:solidFill>
                  <a:schemeClr val="accent6"/>
                </a:solidFill>
              </a:rPr>
              <a:t>dad just wants me to be rich”</a:t>
            </a:r>
          </a:p>
          <a:p>
            <a:pPr>
              <a:spcBef>
                <a:spcPts val="0"/>
              </a:spcBef>
            </a:pPr>
            <a:r>
              <a:rPr lang="en-GB" dirty="0">
                <a:solidFill>
                  <a:schemeClr val="accent6"/>
                </a:solidFill>
              </a:rPr>
              <a:t>“I actually want to do hair and beauty but my mum won’t let me… it’s not enough pay</a:t>
            </a:r>
            <a:r>
              <a:rPr lang="en-GB" dirty="0" smtClean="0">
                <a:solidFill>
                  <a:schemeClr val="accent6"/>
                </a:solidFill>
              </a:rPr>
              <a:t>”</a:t>
            </a:r>
          </a:p>
          <a:p>
            <a:pPr>
              <a:spcBef>
                <a:spcPts val="0"/>
              </a:spcBef>
            </a:pPr>
            <a:r>
              <a:rPr lang="en-GB" dirty="0" smtClean="0">
                <a:solidFill>
                  <a:schemeClr val="accent6"/>
                </a:solidFill>
              </a:rPr>
              <a:t>“My </a:t>
            </a:r>
            <a:r>
              <a:rPr lang="en-GB" dirty="0">
                <a:solidFill>
                  <a:schemeClr val="accent6"/>
                </a:solidFill>
              </a:rPr>
              <a:t>mum works overnight as a nurse, but I don’t want to do </a:t>
            </a:r>
            <a:r>
              <a:rPr lang="en-GB" dirty="0" smtClean="0">
                <a:solidFill>
                  <a:schemeClr val="accent6"/>
                </a:solidFill>
              </a:rPr>
              <a:t>that…she’s </a:t>
            </a:r>
            <a:r>
              <a:rPr lang="en-GB" dirty="0">
                <a:solidFill>
                  <a:schemeClr val="accent6"/>
                </a:solidFill>
              </a:rPr>
              <a:t>always so moody</a:t>
            </a:r>
            <a:r>
              <a:rPr lang="en-GB" dirty="0" smtClean="0">
                <a:solidFill>
                  <a:schemeClr val="accent6"/>
                </a:solidFill>
              </a:rPr>
              <a:t>”</a:t>
            </a:r>
            <a:endParaRPr lang="en-GB" dirty="0">
              <a:solidFill>
                <a:schemeClr val="accent6"/>
              </a:solidFill>
            </a:endParaRPr>
          </a:p>
          <a:p>
            <a:pPr>
              <a:spcBef>
                <a:spcPts val="0"/>
              </a:spcBef>
            </a:pPr>
            <a:r>
              <a:rPr lang="en-GB" dirty="0">
                <a:solidFill>
                  <a:schemeClr val="accent6"/>
                </a:solidFill>
              </a:rPr>
              <a:t>“I’m definitely not following my dad. He’s an estate agent … he works for like, 11 hours a day”</a:t>
            </a:r>
          </a:p>
          <a:p>
            <a:pPr>
              <a:spcBef>
                <a:spcPts val="0"/>
              </a:spcBef>
            </a:pPr>
            <a:r>
              <a:rPr lang="en-GB" dirty="0" smtClean="0">
                <a:solidFill>
                  <a:schemeClr val="accent6"/>
                </a:solidFill>
              </a:rPr>
              <a:t>“</a:t>
            </a:r>
            <a:r>
              <a:rPr lang="en-GB" dirty="0">
                <a:solidFill>
                  <a:schemeClr val="accent6"/>
                </a:solidFill>
              </a:rPr>
              <a:t>M</a:t>
            </a:r>
            <a:r>
              <a:rPr lang="en-GB" dirty="0" smtClean="0">
                <a:solidFill>
                  <a:schemeClr val="accent6"/>
                </a:solidFill>
              </a:rPr>
              <a:t>y </a:t>
            </a:r>
            <a:r>
              <a:rPr lang="en-GB" dirty="0">
                <a:solidFill>
                  <a:schemeClr val="accent6"/>
                </a:solidFill>
              </a:rPr>
              <a:t>dad told me to never go into social working</a:t>
            </a:r>
            <a:r>
              <a:rPr lang="en-GB" dirty="0" smtClean="0">
                <a:solidFill>
                  <a:schemeClr val="accent6"/>
                </a:solidFill>
              </a:rPr>
              <a:t>”</a:t>
            </a:r>
            <a:endParaRPr lang="en-GB" dirty="0"/>
          </a:p>
          <a:p>
            <a:pPr marL="0" indent="0">
              <a:buNone/>
            </a:pPr>
            <a:endParaRPr lang="en-GB" sz="800" dirty="0" smtClean="0"/>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Results: </a:t>
            </a:r>
            <a:r>
              <a:rPr lang="en-GB" sz="4500" dirty="0">
                <a:latin typeface="Raleway Medium" panose="020B0603030101060003" pitchFamily="34" charset="0"/>
              </a:rPr>
              <a:t>F</a:t>
            </a:r>
            <a:r>
              <a:rPr lang="en-GB" sz="4500" dirty="0" smtClean="0">
                <a:latin typeface="Raleway Medium" panose="020B0603030101060003" pitchFamily="34" charset="0"/>
              </a:rPr>
              <a:t>amily influence – Non-Military</a:t>
            </a:r>
            <a:endParaRPr sz="4500" dirty="0">
              <a:latin typeface="Raleway Medium" panose="020B0603030101060003" pitchFamily="34" charset="0"/>
            </a:endParaRPr>
          </a:p>
        </p:txBody>
      </p:sp>
    </p:spTree>
    <p:extLst>
      <p:ext uri="{BB962C8B-B14F-4D97-AF65-F5344CB8AC3E}">
        <p14:creationId xmlns:p14="http://schemas.microsoft.com/office/powerpoint/2010/main" val="561067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02" y="1975945"/>
            <a:ext cx="11256580" cy="3992404"/>
          </a:xfrm>
        </p:spPr>
        <p:txBody>
          <a:bodyPr>
            <a:normAutofit/>
          </a:bodyPr>
          <a:lstStyle/>
          <a:p>
            <a:r>
              <a:rPr lang="en-GB" dirty="0">
                <a:solidFill>
                  <a:schemeClr val="accent6"/>
                </a:solidFill>
              </a:rPr>
              <a:t>“I </a:t>
            </a:r>
            <a:r>
              <a:rPr lang="en-GB" dirty="0" err="1">
                <a:solidFill>
                  <a:schemeClr val="accent6"/>
                </a:solidFill>
              </a:rPr>
              <a:t>wanna</a:t>
            </a:r>
            <a:r>
              <a:rPr lang="en-GB" dirty="0">
                <a:solidFill>
                  <a:schemeClr val="accent6"/>
                </a:solidFill>
              </a:rPr>
              <a:t> be in the military but I don’t want to be in the military because it looks </a:t>
            </a:r>
            <a:r>
              <a:rPr lang="en-GB" dirty="0" smtClean="0">
                <a:solidFill>
                  <a:schemeClr val="accent6"/>
                </a:solidFill>
              </a:rPr>
              <a:t>hard…”</a:t>
            </a:r>
          </a:p>
          <a:p>
            <a:r>
              <a:rPr lang="en-GB" dirty="0">
                <a:solidFill>
                  <a:schemeClr val="accent6"/>
                </a:solidFill>
              </a:rPr>
              <a:t>“if you’re military then you’re used to moving around anyway, like your parents do like move around a lot”</a:t>
            </a:r>
          </a:p>
          <a:p>
            <a:endParaRPr lang="en-GB" sz="800" dirty="0" smtClean="0"/>
          </a:p>
        </p:txBody>
      </p:sp>
      <p:sp>
        <p:nvSpPr>
          <p:cNvPr id="4" name="Shape 29"/>
          <p:cNvSpPr/>
          <p:nvPr/>
        </p:nvSpPr>
        <p:spPr>
          <a:xfrm>
            <a:off x="0" y="294960"/>
            <a:ext cx="11901984" cy="764633"/>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9000">
                <a:solidFill>
                  <a:srgbClr val="53585F"/>
                </a:solidFill>
                <a:latin typeface="Raleway Light"/>
                <a:ea typeface="Raleway Light"/>
                <a:cs typeface="Raleway Light"/>
                <a:sym typeface="Raleway Light"/>
              </a:defRPr>
            </a:lvl1pPr>
          </a:lstStyle>
          <a:p>
            <a:pPr lvl="0">
              <a:defRPr sz="1800">
                <a:solidFill>
                  <a:srgbClr val="000000"/>
                </a:solidFill>
              </a:defRPr>
            </a:pPr>
            <a:r>
              <a:rPr lang="en-GB" sz="4500" dirty="0" smtClean="0">
                <a:latin typeface="Raleway Medium" panose="020B0603030101060003" pitchFamily="34" charset="0"/>
              </a:rPr>
              <a:t>Results: </a:t>
            </a:r>
            <a:r>
              <a:rPr lang="en-GB" sz="4500" dirty="0">
                <a:latin typeface="Raleway Medium" panose="020B0603030101060003" pitchFamily="34" charset="0"/>
              </a:rPr>
              <a:t>F</a:t>
            </a:r>
            <a:r>
              <a:rPr lang="en-GB" sz="4500" dirty="0" smtClean="0">
                <a:latin typeface="Raleway Medium" panose="020B0603030101060003" pitchFamily="34" charset="0"/>
              </a:rPr>
              <a:t>amily influence –Military</a:t>
            </a:r>
            <a:endParaRPr sz="4500" dirty="0">
              <a:latin typeface="Raleway Medium" panose="020B0603030101060003" pitchFamily="34" charset="0"/>
            </a:endParaRPr>
          </a:p>
        </p:txBody>
      </p:sp>
    </p:spTree>
    <p:extLst>
      <p:ext uri="{BB962C8B-B14F-4D97-AF65-F5344CB8AC3E}">
        <p14:creationId xmlns:p14="http://schemas.microsoft.com/office/powerpoint/2010/main" val="139909166"/>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pn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Pr>
      <a:bodyPr rot="0" spcFirstLastPara="1" vertOverflow="overflow" horzOverflow="overflow" vert="horz" wrap="square" lIns="71437" tIns="71437" rIns="71437" bIns="71437"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71437" tIns="71437" rIns="71437" bIns="71437"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964</TotalTime>
  <Words>1359</Words>
  <Application>Microsoft Office PowerPoint</Application>
  <PresentationFormat>Widescreen</PresentationFormat>
  <Paragraphs>90</Paragraphs>
  <Slides>15</Slides>
  <Notes>15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15</vt:i4>
      </vt:variant>
    </vt:vector>
  </HeadingPairs>
  <TitlesOfParts>
    <vt:vector size="26" baseType="lpstr">
      <vt:lpstr>Arial</vt:lpstr>
      <vt:lpstr>Calibri</vt:lpstr>
      <vt:lpstr>Calibri Light</vt:lpstr>
      <vt:lpstr>Helvetica Light</vt:lpstr>
      <vt:lpstr>La Gioconda TT</vt:lpstr>
      <vt:lpstr>Raleway</vt:lpstr>
      <vt:lpstr>Raleway Light</vt:lpstr>
      <vt:lpstr>Raleway Medium</vt:lpstr>
      <vt:lpstr>Trajan Pro</vt:lpstr>
      <vt:lpstr>Office Theme</vt:lpstr>
      <vt:lpstr>Black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warhurst</dc:creator>
  <cp:lastModifiedBy>Katherine.Lawrence</cp:lastModifiedBy>
  <cp:revision>20</cp:revision>
  <dcterms:created xsi:type="dcterms:W3CDTF">2018-09-07T11:41:34Z</dcterms:created>
  <dcterms:modified xsi:type="dcterms:W3CDTF">2018-10-03T14:53:34Z</dcterms:modified>
</cp:coreProperties>
</file>