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 bookmarkIdSeed="2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64" r:id="rId10"/>
  </p:sldIdLst>
  <p:sldSz cx="12192000" cy="6858000"/>
  <p:notesSz cx="6858000" cy="9144000"/>
  <p:embeddedFontLst>
    <p:embeddedFont>
      <p:font typeface="Roboto Slab" panose="020B0604020202020204" charset="0"/>
      <p:regular r:id="rId12"/>
      <p:bold r:id="rId13"/>
    </p:embeddedFont>
    <p:embeddedFont>
      <p:font typeface="Roboto" panose="020B0604020202020204" charset="0"/>
      <p:regular r:id="rId14"/>
      <p:bold r:id="rId15"/>
      <p:italic r:id="rId16"/>
      <p:boldItalic r:id="rId17"/>
    </p:embeddedFont>
    <p:embeddedFont>
      <p:font typeface="Calibri" panose="020F0502020204030204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46E3C20-87B0-48D7-ADB6-1AE1272DF20D}">
  <a:tblStyle styleId="{646E3C20-87B0-48D7-ADB6-1AE1272DF20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9EFF7"/>
          </a:solidFill>
        </a:fill>
      </a:tcStyle>
    </a:wholeTbl>
    <a:band1H>
      <a:tcStyle>
        <a:tcBdr/>
        <a:fill>
          <a:solidFill>
            <a:srgbClr val="D0DEEF"/>
          </a:solidFill>
        </a:fill>
      </a:tcStyle>
    </a:band1H>
    <a:band1V>
      <a:tcStyle>
        <a:tcBdr/>
        <a:fill>
          <a:solidFill>
            <a:srgbClr val="D0DEEF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5746587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3193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5630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033066" y="896807"/>
            <a:ext cx="1442130" cy="1499895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8716786" y="4457270"/>
            <a:ext cx="1442130" cy="1499895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/>
            <a:headEnd type="none" w="med" len="med"/>
            <a:tailEnd type="none" w="med" len="med"/>
          </a:ln>
        </p:spPr>
      </p:sp>
      <p:cxnSp>
        <p:nvCxnSpPr>
          <p:cNvPr id="12" name="Shape 12"/>
          <p:cNvCxnSpPr/>
          <p:nvPr/>
        </p:nvCxnSpPr>
        <p:spPr>
          <a:xfrm>
            <a:off x="5812802" y="3756618"/>
            <a:ext cx="5664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2240402" y="1585233"/>
            <a:ext cx="7711200" cy="1943100"/>
          </a:xfrm>
          <a:prstGeom prst="rect">
            <a:avLst/>
          </a:prstGeom>
        </p:spPr>
        <p:txBody>
          <a:bodyPr lIns="121900" tIns="121900" rIns="121900" bIns="121900" anchor="b" anchorCtr="0"/>
          <a:lstStyle>
            <a:lvl1pPr lvl="0" algn="ctr">
              <a:spcBef>
                <a:spcPts val="0"/>
              </a:spcBef>
              <a:buSzPct val="100000"/>
              <a:defRPr sz="5300"/>
            </a:lvl1pPr>
            <a:lvl2pPr lvl="1" algn="ctr">
              <a:spcBef>
                <a:spcPts val="0"/>
              </a:spcBef>
              <a:buSzPct val="100000"/>
              <a:defRPr sz="5300"/>
            </a:lvl2pPr>
            <a:lvl3pPr lvl="2" algn="ctr">
              <a:spcBef>
                <a:spcPts val="0"/>
              </a:spcBef>
              <a:buSzPct val="100000"/>
              <a:defRPr sz="5300"/>
            </a:lvl3pPr>
            <a:lvl4pPr lvl="3" algn="ctr">
              <a:spcBef>
                <a:spcPts val="0"/>
              </a:spcBef>
              <a:buSzPct val="100000"/>
              <a:defRPr sz="5300"/>
            </a:lvl4pPr>
            <a:lvl5pPr lvl="4" algn="ctr">
              <a:spcBef>
                <a:spcPts val="0"/>
              </a:spcBef>
              <a:buSzPct val="100000"/>
              <a:defRPr sz="5300"/>
            </a:lvl5pPr>
            <a:lvl6pPr lvl="5" algn="ctr">
              <a:spcBef>
                <a:spcPts val="0"/>
              </a:spcBef>
              <a:buSzPct val="100000"/>
              <a:defRPr sz="5300"/>
            </a:lvl6pPr>
            <a:lvl7pPr lvl="6" algn="ctr">
              <a:spcBef>
                <a:spcPts val="0"/>
              </a:spcBef>
              <a:buSzPct val="100000"/>
              <a:defRPr sz="5300"/>
            </a:lvl7pPr>
            <a:lvl8pPr lvl="7" algn="ctr">
              <a:spcBef>
                <a:spcPts val="0"/>
              </a:spcBef>
              <a:buSzPct val="100000"/>
              <a:defRPr sz="5300"/>
            </a:lvl8pPr>
            <a:lvl9pPr lvl="8" algn="ctr">
              <a:spcBef>
                <a:spcPts val="0"/>
              </a:spcBef>
              <a:buSzPct val="100000"/>
              <a:defRPr sz="53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2240402" y="4065933"/>
            <a:ext cx="7711200" cy="12120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32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32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32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32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32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32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32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32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32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200" y="6769100"/>
            <a:ext cx="12191700" cy="8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517200" y="1536600"/>
            <a:ext cx="11157600" cy="2051100"/>
          </a:xfrm>
          <a:prstGeom prst="rect">
            <a:avLst/>
          </a:prstGeom>
        </p:spPr>
        <p:txBody>
          <a:bodyPr lIns="121900" tIns="121900" rIns="121900" bIns="121900" anchor="ctr" anchorCtr="0"/>
          <a:lstStyle>
            <a:lvl1pPr lvl="0" algn="ctr">
              <a:spcBef>
                <a:spcPts val="0"/>
              </a:spcBef>
              <a:buClr>
                <a:schemeClr val="accent5"/>
              </a:buClr>
              <a:buSzPct val="100000"/>
              <a:defRPr sz="173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5"/>
              </a:buClr>
              <a:buSzPct val="100000"/>
              <a:defRPr sz="173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5"/>
              </a:buClr>
              <a:buSzPct val="100000"/>
              <a:defRPr sz="173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5"/>
              </a:buClr>
              <a:buSzPct val="100000"/>
              <a:defRPr sz="173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5"/>
              </a:buClr>
              <a:buSzPct val="100000"/>
              <a:defRPr sz="173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5"/>
              </a:buClr>
              <a:buSzPct val="100000"/>
              <a:defRPr sz="173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5"/>
              </a:buClr>
              <a:buSzPct val="100000"/>
              <a:defRPr sz="173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5"/>
              </a:buClr>
              <a:buSzPct val="100000"/>
              <a:defRPr sz="173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5"/>
              </a:buClr>
              <a:buSzPct val="100000"/>
              <a:defRPr sz="173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517200" y="3892600"/>
            <a:ext cx="11157600" cy="14289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5812802" y="3756618"/>
            <a:ext cx="5664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641000" y="2353266"/>
            <a:ext cx="10962900" cy="1209900"/>
          </a:xfrm>
          <a:prstGeom prst="rect">
            <a:avLst/>
          </a:prstGeom>
        </p:spPr>
        <p:txBody>
          <a:bodyPr lIns="121900" tIns="121900" rIns="121900" bIns="121900" anchor="b" anchorCtr="0"/>
          <a:lstStyle>
            <a:lvl1pPr lvl="0" algn="ctr">
              <a:spcBef>
                <a:spcPts val="0"/>
              </a:spcBef>
              <a:buSzPct val="100000"/>
              <a:defRPr sz="6400"/>
            </a:lvl1pPr>
            <a:lvl2pPr lvl="1" algn="ctr">
              <a:spcBef>
                <a:spcPts val="0"/>
              </a:spcBef>
              <a:buSzPct val="100000"/>
              <a:defRPr sz="6400"/>
            </a:lvl2pPr>
            <a:lvl3pPr lvl="2" algn="ctr">
              <a:spcBef>
                <a:spcPts val="0"/>
              </a:spcBef>
              <a:buSzPct val="100000"/>
              <a:defRPr sz="6400"/>
            </a:lvl3pPr>
            <a:lvl4pPr lvl="3" algn="ctr">
              <a:spcBef>
                <a:spcPts val="0"/>
              </a:spcBef>
              <a:buSzPct val="100000"/>
              <a:defRPr sz="6400"/>
            </a:lvl4pPr>
            <a:lvl5pPr lvl="4" algn="ctr">
              <a:spcBef>
                <a:spcPts val="0"/>
              </a:spcBef>
              <a:buSzPct val="100000"/>
              <a:defRPr sz="6400"/>
            </a:lvl5pPr>
            <a:lvl6pPr lvl="5" algn="ctr">
              <a:spcBef>
                <a:spcPts val="0"/>
              </a:spcBef>
              <a:buSzPct val="100000"/>
              <a:defRPr sz="6400"/>
            </a:lvl6pPr>
            <a:lvl7pPr lvl="6" algn="ctr">
              <a:spcBef>
                <a:spcPts val="0"/>
              </a:spcBef>
              <a:buSzPct val="100000"/>
              <a:defRPr sz="6400"/>
            </a:lvl7pPr>
            <a:lvl8pPr lvl="7" algn="ctr">
              <a:spcBef>
                <a:spcPts val="0"/>
              </a:spcBef>
              <a:buSzPct val="100000"/>
              <a:defRPr sz="6400"/>
            </a:lvl8pPr>
            <a:lvl9pPr lvl="8" algn="ctr">
              <a:spcBef>
                <a:spcPts val="0"/>
              </a:spcBef>
              <a:buSzPct val="100000"/>
              <a:defRPr sz="64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hape 21"/>
          <p:cNvCxnSpPr/>
          <p:nvPr/>
        </p:nvCxnSpPr>
        <p:spPr>
          <a:xfrm>
            <a:off x="656750" y="1680378"/>
            <a:ext cx="5664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517200" y="610700"/>
            <a:ext cx="11157600" cy="914700"/>
          </a:xfrm>
          <a:prstGeom prst="rect">
            <a:avLst/>
          </a:prstGeom>
        </p:spPr>
        <p:txBody>
          <a:bodyPr lIns="121900" tIns="121900" rIns="121900" bIns="121900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517200" y="1986432"/>
            <a:ext cx="11157600" cy="41052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hape 26"/>
          <p:cNvCxnSpPr/>
          <p:nvPr/>
        </p:nvCxnSpPr>
        <p:spPr>
          <a:xfrm>
            <a:off x="656750" y="1680378"/>
            <a:ext cx="5664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517200" y="610700"/>
            <a:ext cx="11157600" cy="914700"/>
          </a:xfrm>
          <a:prstGeom prst="rect">
            <a:avLst/>
          </a:prstGeom>
        </p:spPr>
        <p:txBody>
          <a:bodyPr lIns="121900" tIns="121900" rIns="121900" bIns="121900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517200" y="1986433"/>
            <a:ext cx="5333100" cy="41052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buSzPct val="100000"/>
              <a:defRPr sz="1900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6341600" y="1986433"/>
            <a:ext cx="5333100" cy="41052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buSzPct val="100000"/>
              <a:defRPr sz="1900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517200" y="610700"/>
            <a:ext cx="11157600" cy="914700"/>
          </a:xfrm>
          <a:prstGeom prst="rect">
            <a:avLst/>
          </a:prstGeom>
        </p:spPr>
        <p:txBody>
          <a:bodyPr lIns="121900" tIns="121900" rIns="121900" bIns="121900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hape 35"/>
          <p:cNvCxnSpPr/>
          <p:nvPr/>
        </p:nvCxnSpPr>
        <p:spPr>
          <a:xfrm>
            <a:off x="652290" y="1883035"/>
            <a:ext cx="4419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517200" y="740800"/>
            <a:ext cx="3744000" cy="1007700"/>
          </a:xfrm>
          <a:prstGeom prst="rect">
            <a:avLst/>
          </a:prstGeom>
        </p:spPr>
        <p:txBody>
          <a:bodyPr lIns="121900" tIns="121900" rIns="121900" bIns="121900" anchor="b" anchorCtr="0"/>
          <a:lstStyle>
            <a:lvl1pPr lvl="0">
              <a:spcBef>
                <a:spcPts val="0"/>
              </a:spcBef>
              <a:buSzPct val="100000"/>
              <a:defRPr sz="3200"/>
            </a:lvl1pPr>
            <a:lvl2pPr lvl="1">
              <a:spcBef>
                <a:spcPts val="0"/>
              </a:spcBef>
              <a:buSzPct val="100000"/>
              <a:defRPr sz="3200"/>
            </a:lvl2pPr>
            <a:lvl3pPr lvl="2">
              <a:spcBef>
                <a:spcPts val="0"/>
              </a:spcBef>
              <a:buSzPct val="100000"/>
              <a:defRPr sz="3200"/>
            </a:lvl3pPr>
            <a:lvl4pPr lvl="3">
              <a:spcBef>
                <a:spcPts val="0"/>
              </a:spcBef>
              <a:buSzPct val="100000"/>
              <a:defRPr sz="3200"/>
            </a:lvl4pPr>
            <a:lvl5pPr lvl="4">
              <a:spcBef>
                <a:spcPts val="0"/>
              </a:spcBef>
              <a:buSzPct val="100000"/>
              <a:defRPr sz="3200"/>
            </a:lvl5pPr>
            <a:lvl6pPr lvl="5">
              <a:spcBef>
                <a:spcPts val="0"/>
              </a:spcBef>
              <a:buSzPct val="100000"/>
              <a:defRPr sz="3200"/>
            </a:lvl6pPr>
            <a:lvl7pPr lvl="6">
              <a:spcBef>
                <a:spcPts val="0"/>
              </a:spcBef>
              <a:buSzPct val="100000"/>
              <a:defRPr sz="3200"/>
            </a:lvl7pPr>
            <a:lvl8pPr lvl="7">
              <a:spcBef>
                <a:spcPts val="0"/>
              </a:spcBef>
              <a:buSzPct val="100000"/>
              <a:defRPr sz="3200"/>
            </a:lvl8pPr>
            <a:lvl9pPr lvl="8">
              <a:spcBef>
                <a:spcPts val="0"/>
              </a:spcBef>
              <a:buSzPct val="100000"/>
              <a:defRPr sz="32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517200" y="2125366"/>
            <a:ext cx="3744000" cy="35748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buSzPct val="100000"/>
              <a:defRPr sz="1600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53666" y="701800"/>
            <a:ext cx="7491600" cy="5454300"/>
          </a:xfrm>
          <a:prstGeom prst="rect">
            <a:avLst/>
          </a:prstGeom>
        </p:spPr>
        <p:txBody>
          <a:bodyPr lIns="121900" tIns="121900" rIns="121900" bIns="121900" anchor="ctr" anchorCtr="0"/>
          <a:lstStyle>
            <a:lvl1pPr lvl="0">
              <a:spcBef>
                <a:spcPts val="0"/>
              </a:spcBef>
              <a:buSzPct val="100000"/>
              <a:defRPr sz="6400"/>
            </a:lvl1pPr>
            <a:lvl2pPr lvl="1">
              <a:spcBef>
                <a:spcPts val="0"/>
              </a:spcBef>
              <a:buSzPct val="100000"/>
              <a:defRPr sz="6400"/>
            </a:lvl2pPr>
            <a:lvl3pPr lvl="2">
              <a:spcBef>
                <a:spcPts val="0"/>
              </a:spcBef>
              <a:buSzPct val="100000"/>
              <a:defRPr sz="6400"/>
            </a:lvl3pPr>
            <a:lvl4pPr lvl="3">
              <a:spcBef>
                <a:spcPts val="0"/>
              </a:spcBef>
              <a:buSzPct val="100000"/>
              <a:defRPr sz="6400"/>
            </a:lvl4pPr>
            <a:lvl5pPr lvl="4">
              <a:spcBef>
                <a:spcPts val="0"/>
              </a:spcBef>
              <a:buSzPct val="100000"/>
              <a:defRPr sz="6400"/>
            </a:lvl5pPr>
            <a:lvl6pPr lvl="5">
              <a:spcBef>
                <a:spcPts val="0"/>
              </a:spcBef>
              <a:buSzPct val="100000"/>
              <a:defRPr sz="6400"/>
            </a:lvl6pPr>
            <a:lvl7pPr lvl="6">
              <a:spcBef>
                <a:spcPts val="0"/>
              </a:spcBef>
              <a:buSzPct val="100000"/>
              <a:defRPr sz="6400"/>
            </a:lvl7pPr>
            <a:lvl8pPr lvl="7">
              <a:spcBef>
                <a:spcPts val="0"/>
              </a:spcBef>
              <a:buSzPct val="100000"/>
              <a:defRPr sz="6400"/>
            </a:lvl8pPr>
            <a:lvl9pPr lvl="8">
              <a:spcBef>
                <a:spcPts val="0"/>
              </a:spcBef>
              <a:buSzPct val="100000"/>
              <a:defRPr sz="64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6096000" y="-100"/>
            <a:ext cx="6096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4" name="Shape 44"/>
          <p:cNvCxnSpPr/>
          <p:nvPr/>
        </p:nvCxnSpPr>
        <p:spPr>
          <a:xfrm>
            <a:off x="6706233" y="5994004"/>
            <a:ext cx="7212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54000" y="1612100"/>
            <a:ext cx="5393700" cy="2008500"/>
          </a:xfrm>
          <a:prstGeom prst="rect">
            <a:avLst/>
          </a:prstGeom>
        </p:spPr>
        <p:txBody>
          <a:bodyPr lIns="121900" tIns="121900" rIns="121900" bIns="121900" anchor="b" anchorCtr="0"/>
          <a:lstStyle>
            <a:lvl1pPr lvl="0" algn="ctr">
              <a:spcBef>
                <a:spcPts val="0"/>
              </a:spcBef>
              <a:buSzPct val="100000"/>
              <a:defRPr sz="5100"/>
            </a:lvl1pPr>
            <a:lvl2pPr lvl="1" algn="ctr">
              <a:spcBef>
                <a:spcPts val="0"/>
              </a:spcBef>
              <a:buSzPct val="100000"/>
              <a:defRPr sz="5100"/>
            </a:lvl2pPr>
            <a:lvl3pPr lvl="2" algn="ctr">
              <a:spcBef>
                <a:spcPts val="0"/>
              </a:spcBef>
              <a:buSzPct val="100000"/>
              <a:defRPr sz="5100"/>
            </a:lvl3pPr>
            <a:lvl4pPr lvl="3" algn="ctr">
              <a:spcBef>
                <a:spcPts val="0"/>
              </a:spcBef>
              <a:buSzPct val="100000"/>
              <a:defRPr sz="5100"/>
            </a:lvl4pPr>
            <a:lvl5pPr lvl="4" algn="ctr">
              <a:spcBef>
                <a:spcPts val="0"/>
              </a:spcBef>
              <a:buSzPct val="100000"/>
              <a:defRPr sz="5100"/>
            </a:lvl5pPr>
            <a:lvl6pPr lvl="5" algn="ctr">
              <a:spcBef>
                <a:spcPts val="0"/>
              </a:spcBef>
              <a:buSzPct val="100000"/>
              <a:defRPr sz="5100"/>
            </a:lvl6pPr>
            <a:lvl7pPr lvl="6" algn="ctr">
              <a:spcBef>
                <a:spcPts val="0"/>
              </a:spcBef>
              <a:buSzPct val="100000"/>
              <a:defRPr sz="5100"/>
            </a:lvl7pPr>
            <a:lvl8pPr lvl="7" algn="ctr">
              <a:spcBef>
                <a:spcPts val="0"/>
              </a:spcBef>
              <a:buSzPct val="100000"/>
              <a:defRPr sz="5100"/>
            </a:lvl8pPr>
            <a:lvl9pPr lvl="8" algn="ctr">
              <a:spcBef>
                <a:spcPts val="0"/>
              </a:spcBef>
              <a:buSzPct val="100000"/>
              <a:defRPr sz="51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ubTitle" idx="1"/>
          </p:nvPr>
        </p:nvSpPr>
        <p:spPr>
          <a:xfrm>
            <a:off x="354000" y="3692001"/>
            <a:ext cx="5393700" cy="17940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8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8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8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8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8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8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8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8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8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6586000" y="965600"/>
            <a:ext cx="5115900" cy="4926900"/>
          </a:xfrm>
          <a:prstGeom prst="rect">
            <a:avLst/>
          </a:prstGeom>
        </p:spPr>
        <p:txBody>
          <a:bodyPr lIns="121900" tIns="121900" rIns="121900" bIns="121900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26000" y="5644966"/>
            <a:ext cx="7998300" cy="798300"/>
          </a:xfrm>
          <a:prstGeom prst="rect">
            <a:avLst/>
          </a:prstGeom>
        </p:spPr>
        <p:txBody>
          <a:bodyPr lIns="121900" tIns="121900" rIns="121900" bIns="121900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517200" y="610700"/>
            <a:ext cx="11157600" cy="9147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4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4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4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4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4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4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4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4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4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517200" y="1986432"/>
            <a:ext cx="11157600" cy="41052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1"/>
              </a:buClr>
              <a:buSzPct val="100000"/>
              <a:buFont typeface="Roboto"/>
              <a:defRPr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1"/>
              </a:buClr>
              <a:buSzPct val="100000"/>
              <a:buFont typeface="Roboto"/>
              <a:defRPr sz="1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1"/>
              </a:buClr>
              <a:buSzPct val="100000"/>
              <a:buFont typeface="Roboto"/>
              <a:defRPr sz="1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1"/>
              </a:buClr>
              <a:buSzPct val="100000"/>
              <a:buFont typeface="Roboto"/>
              <a:defRPr sz="1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1"/>
              </a:buClr>
              <a:buSzPct val="100000"/>
              <a:buFont typeface="Roboto"/>
              <a:defRPr sz="1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1"/>
              </a:buClr>
              <a:buSzPct val="100000"/>
              <a:buFont typeface="Roboto"/>
              <a:defRPr sz="1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1"/>
              </a:buClr>
              <a:buSzPct val="100000"/>
              <a:buFont typeface="Roboto"/>
              <a:defRPr sz="1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1"/>
              </a:buClr>
              <a:buSzPct val="100000"/>
              <a:buFont typeface="Roboto"/>
              <a:defRPr sz="1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1"/>
              </a:buClr>
              <a:buSzPct val="100000"/>
              <a:buFont typeface="Roboto"/>
              <a:defRPr sz="1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en-GB"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ctrTitle"/>
          </p:nvPr>
        </p:nvSpPr>
        <p:spPr>
          <a:xfrm>
            <a:off x="1524000" y="2730472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5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A-Level Achievement of </a:t>
            </a:r>
            <a:r>
              <a:rPr lang="en-GB" sz="5400" dirty="0" smtClean="0">
                <a:latin typeface="Calibri"/>
                <a:ea typeface="Calibri"/>
                <a:cs typeface="Calibri"/>
                <a:sym typeface="Calibri"/>
              </a:rPr>
              <a:t>forces children at a </a:t>
            </a:r>
            <a:r>
              <a:rPr lang="en-GB" sz="5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Sixth </a:t>
            </a:r>
            <a:r>
              <a:rPr lang="en-GB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 College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subTitle" idx="1"/>
          </p:nvPr>
        </p:nvSpPr>
        <p:spPr>
          <a:xfrm>
            <a:off x="1524000" y="5285022"/>
            <a:ext cx="9144000" cy="888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Matthew Thorne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dirty="0" err="1"/>
              <a:t>EdD</a:t>
            </a:r>
            <a:r>
              <a:rPr lang="en-GB" dirty="0"/>
              <a:t> Research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838200" y="1690825"/>
            <a:ext cx="10515600" cy="3991200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marL="0" lvl="0" indent="0" rtl="0">
              <a:lnSpc>
                <a:spcPct val="200000"/>
              </a:lnSpc>
              <a:spcBef>
                <a:spcPts val="0"/>
              </a:spcBef>
              <a:buNone/>
            </a:pPr>
            <a:r>
              <a:rPr lang="en-GB" sz="2000" b="1" dirty="0">
                <a:latin typeface="Arial"/>
                <a:ea typeface="Arial"/>
                <a:cs typeface="Arial"/>
                <a:sym typeface="Arial"/>
              </a:rPr>
              <a:t>Focus - to examine the </a:t>
            </a:r>
            <a:r>
              <a:rPr lang="en-GB" sz="2000" b="1" dirty="0" smtClean="0">
                <a:latin typeface="Arial"/>
                <a:ea typeface="Arial"/>
                <a:cs typeface="Arial"/>
                <a:sym typeface="Arial"/>
              </a:rPr>
              <a:t>A-Level </a:t>
            </a:r>
            <a:r>
              <a:rPr lang="en-GB" sz="2000" b="1" dirty="0" smtClean="0">
                <a:latin typeface="Arial"/>
                <a:ea typeface="Arial"/>
                <a:cs typeface="Arial"/>
                <a:sym typeface="Arial"/>
              </a:rPr>
              <a:t>achievements and progression </a:t>
            </a:r>
            <a:r>
              <a:rPr lang="en-GB" sz="2000" b="1" dirty="0" smtClean="0">
                <a:latin typeface="Arial"/>
                <a:ea typeface="Arial"/>
                <a:cs typeface="Arial"/>
                <a:sym typeface="Arial"/>
              </a:rPr>
              <a:t>of forces children at a large Sixth </a:t>
            </a:r>
            <a:r>
              <a:rPr lang="en-GB" sz="2000" b="1" dirty="0" smtClean="0">
                <a:latin typeface="Arial"/>
                <a:ea typeface="Arial"/>
                <a:cs typeface="Arial"/>
                <a:sym typeface="Arial"/>
              </a:rPr>
              <a:t>Form College</a:t>
            </a:r>
            <a:endParaRPr lang="en-GB" sz="20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rtl="0">
              <a:lnSpc>
                <a:spcPct val="200000"/>
              </a:lnSpc>
              <a:spcBef>
                <a:spcPts val="0"/>
              </a:spcBef>
              <a:buSzPct val="100000"/>
              <a:buFont typeface="Arial"/>
              <a:buAutoNum type="arabicPeriod"/>
            </a:pPr>
            <a:r>
              <a:rPr lang="en-GB" sz="2000" b="1" dirty="0">
                <a:latin typeface="Arial"/>
                <a:ea typeface="Arial"/>
                <a:cs typeface="Arial"/>
                <a:sym typeface="Arial"/>
              </a:rPr>
              <a:t>Research idea came out of my role as a Personal Tutor</a:t>
            </a:r>
          </a:p>
          <a:p>
            <a:pPr marL="457200" lvl="0" indent="-355600" rtl="0">
              <a:lnSpc>
                <a:spcPct val="200000"/>
              </a:lnSpc>
              <a:spcBef>
                <a:spcPts val="0"/>
              </a:spcBef>
              <a:buSzPct val="100000"/>
              <a:buFont typeface="Arial"/>
              <a:buAutoNum type="arabicPeriod"/>
            </a:pPr>
            <a:r>
              <a:rPr lang="en-GB" sz="2000" b="1" dirty="0">
                <a:latin typeface="Arial"/>
                <a:ea typeface="Arial"/>
                <a:cs typeface="Arial"/>
                <a:sym typeface="Arial"/>
              </a:rPr>
              <a:t>Small scale case study involving my college and one local Secondary school with a high number of students from armed forces </a:t>
            </a:r>
            <a:r>
              <a:rPr lang="en-GB" sz="2000" b="1" dirty="0" smtClean="0">
                <a:latin typeface="Arial"/>
                <a:ea typeface="Arial"/>
                <a:cs typeface="Arial"/>
                <a:sym typeface="Arial"/>
              </a:rPr>
              <a:t>families</a:t>
            </a:r>
          </a:p>
          <a:p>
            <a:pPr marL="457200" lvl="0" indent="-355600" rtl="0">
              <a:lnSpc>
                <a:spcPct val="200000"/>
              </a:lnSpc>
              <a:spcBef>
                <a:spcPts val="0"/>
              </a:spcBef>
              <a:buSzPct val="100000"/>
              <a:buFont typeface="Arial"/>
              <a:buAutoNum type="arabicPeriod"/>
            </a:pPr>
            <a:r>
              <a:rPr lang="en-GB" sz="2000" b="1" dirty="0" smtClean="0">
                <a:latin typeface="Arial"/>
                <a:ea typeface="Arial"/>
                <a:cs typeface="Arial"/>
                <a:sym typeface="Arial"/>
              </a:rPr>
              <a:t>Data has been collected over the last 4 years</a:t>
            </a:r>
            <a:endParaRPr lang="en-GB" sz="2000" b="1" dirty="0"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None/>
            </a:pPr>
            <a:endParaRPr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A-Level Data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724645"/>
              </p:ext>
            </p:extLst>
          </p:nvPr>
        </p:nvGraphicFramePr>
        <p:xfrm>
          <a:off x="1343444" y="1535899"/>
          <a:ext cx="10331356" cy="5239548"/>
        </p:xfrm>
        <a:graphic>
          <a:graphicData uri="http://schemas.openxmlformats.org/drawingml/2006/table">
            <a:tbl>
              <a:tblPr>
                <a:tableStyleId>{646E3C20-87B0-48D7-ADB6-1AE1272DF20D}</a:tableStyleId>
              </a:tblPr>
              <a:tblGrid>
                <a:gridCol w="630790"/>
                <a:gridCol w="801276"/>
                <a:gridCol w="888773"/>
                <a:gridCol w="1126754"/>
                <a:gridCol w="1126754"/>
                <a:gridCol w="1126754"/>
                <a:gridCol w="1126754"/>
                <a:gridCol w="1126754"/>
                <a:gridCol w="1126754"/>
                <a:gridCol w="1249993"/>
              </a:tblGrid>
              <a:tr h="28662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Year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Category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Students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A/AS/A2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A*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D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E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11697">
                <a:tc>
                  <a:txBody>
                    <a:bodyPr/>
                    <a:lstStyle/>
                    <a:p>
                      <a:pPr algn="r" fontAlgn="ctr"/>
                      <a:endParaRPr lang="en-GB" sz="1600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 fontAlgn="ctr"/>
                      <a:endParaRPr lang="en-GB" sz="1600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 fontAlgn="ctr"/>
                      <a:r>
                        <a:rPr lang="en-GB" sz="1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Armed Forces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107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317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1.30%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16.70%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25.60%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25.60%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17.00%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8.50%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45957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Everyone Else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3358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10740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4.50%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23.80%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26.20%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21.40%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13.40%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6.20%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11697">
                <a:tc>
                  <a:txBody>
                    <a:bodyPr/>
                    <a:lstStyle/>
                    <a:p>
                      <a:pPr algn="r" fontAlgn="ctr"/>
                      <a:endParaRPr lang="en-GB" sz="1600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 fontAlgn="ctr"/>
                      <a:endParaRPr lang="en-GB" sz="1600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 fontAlgn="ctr"/>
                      <a:r>
                        <a:rPr lang="en-GB" sz="1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Armed Forces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114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282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3.20%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16.00%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22.30%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23.40%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18.80%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11.70%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45957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Everyone Else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3434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10213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4.90%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24.70%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26.40%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20.70%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12.60%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6.40%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11697">
                <a:tc>
                  <a:txBody>
                    <a:bodyPr/>
                    <a:lstStyle/>
                    <a:p>
                      <a:pPr algn="r" fontAlgn="ctr"/>
                      <a:endParaRPr lang="en-GB" sz="1600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 fontAlgn="ctr"/>
                      <a:endParaRPr lang="en-GB" sz="1600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 fontAlgn="ctr"/>
                      <a:r>
                        <a:rPr lang="en-GB" sz="1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Armed Forces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117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258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0.40%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14.00%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22.90%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26.40%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17.10%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9.30%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45957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Everyone Else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3397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8549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5.40%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25.10%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26.80%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21.70%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11.80%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5.60%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45957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Armed Forces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119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125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9.60%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12.00%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19.20%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25.60%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24.00%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8.00%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4595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Everyone Else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3655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5013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7.50%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25.00%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27.00%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22.50%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12.10%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4.40%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37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Achievement Difference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There is a clear difference in the achievement of forces and non-forces students at A and A* grades</a:t>
            </a:r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006979"/>
              </p:ext>
            </p:extLst>
          </p:nvPr>
        </p:nvGraphicFramePr>
        <p:xfrm>
          <a:off x="627796" y="3166523"/>
          <a:ext cx="10822676" cy="3206980"/>
        </p:xfrm>
        <a:graphic>
          <a:graphicData uri="http://schemas.openxmlformats.org/drawingml/2006/table">
            <a:tbl>
              <a:tblPr firstRow="1" bandRow="1">
                <a:tableStyleId>{646E3C20-87B0-48D7-ADB6-1AE1272DF20D}</a:tableStyleId>
              </a:tblPr>
              <a:tblGrid>
                <a:gridCol w="2265529"/>
                <a:gridCol w="2852382"/>
                <a:gridCol w="3248168"/>
                <a:gridCol w="2456597"/>
              </a:tblGrid>
              <a:tr h="641396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Year</a:t>
                      </a:r>
                      <a:endParaRPr lang="en-GB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Forces Children</a:t>
                      </a:r>
                      <a:endParaRPr lang="en-GB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Non-Forces Children</a:t>
                      </a:r>
                      <a:endParaRPr lang="en-GB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Difference</a:t>
                      </a:r>
                      <a:endParaRPr lang="en-GB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41396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2015</a:t>
                      </a:r>
                      <a:endParaRPr lang="en-GB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18.0%</a:t>
                      </a:r>
                      <a:endParaRPr lang="en-GB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28.3%</a:t>
                      </a:r>
                      <a:endParaRPr lang="en-GB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10.3%</a:t>
                      </a:r>
                      <a:endParaRPr lang="en-GB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41396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2016</a:t>
                      </a:r>
                      <a:endParaRPr lang="en-GB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19.2%</a:t>
                      </a:r>
                      <a:endParaRPr lang="en-GB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29.6%</a:t>
                      </a:r>
                      <a:endParaRPr lang="en-GB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10.4%</a:t>
                      </a:r>
                      <a:endParaRPr lang="en-GB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41396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2017</a:t>
                      </a:r>
                      <a:endParaRPr lang="en-GB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14.4%</a:t>
                      </a:r>
                      <a:endParaRPr lang="en-GB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30.5%</a:t>
                      </a:r>
                      <a:endParaRPr lang="en-GB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16.1%</a:t>
                      </a:r>
                      <a:endParaRPr lang="en-GB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41396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2018</a:t>
                      </a:r>
                      <a:endParaRPr lang="en-GB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21.6%</a:t>
                      </a:r>
                      <a:endParaRPr lang="en-GB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32.5%</a:t>
                      </a:r>
                      <a:endParaRPr lang="en-GB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10.9%</a:t>
                      </a:r>
                      <a:endParaRPr lang="en-GB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842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is there a difference? Existing Research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Strand et al (2007) – The more a mobile a student was in their secondary schooling the lower their GCSE results would be.</a:t>
            </a:r>
            <a:br>
              <a:rPr lang="en-GB" dirty="0" smtClean="0"/>
            </a:b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 smtClean="0"/>
              <a:t>Noret</a:t>
            </a:r>
            <a:r>
              <a:rPr lang="en-GB" dirty="0" smtClean="0"/>
              <a:t> et al (2015) – Although forces and non-forces children’s GCSE results were broadly similar they found that there was a drop off in forces children’s GCSE English results.</a:t>
            </a:r>
          </a:p>
        </p:txBody>
      </p:sp>
    </p:spTree>
    <p:extLst>
      <p:ext uri="{BB962C8B-B14F-4D97-AF65-F5344CB8AC3E}">
        <p14:creationId xmlns:p14="http://schemas.microsoft.com/office/powerpoint/2010/main" val="633840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is there a difference? My Thoughts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Lower GCSE English results make it harder for students to access A-Level courses – in College many A-Level courses need at least a 5 in English Language</a:t>
            </a:r>
            <a:br>
              <a:rPr lang="en-GB" dirty="0" smtClean="0"/>
            </a:b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At a more basic level, lower English grades make it harder for students to understand exam questions and be able to answer them to the level required by examiners</a:t>
            </a:r>
            <a:br>
              <a:rPr lang="en-GB" dirty="0" smtClean="0"/>
            </a:b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27855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Effects on Progression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987488"/>
              </p:ext>
            </p:extLst>
          </p:nvPr>
        </p:nvGraphicFramePr>
        <p:xfrm>
          <a:off x="1476694" y="1605590"/>
          <a:ext cx="8513468" cy="4389120"/>
        </p:xfrm>
        <a:graphic>
          <a:graphicData uri="http://schemas.openxmlformats.org/drawingml/2006/table">
            <a:tbl>
              <a:tblPr firstRow="1" firstCol="1" bandRow="1">
                <a:tableStyleId>{646E3C20-87B0-48D7-ADB6-1AE1272DF20D}</a:tableStyleId>
              </a:tblPr>
              <a:tblGrid>
                <a:gridCol w="1193223"/>
                <a:gridCol w="1247504"/>
                <a:gridCol w="720199"/>
                <a:gridCol w="1642984"/>
                <a:gridCol w="961558"/>
                <a:gridCol w="961558"/>
                <a:gridCol w="1786442"/>
              </a:tblGrid>
              <a:tr h="935741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Year Left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University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FE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Employment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Other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% going to University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66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2010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0%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66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0%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66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2012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37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40.5%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66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2013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49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51%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66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2014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35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75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46.6%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66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44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51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86.3%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66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36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1"/>
                          </a:solidFill>
                          <a:effectLst/>
                        </a:rPr>
                        <a:t>51</a:t>
                      </a:r>
                      <a:endParaRPr lang="en-GB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70.6%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369326" y="5994710"/>
            <a:ext cx="86208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 college in the years 2010 – 2016 of one hundred and fifty five students from service backgrounds who went to University only twenty went to Russell Group Universities (12.9%)</a:t>
            </a:r>
            <a:endParaRPr lang="en-GB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22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Research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Continue to collect data of A-Level and BTEC results and examine why there is an achievement gap between forces and non-forces children</a:t>
            </a:r>
            <a:br>
              <a:rPr lang="en-GB" dirty="0" smtClean="0"/>
            </a:b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Develop an understanding of forces children at Level 2 in college and whether there are significant numbers of forces children doing </a:t>
            </a:r>
            <a:r>
              <a:rPr lang="en-GB" smtClean="0"/>
              <a:t>GCSE retakes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97900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867419"/>
      </p:ext>
    </p:extLst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472</Words>
  <Application>Microsoft Office PowerPoint</Application>
  <PresentationFormat>Widescreen</PresentationFormat>
  <Paragraphs>194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Roboto Slab</vt:lpstr>
      <vt:lpstr>Roboto</vt:lpstr>
      <vt:lpstr>Calibri</vt:lpstr>
      <vt:lpstr>Times New Roman</vt:lpstr>
      <vt:lpstr>Arial</vt:lpstr>
      <vt:lpstr>marina</vt:lpstr>
      <vt:lpstr>A-Level Achievement of forces children at a Sixth Form College</vt:lpstr>
      <vt:lpstr>EdD Research</vt:lpstr>
      <vt:lpstr>A-Level Data</vt:lpstr>
      <vt:lpstr>Achievement Difference</vt:lpstr>
      <vt:lpstr>Why is there a difference? Existing Research</vt:lpstr>
      <vt:lpstr>Why is there a difference? My Thoughts</vt:lpstr>
      <vt:lpstr>Effects on Progression</vt:lpstr>
      <vt:lpstr>Further Research</vt:lpstr>
      <vt:lpstr>Any 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Connecting aspirations and outcomes: career aspirations of armed forces students at Secondary School and Sixth Form College</dc:title>
  <dc:creator>Marjan Allahyar</dc:creator>
  <cp:lastModifiedBy>Marjan Allahyar</cp:lastModifiedBy>
  <cp:revision>16</cp:revision>
  <dcterms:modified xsi:type="dcterms:W3CDTF">2018-10-02T21:05:27Z</dcterms:modified>
</cp:coreProperties>
</file>