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3" r:id="rId4"/>
    <p:sldId id="267" r:id="rId5"/>
    <p:sldId id="265" r:id="rId6"/>
    <p:sldId id="262" r:id="rId7"/>
    <p:sldId id="264" r:id="rId8"/>
    <p:sldId id="266" r:id="rId9"/>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p:scale>
          <a:sx n="81" d="100"/>
          <a:sy n="81" d="100"/>
        </p:scale>
        <p:origin x="-270" y="-33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4864C42-A0BA-4E40-A9DF-60ACA064A3C5}" type="datetimeFigureOut">
              <a:rPr lang="en-GB" smtClean="0"/>
              <a:t>04/10/2017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0A9966-E708-4AB0-A370-01DE55467F57}" type="slidenum">
              <a:rPr lang="en-GB" smtClean="0"/>
              <a:t>‹#›</a:t>
            </a:fld>
            <a:endParaRPr lang="en-GB"/>
          </a:p>
        </p:txBody>
      </p:sp>
    </p:spTree>
    <p:extLst>
      <p:ext uri="{BB962C8B-B14F-4D97-AF65-F5344CB8AC3E}">
        <p14:creationId xmlns:p14="http://schemas.microsoft.com/office/powerpoint/2010/main" val="810739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4864C42-A0BA-4E40-A9DF-60ACA064A3C5}" type="datetimeFigureOut">
              <a:rPr lang="en-GB" smtClean="0"/>
              <a:t>04/10/2017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0A9966-E708-4AB0-A370-01DE55467F57}" type="slidenum">
              <a:rPr lang="en-GB" smtClean="0"/>
              <a:t>‹#›</a:t>
            </a:fld>
            <a:endParaRPr lang="en-GB"/>
          </a:p>
        </p:txBody>
      </p:sp>
    </p:spTree>
    <p:extLst>
      <p:ext uri="{BB962C8B-B14F-4D97-AF65-F5344CB8AC3E}">
        <p14:creationId xmlns:p14="http://schemas.microsoft.com/office/powerpoint/2010/main" val="4173601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4864C42-A0BA-4E40-A9DF-60ACA064A3C5}" type="datetimeFigureOut">
              <a:rPr lang="en-GB" smtClean="0"/>
              <a:t>04/10/2017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0A9966-E708-4AB0-A370-01DE55467F57}" type="slidenum">
              <a:rPr lang="en-GB" smtClean="0"/>
              <a:t>‹#›</a:t>
            </a:fld>
            <a:endParaRPr lang="en-GB"/>
          </a:p>
        </p:txBody>
      </p:sp>
    </p:spTree>
    <p:extLst>
      <p:ext uri="{BB962C8B-B14F-4D97-AF65-F5344CB8AC3E}">
        <p14:creationId xmlns:p14="http://schemas.microsoft.com/office/powerpoint/2010/main" val="962671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4864C42-A0BA-4E40-A9DF-60ACA064A3C5}" type="datetimeFigureOut">
              <a:rPr lang="en-GB" smtClean="0"/>
              <a:t>04/10/2017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0A9966-E708-4AB0-A370-01DE55467F57}" type="slidenum">
              <a:rPr lang="en-GB" smtClean="0"/>
              <a:t>‹#›</a:t>
            </a:fld>
            <a:endParaRPr lang="en-GB"/>
          </a:p>
        </p:txBody>
      </p:sp>
    </p:spTree>
    <p:extLst>
      <p:ext uri="{BB962C8B-B14F-4D97-AF65-F5344CB8AC3E}">
        <p14:creationId xmlns:p14="http://schemas.microsoft.com/office/powerpoint/2010/main" val="1004640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864C42-A0BA-4E40-A9DF-60ACA064A3C5}" type="datetimeFigureOut">
              <a:rPr lang="en-GB" smtClean="0"/>
              <a:t>04/10/2017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0A9966-E708-4AB0-A370-01DE55467F57}" type="slidenum">
              <a:rPr lang="en-GB" smtClean="0"/>
              <a:t>‹#›</a:t>
            </a:fld>
            <a:endParaRPr lang="en-GB"/>
          </a:p>
        </p:txBody>
      </p:sp>
    </p:spTree>
    <p:extLst>
      <p:ext uri="{BB962C8B-B14F-4D97-AF65-F5344CB8AC3E}">
        <p14:creationId xmlns:p14="http://schemas.microsoft.com/office/powerpoint/2010/main" val="1175348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4864C42-A0BA-4E40-A9DF-60ACA064A3C5}" type="datetimeFigureOut">
              <a:rPr lang="en-GB" smtClean="0"/>
              <a:t>04/10/2017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0A9966-E708-4AB0-A370-01DE55467F57}" type="slidenum">
              <a:rPr lang="en-GB" smtClean="0"/>
              <a:t>‹#›</a:t>
            </a:fld>
            <a:endParaRPr lang="en-GB"/>
          </a:p>
        </p:txBody>
      </p:sp>
    </p:spTree>
    <p:extLst>
      <p:ext uri="{BB962C8B-B14F-4D97-AF65-F5344CB8AC3E}">
        <p14:creationId xmlns:p14="http://schemas.microsoft.com/office/powerpoint/2010/main" val="3826502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4864C42-A0BA-4E40-A9DF-60ACA064A3C5}" type="datetimeFigureOut">
              <a:rPr lang="en-GB" smtClean="0"/>
              <a:t>04/10/2017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30A9966-E708-4AB0-A370-01DE55467F57}" type="slidenum">
              <a:rPr lang="en-GB" smtClean="0"/>
              <a:t>‹#›</a:t>
            </a:fld>
            <a:endParaRPr lang="en-GB"/>
          </a:p>
        </p:txBody>
      </p:sp>
    </p:spTree>
    <p:extLst>
      <p:ext uri="{BB962C8B-B14F-4D97-AF65-F5344CB8AC3E}">
        <p14:creationId xmlns:p14="http://schemas.microsoft.com/office/powerpoint/2010/main" val="3510365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4864C42-A0BA-4E40-A9DF-60ACA064A3C5}" type="datetimeFigureOut">
              <a:rPr lang="en-GB" smtClean="0"/>
              <a:t>04/10/2017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30A9966-E708-4AB0-A370-01DE55467F57}" type="slidenum">
              <a:rPr lang="en-GB" smtClean="0"/>
              <a:t>‹#›</a:t>
            </a:fld>
            <a:endParaRPr lang="en-GB"/>
          </a:p>
        </p:txBody>
      </p:sp>
    </p:spTree>
    <p:extLst>
      <p:ext uri="{BB962C8B-B14F-4D97-AF65-F5344CB8AC3E}">
        <p14:creationId xmlns:p14="http://schemas.microsoft.com/office/powerpoint/2010/main" val="2059149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864C42-A0BA-4E40-A9DF-60ACA064A3C5}" type="datetimeFigureOut">
              <a:rPr lang="en-GB" smtClean="0"/>
              <a:t>04/10/2017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30A9966-E708-4AB0-A370-01DE55467F57}" type="slidenum">
              <a:rPr lang="en-GB" smtClean="0"/>
              <a:t>‹#›</a:t>
            </a:fld>
            <a:endParaRPr lang="en-GB"/>
          </a:p>
        </p:txBody>
      </p:sp>
    </p:spTree>
    <p:extLst>
      <p:ext uri="{BB962C8B-B14F-4D97-AF65-F5344CB8AC3E}">
        <p14:creationId xmlns:p14="http://schemas.microsoft.com/office/powerpoint/2010/main" val="1936557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864C42-A0BA-4E40-A9DF-60ACA064A3C5}" type="datetimeFigureOut">
              <a:rPr lang="en-GB" smtClean="0"/>
              <a:t>04/10/2017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0A9966-E708-4AB0-A370-01DE55467F57}" type="slidenum">
              <a:rPr lang="en-GB" smtClean="0"/>
              <a:t>‹#›</a:t>
            </a:fld>
            <a:endParaRPr lang="en-GB"/>
          </a:p>
        </p:txBody>
      </p:sp>
    </p:spTree>
    <p:extLst>
      <p:ext uri="{BB962C8B-B14F-4D97-AF65-F5344CB8AC3E}">
        <p14:creationId xmlns:p14="http://schemas.microsoft.com/office/powerpoint/2010/main" val="88649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864C42-A0BA-4E40-A9DF-60ACA064A3C5}" type="datetimeFigureOut">
              <a:rPr lang="en-GB" smtClean="0"/>
              <a:t>04/10/2017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0A9966-E708-4AB0-A370-01DE55467F57}" type="slidenum">
              <a:rPr lang="en-GB" smtClean="0"/>
              <a:t>‹#›</a:t>
            </a:fld>
            <a:endParaRPr lang="en-GB"/>
          </a:p>
        </p:txBody>
      </p:sp>
    </p:spTree>
    <p:extLst>
      <p:ext uri="{BB962C8B-B14F-4D97-AF65-F5344CB8AC3E}">
        <p14:creationId xmlns:p14="http://schemas.microsoft.com/office/powerpoint/2010/main" val="1364161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5000">
              <a:srgbClr val="DAE8F5"/>
            </a:gs>
            <a:gs pos="0">
              <a:srgbClr val="E8F1F9"/>
            </a:gs>
            <a:gs pos="0">
              <a:schemeClr val="accent1">
                <a:lumMod val="5000"/>
                <a:lumOff val="95000"/>
              </a:schemeClr>
            </a:gs>
            <a:gs pos="92000">
              <a:schemeClr val="accent1">
                <a:lumMod val="45000"/>
                <a:lumOff val="55000"/>
              </a:schemeClr>
            </a:gs>
            <a:gs pos="79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864C42-A0BA-4E40-A9DF-60ACA064A3C5}" type="datetimeFigureOut">
              <a:rPr lang="en-GB" smtClean="0"/>
              <a:t>04/10/2017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0A9966-E708-4AB0-A370-01DE55467F57}" type="slidenum">
              <a:rPr lang="en-GB" smtClean="0"/>
              <a:t>‹#›</a:t>
            </a:fld>
            <a:endParaRPr lang="en-GB"/>
          </a:p>
        </p:txBody>
      </p:sp>
    </p:spTree>
    <p:extLst>
      <p:ext uri="{BB962C8B-B14F-4D97-AF65-F5344CB8AC3E}">
        <p14:creationId xmlns:p14="http://schemas.microsoft.com/office/powerpoint/2010/main" val="12950555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gov.uk/government/publications/better-defence-estate-strateg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gov.uk/government/publications/the-service-pupil-premiu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winchester.ac.uk/aboutus/wideningparticipation/military-service-children/Pages/Military-Service-Children.asp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849563"/>
            <a:ext cx="9144000" cy="2387600"/>
          </a:xfrm>
        </p:spPr>
        <p:txBody>
          <a:bodyPr>
            <a:normAutofit fontScale="90000"/>
          </a:bodyPr>
          <a:lstStyle/>
          <a:p>
            <a:r>
              <a:rPr lang="en-GB" b="1" dirty="0"/>
              <a:t>Directorate for Children </a:t>
            </a:r>
            <a:r>
              <a:rPr lang="en-GB" b="1" dirty="0" smtClean="0"/>
              <a:t/>
            </a:r>
            <a:br>
              <a:rPr lang="en-GB" b="1" dirty="0" smtClean="0"/>
            </a:br>
            <a:r>
              <a:rPr lang="en-GB" b="1" dirty="0" smtClean="0"/>
              <a:t>and </a:t>
            </a:r>
            <a:br>
              <a:rPr lang="en-GB" b="1" dirty="0" smtClean="0"/>
            </a:br>
            <a:r>
              <a:rPr lang="en-GB" b="1" dirty="0" smtClean="0"/>
              <a:t>Young </a:t>
            </a:r>
            <a:r>
              <a:rPr lang="en-GB" b="1" dirty="0"/>
              <a:t>People </a:t>
            </a:r>
            <a:r>
              <a:rPr lang="en-GB" dirty="0"/>
              <a:t/>
            </a:r>
            <a:br>
              <a:rPr lang="en-GB" dirty="0"/>
            </a:br>
            <a:r>
              <a:rPr lang="en-GB" b="1" dirty="0"/>
              <a:t>   (DCYP) </a:t>
            </a:r>
            <a:br>
              <a:rPr lang="en-GB" b="1" dirty="0"/>
            </a:br>
            <a:r>
              <a:rPr lang="en-GB" b="1" dirty="0" smtClean="0"/>
              <a:t> </a:t>
            </a:r>
            <a:br>
              <a:rPr lang="en-GB" b="1" dirty="0" smtClean="0"/>
            </a:br>
            <a:r>
              <a:rPr lang="en-GB" b="1" dirty="0" smtClean="0"/>
              <a:t>October </a:t>
            </a:r>
            <a:r>
              <a:rPr lang="en-GB" b="1" dirty="0"/>
              <a:t>2017 briefing</a:t>
            </a:r>
            <a:endParaRPr lang="en-GB" dirty="0"/>
          </a:p>
        </p:txBody>
      </p:sp>
    </p:spTree>
    <p:extLst>
      <p:ext uri="{BB962C8B-B14F-4D97-AF65-F5344CB8AC3E}">
        <p14:creationId xmlns:p14="http://schemas.microsoft.com/office/powerpoint/2010/main" val="2198371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Better Defence Estate Strategy</a:t>
            </a:r>
            <a:endParaRPr lang="en-GB" dirty="0"/>
          </a:p>
        </p:txBody>
      </p:sp>
      <p:sp>
        <p:nvSpPr>
          <p:cNvPr id="3" name="Content Placeholder 2"/>
          <p:cNvSpPr>
            <a:spLocks noGrp="1"/>
          </p:cNvSpPr>
          <p:nvPr>
            <p:ph idx="1"/>
          </p:nvPr>
        </p:nvSpPr>
        <p:spPr>
          <a:xfrm>
            <a:off x="571500" y="1690688"/>
            <a:ext cx="10782300" cy="4486275"/>
          </a:xfrm>
        </p:spPr>
        <p:txBody>
          <a:bodyPr>
            <a:normAutofit fontScale="85000" lnSpcReduction="20000"/>
          </a:bodyPr>
          <a:lstStyle/>
          <a:p>
            <a:pPr lvl="0"/>
            <a:r>
              <a:rPr lang="en-GB" dirty="0"/>
              <a:t>aims to support military capability by providing a smaller but better estate for the armed forces and their families out to 2040 and </a:t>
            </a:r>
            <a:r>
              <a:rPr lang="en-GB" dirty="0" smtClean="0"/>
              <a:t>beyond</a:t>
            </a:r>
            <a:endParaRPr lang="en-GB" dirty="0"/>
          </a:p>
          <a:p>
            <a:pPr lvl="0"/>
            <a:r>
              <a:rPr lang="en-GB" dirty="0"/>
              <a:t>detailed, long term plan to reduce the defence built estate by 30% </a:t>
            </a:r>
          </a:p>
          <a:p>
            <a:pPr lvl="0"/>
            <a:r>
              <a:rPr lang="en-GB" dirty="0"/>
              <a:t> provides a framework for the geographical lay down of our forces in the UK for </a:t>
            </a:r>
            <a:r>
              <a:rPr lang="en-GB" dirty="0" smtClean="0"/>
              <a:t>at   least </a:t>
            </a:r>
            <a:r>
              <a:rPr lang="en-GB" dirty="0"/>
              <a:t>a generation</a:t>
            </a:r>
            <a:r>
              <a:rPr lang="en-GB" dirty="0" smtClean="0"/>
              <a:t>.</a:t>
            </a:r>
            <a:endParaRPr lang="en-GB" dirty="0"/>
          </a:p>
          <a:p>
            <a:r>
              <a:rPr lang="en-GB" dirty="0" smtClean="0"/>
              <a:t>has </a:t>
            </a:r>
            <a:r>
              <a:rPr lang="en-GB" dirty="0"/>
              <a:t>been developed in partnership with military leaders </a:t>
            </a:r>
            <a:endParaRPr lang="en-GB" dirty="0" smtClean="0"/>
          </a:p>
          <a:p>
            <a:r>
              <a:rPr lang="en-GB" dirty="0" smtClean="0"/>
              <a:t>sets out where </a:t>
            </a:r>
            <a:r>
              <a:rPr lang="en-GB" dirty="0"/>
              <a:t>investment will be </a:t>
            </a:r>
            <a:r>
              <a:rPr lang="en-GB" dirty="0" smtClean="0"/>
              <a:t>concentrated, and  </a:t>
            </a:r>
            <a:endParaRPr lang="en-GB" dirty="0"/>
          </a:p>
          <a:p>
            <a:r>
              <a:rPr lang="en-GB" dirty="0" smtClean="0"/>
              <a:t>where </a:t>
            </a:r>
            <a:r>
              <a:rPr lang="en-GB" dirty="0"/>
              <a:t>sites will be sold to deliver a significantly smaller estate </a:t>
            </a:r>
            <a:r>
              <a:rPr lang="en-GB" dirty="0" smtClean="0"/>
              <a:t>which is </a:t>
            </a:r>
            <a:r>
              <a:rPr lang="en-GB" dirty="0"/>
              <a:t>more efficient and better enables military </a:t>
            </a:r>
            <a:r>
              <a:rPr lang="en-GB" dirty="0" smtClean="0"/>
              <a:t>capability.</a:t>
            </a:r>
          </a:p>
          <a:p>
            <a:pPr marL="0" indent="0">
              <a:buNone/>
            </a:pPr>
            <a:endParaRPr lang="en-GB" dirty="0"/>
          </a:p>
          <a:p>
            <a:pPr marL="0" indent="0">
              <a:buNone/>
            </a:pPr>
            <a:r>
              <a:rPr lang="en-GB" dirty="0" smtClean="0"/>
              <a:t>For </a:t>
            </a:r>
            <a:r>
              <a:rPr lang="en-GB" dirty="0"/>
              <a:t>more information regarding the strategy</a:t>
            </a:r>
            <a:r>
              <a:rPr lang="en-GB" dirty="0" smtClean="0"/>
              <a:t>:</a:t>
            </a:r>
            <a:endParaRPr lang="en-GB" dirty="0"/>
          </a:p>
          <a:p>
            <a:pPr marL="0" indent="0">
              <a:buNone/>
            </a:pPr>
            <a:r>
              <a:rPr lang="en-GB" u="sng" dirty="0">
                <a:hlinkClick r:id="rId2"/>
              </a:rPr>
              <a:t>https://www.gov.uk/government/publications/better-defence-estate-strategy</a:t>
            </a:r>
            <a:endParaRPr lang="en-GB" dirty="0"/>
          </a:p>
        </p:txBody>
      </p:sp>
    </p:spTree>
    <p:extLst>
      <p:ext uri="{BB962C8B-B14F-4D97-AF65-F5344CB8AC3E}">
        <p14:creationId xmlns:p14="http://schemas.microsoft.com/office/powerpoint/2010/main" val="41746488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p:spPr>
        <p:txBody>
          <a:bodyPr>
            <a:normAutofit fontScale="90000"/>
          </a:bodyPr>
          <a:lstStyle/>
          <a:p>
            <a:pPr algn="ctr"/>
            <a:r>
              <a:rPr lang="en-GB" b="1" dirty="0"/>
              <a:t>Final stages of drawdown of armed forces from Germany</a:t>
            </a:r>
            <a:r>
              <a:rPr lang="en-GB" dirty="0"/>
              <a:t/>
            </a:r>
            <a:br>
              <a:rPr lang="en-GB" dirty="0"/>
            </a:br>
            <a:endParaRPr lang="en-GB" dirty="0"/>
          </a:p>
        </p:txBody>
      </p:sp>
      <p:sp>
        <p:nvSpPr>
          <p:cNvPr id="3" name="Content Placeholder 2"/>
          <p:cNvSpPr>
            <a:spLocks noGrp="1"/>
          </p:cNvSpPr>
          <p:nvPr>
            <p:ph idx="1"/>
          </p:nvPr>
        </p:nvSpPr>
        <p:spPr/>
        <p:txBody>
          <a:bodyPr/>
          <a:lstStyle/>
          <a:p>
            <a:pPr lvl="0"/>
            <a:endParaRPr lang="en-GB" dirty="0" smtClean="0"/>
          </a:p>
          <a:p>
            <a:pPr lvl="0"/>
            <a:r>
              <a:rPr lang="en-GB" dirty="0" smtClean="0"/>
              <a:t>continuing </a:t>
            </a:r>
            <a:r>
              <a:rPr lang="en-GB" dirty="0"/>
              <a:t>to work closely with armed forces, </a:t>
            </a:r>
            <a:r>
              <a:rPr lang="en-GB" dirty="0" err="1"/>
              <a:t>DfE</a:t>
            </a:r>
            <a:r>
              <a:rPr lang="en-GB" dirty="0"/>
              <a:t> and local authorities </a:t>
            </a:r>
            <a:endParaRPr lang="en-GB" dirty="0" smtClean="0"/>
          </a:p>
          <a:p>
            <a:pPr marL="0" lvl="0" indent="0">
              <a:buNone/>
            </a:pPr>
            <a:endParaRPr lang="en-GB" dirty="0"/>
          </a:p>
          <a:p>
            <a:r>
              <a:rPr lang="en-GB" dirty="0"/>
              <a:t>to ensure LAs and schools are given as much notice as possible if the final drawdown from Germany in 2019 will result in any major net increases or decreases in the number of Service children in a given area.</a:t>
            </a:r>
          </a:p>
        </p:txBody>
      </p:sp>
    </p:spTree>
    <p:extLst>
      <p:ext uri="{BB962C8B-B14F-4D97-AF65-F5344CB8AC3E}">
        <p14:creationId xmlns:p14="http://schemas.microsoft.com/office/powerpoint/2010/main" val="3016122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Service Children in State Schools (SCISS)</a:t>
            </a:r>
            <a:endParaRPr lang="en-GB" dirty="0"/>
          </a:p>
        </p:txBody>
      </p:sp>
      <p:sp>
        <p:nvSpPr>
          <p:cNvPr id="3" name="Content Placeholder 2"/>
          <p:cNvSpPr>
            <a:spLocks noGrp="1"/>
          </p:cNvSpPr>
          <p:nvPr>
            <p:ph idx="1"/>
          </p:nvPr>
        </p:nvSpPr>
        <p:spPr/>
        <p:txBody>
          <a:bodyPr/>
          <a:lstStyle/>
          <a:p>
            <a:endParaRPr lang="en-GB" dirty="0" smtClean="0"/>
          </a:p>
          <a:p>
            <a:r>
              <a:rPr lang="en-GB" dirty="0" smtClean="0"/>
              <a:t>The </a:t>
            </a:r>
            <a:r>
              <a:rPr lang="en-GB" dirty="0"/>
              <a:t>MoD continues to work closely with and fully supports SCISS, valuing the work they have achieved and their plans for the future.  </a:t>
            </a:r>
            <a:endParaRPr lang="en-GB" dirty="0" smtClean="0"/>
          </a:p>
          <a:p>
            <a:pPr marL="0" indent="0">
              <a:buNone/>
            </a:pPr>
            <a:endParaRPr lang="en-GB" dirty="0"/>
          </a:p>
          <a:p>
            <a:r>
              <a:rPr lang="en-GB" dirty="0"/>
              <a:t>We see SCISS as an integral part of the support network for schools, local authorities and Service families and continue to welcome their input into future plans and policy. </a:t>
            </a:r>
          </a:p>
        </p:txBody>
      </p:sp>
    </p:spTree>
    <p:extLst>
      <p:ext uri="{BB962C8B-B14F-4D97-AF65-F5344CB8AC3E}">
        <p14:creationId xmlns:p14="http://schemas.microsoft.com/office/powerpoint/2010/main" val="515144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Links with the Department for Education (</a:t>
            </a:r>
            <a:r>
              <a:rPr lang="en-GB" b="1" dirty="0" err="1"/>
              <a:t>DfE</a:t>
            </a:r>
            <a:r>
              <a:rPr lang="en-GB" b="1" dirty="0"/>
              <a:t>)</a:t>
            </a:r>
            <a:endParaRPr lang="en-GB" dirty="0"/>
          </a:p>
        </p:txBody>
      </p:sp>
      <p:sp>
        <p:nvSpPr>
          <p:cNvPr id="3" name="Content Placeholder 2"/>
          <p:cNvSpPr>
            <a:spLocks noGrp="1"/>
          </p:cNvSpPr>
          <p:nvPr>
            <p:ph idx="1"/>
          </p:nvPr>
        </p:nvSpPr>
        <p:spPr/>
        <p:txBody>
          <a:bodyPr/>
          <a:lstStyle/>
          <a:p>
            <a:pPr lvl="0"/>
            <a:r>
              <a:rPr lang="en-GB" dirty="0"/>
              <a:t>Developing strong relationships with the Department for Education.  Efforts are focussed upon School Admissions, SEND Code of Practice, Service Pupil Premium, effective transfer of pupil data and Drawdown 2019/rebasing. </a:t>
            </a:r>
          </a:p>
          <a:p>
            <a:pPr lvl="0"/>
            <a:r>
              <a:rPr lang="en-GB" dirty="0"/>
              <a:t>Schools may have noticed that the Service child ‘flag’ is now part of the </a:t>
            </a:r>
            <a:r>
              <a:rPr lang="en-GB" dirty="0" smtClean="0"/>
              <a:t>Common </a:t>
            </a:r>
            <a:r>
              <a:rPr lang="en-GB" dirty="0"/>
              <a:t>Transfer File (CTF).  Previously the Service flag dropped off when a child changed school.  </a:t>
            </a:r>
          </a:p>
          <a:p>
            <a:r>
              <a:rPr lang="en-GB" dirty="0"/>
              <a:t>Other Service specific enhancements to the CTF are hoped to be in place for September 2018.</a:t>
            </a:r>
          </a:p>
        </p:txBody>
      </p:sp>
    </p:spTree>
    <p:extLst>
      <p:ext uri="{BB962C8B-B14F-4D97-AF65-F5344CB8AC3E}">
        <p14:creationId xmlns:p14="http://schemas.microsoft.com/office/powerpoint/2010/main" val="1072037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Service Pupil Premium</a:t>
            </a:r>
            <a:endParaRPr lang="en-GB" dirty="0"/>
          </a:p>
        </p:txBody>
      </p:sp>
      <p:sp>
        <p:nvSpPr>
          <p:cNvPr id="3" name="Content Placeholder 2"/>
          <p:cNvSpPr>
            <a:spLocks noGrp="1"/>
          </p:cNvSpPr>
          <p:nvPr>
            <p:ph idx="1"/>
          </p:nvPr>
        </p:nvSpPr>
        <p:spPr/>
        <p:txBody>
          <a:bodyPr>
            <a:normAutofit lnSpcReduction="10000"/>
          </a:bodyPr>
          <a:lstStyle/>
          <a:p>
            <a:pPr lvl="0"/>
            <a:r>
              <a:rPr lang="en-GB" dirty="0"/>
              <a:t>The recent publication </a:t>
            </a:r>
            <a:r>
              <a:rPr lang="en-GB" dirty="0" smtClean="0"/>
              <a:t>of </a:t>
            </a:r>
            <a:r>
              <a:rPr lang="en-GB" i="1" dirty="0" smtClean="0"/>
              <a:t>Service </a:t>
            </a:r>
            <a:r>
              <a:rPr lang="en-GB" i="1" dirty="0"/>
              <a:t>Pupil Premium – Examples of Best</a:t>
            </a:r>
            <a:r>
              <a:rPr lang="en-GB" dirty="0"/>
              <a:t> </a:t>
            </a:r>
            <a:r>
              <a:rPr lang="en-GB" i="1" dirty="0" smtClean="0"/>
              <a:t>Practice</a:t>
            </a:r>
            <a:r>
              <a:rPr lang="en-GB" dirty="0" smtClean="0"/>
              <a:t> </a:t>
            </a:r>
            <a:r>
              <a:rPr lang="en-GB" dirty="0"/>
              <a:t>was in response to requests from schools, governing bodies and local </a:t>
            </a:r>
            <a:r>
              <a:rPr lang="en-GB" dirty="0" smtClean="0"/>
              <a:t>authorities.</a:t>
            </a:r>
          </a:p>
          <a:p>
            <a:pPr marL="0" lvl="0" indent="0">
              <a:buNone/>
            </a:pPr>
            <a:endParaRPr lang="en-GB" dirty="0" smtClean="0"/>
          </a:p>
          <a:p>
            <a:pPr marL="0" lvl="0" indent="0">
              <a:buNone/>
            </a:pPr>
            <a:r>
              <a:rPr lang="en-GB" u="sng" dirty="0" smtClean="0">
                <a:hlinkClick r:id="rId2"/>
              </a:rPr>
              <a:t>https</a:t>
            </a:r>
            <a:r>
              <a:rPr lang="en-GB" u="sng" dirty="0">
                <a:hlinkClick r:id="rId2"/>
              </a:rPr>
              <a:t>://</a:t>
            </a:r>
            <a:r>
              <a:rPr lang="en-GB" u="sng" dirty="0" smtClean="0">
                <a:hlinkClick r:id="rId2"/>
              </a:rPr>
              <a:t>www.gov.uk/government/publications/the-service-pupil-premium</a:t>
            </a:r>
            <a:endParaRPr lang="en-GB" u="sng" dirty="0" smtClean="0"/>
          </a:p>
          <a:p>
            <a:pPr marL="0" lvl="0" indent="0">
              <a:buNone/>
            </a:pPr>
            <a:endParaRPr lang="en-GB" dirty="0"/>
          </a:p>
          <a:p>
            <a:r>
              <a:rPr lang="en-GB" dirty="0"/>
              <a:t>Working with the </a:t>
            </a:r>
            <a:r>
              <a:rPr lang="en-GB" dirty="0" smtClean="0"/>
              <a:t>Families </a:t>
            </a:r>
            <a:r>
              <a:rPr lang="en-GB" dirty="0"/>
              <a:t>Federations and the DfE in relation to exploring the options around the possibility of extending the Service Pupil Premium into Early Years.</a:t>
            </a:r>
          </a:p>
        </p:txBody>
      </p:sp>
    </p:spTree>
    <p:extLst>
      <p:ext uri="{BB962C8B-B14F-4D97-AF65-F5344CB8AC3E}">
        <p14:creationId xmlns:p14="http://schemas.microsoft.com/office/powerpoint/2010/main" val="2975361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The Education Support Fund</a:t>
            </a:r>
            <a:endParaRPr lang="en-GB" dirty="0"/>
          </a:p>
        </p:txBody>
      </p:sp>
      <p:sp>
        <p:nvSpPr>
          <p:cNvPr id="3" name="Content Placeholder 2"/>
          <p:cNvSpPr>
            <a:spLocks noGrp="1"/>
          </p:cNvSpPr>
          <p:nvPr>
            <p:ph idx="1"/>
          </p:nvPr>
        </p:nvSpPr>
        <p:spPr/>
        <p:txBody>
          <a:bodyPr/>
          <a:lstStyle/>
          <a:p>
            <a:pPr lvl="0"/>
            <a:endParaRPr lang="en-GB" dirty="0" smtClean="0"/>
          </a:p>
          <a:p>
            <a:pPr lvl="0"/>
            <a:r>
              <a:rPr lang="en-GB" dirty="0" smtClean="0"/>
              <a:t>last </a:t>
            </a:r>
            <a:r>
              <a:rPr lang="en-GB" dirty="0"/>
              <a:t>round of funding has been allocated, running through the financial year of </a:t>
            </a:r>
            <a:r>
              <a:rPr lang="en-GB" dirty="0" smtClean="0"/>
              <a:t>2017/18 </a:t>
            </a:r>
          </a:p>
          <a:p>
            <a:pPr marL="0" lvl="0" indent="0">
              <a:buNone/>
            </a:pPr>
            <a:endParaRPr lang="en-GB" dirty="0"/>
          </a:p>
          <a:p>
            <a:pPr lvl="0"/>
            <a:r>
              <a:rPr lang="en-GB" dirty="0"/>
              <a:t>no ESF funding from this point </a:t>
            </a:r>
            <a:r>
              <a:rPr lang="en-GB" dirty="0" smtClean="0"/>
              <a:t>onwards</a:t>
            </a:r>
          </a:p>
          <a:p>
            <a:pPr marL="0" lvl="0" indent="0">
              <a:buNone/>
            </a:pPr>
            <a:endParaRPr lang="en-GB" dirty="0"/>
          </a:p>
          <a:p>
            <a:r>
              <a:rPr lang="en-GB" dirty="0"/>
              <a:t>however, DCYP will be bidding to extend the funding.</a:t>
            </a:r>
          </a:p>
        </p:txBody>
      </p:sp>
    </p:spTree>
    <p:extLst>
      <p:ext uri="{BB962C8B-B14F-4D97-AF65-F5344CB8AC3E}">
        <p14:creationId xmlns:p14="http://schemas.microsoft.com/office/powerpoint/2010/main" val="726559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Winchester University</a:t>
            </a:r>
            <a:endParaRPr lang="en-GB" dirty="0"/>
          </a:p>
        </p:txBody>
      </p:sp>
      <p:sp>
        <p:nvSpPr>
          <p:cNvPr id="3" name="Content Placeholder 2"/>
          <p:cNvSpPr>
            <a:spLocks noGrp="1"/>
          </p:cNvSpPr>
          <p:nvPr>
            <p:ph idx="1"/>
          </p:nvPr>
        </p:nvSpPr>
        <p:spPr/>
        <p:txBody>
          <a:bodyPr>
            <a:normAutofit fontScale="92500" lnSpcReduction="10000"/>
          </a:bodyPr>
          <a:lstStyle/>
          <a:p>
            <a:pPr lvl="0"/>
            <a:r>
              <a:rPr lang="en-GB" dirty="0"/>
              <a:t>Developing a national hub for Service children based research which will help collate, guide and focus past, present and future research around the effects of mobility and deployment on the education pathways/decisions of Service children. </a:t>
            </a:r>
          </a:p>
          <a:p>
            <a:pPr lvl="0"/>
            <a:r>
              <a:rPr lang="en-GB" dirty="0"/>
              <a:t>The Service Children’s Progression Alliance (</a:t>
            </a:r>
            <a:r>
              <a:rPr lang="en-GB" dirty="0" err="1"/>
              <a:t>SCiP</a:t>
            </a:r>
            <a:r>
              <a:rPr lang="en-GB" dirty="0"/>
              <a:t>) was formed in late 2016 and states as its </a:t>
            </a:r>
            <a:r>
              <a:rPr lang="en-GB" dirty="0" smtClean="0"/>
              <a:t>aim</a:t>
            </a:r>
            <a:r>
              <a:rPr lang="en-GB" dirty="0"/>
              <a:t> </a:t>
            </a:r>
            <a:r>
              <a:rPr lang="en-GB" dirty="0" smtClean="0"/>
              <a:t>to:</a:t>
            </a:r>
            <a:endParaRPr lang="en-GB" dirty="0"/>
          </a:p>
          <a:p>
            <a:pPr marL="0" indent="0" algn="ctr">
              <a:buNone/>
            </a:pPr>
            <a:r>
              <a:rPr lang="en-GB" i="1" dirty="0"/>
              <a:t>‘Champion the progression of the children of military personnel into and through further and higher education, so that they make informed and confident transitions into thriving adult lives and careers</a:t>
            </a:r>
            <a:r>
              <a:rPr lang="en-GB" i="1" dirty="0" smtClean="0"/>
              <a:t>.’</a:t>
            </a:r>
            <a:endParaRPr lang="en-GB" dirty="0" smtClean="0"/>
          </a:p>
          <a:p>
            <a:pPr marL="0" indent="0">
              <a:buNone/>
            </a:pPr>
            <a:r>
              <a:rPr lang="en-GB" u="sng" dirty="0" smtClean="0">
                <a:hlinkClick r:id="rId2"/>
              </a:rPr>
              <a:t>http</a:t>
            </a:r>
            <a:r>
              <a:rPr lang="en-GB" u="sng" dirty="0">
                <a:hlinkClick r:id="rId2"/>
              </a:rPr>
              <a:t>://www.winchester.ac.uk/aboutus/wideningparticipation/military-service-children/Pages/Military-Service-Children.aspx</a:t>
            </a:r>
            <a:endParaRPr lang="en-GB" dirty="0"/>
          </a:p>
        </p:txBody>
      </p:sp>
    </p:spTree>
    <p:extLst>
      <p:ext uri="{BB962C8B-B14F-4D97-AF65-F5344CB8AC3E}">
        <p14:creationId xmlns:p14="http://schemas.microsoft.com/office/powerpoint/2010/main" val="19105903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525</Words>
  <Application>Microsoft Office PowerPoint</Application>
  <PresentationFormat>Custom</PresentationFormat>
  <Paragraphs>43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Directorate for Children  and  Young People     (DCYP)    October 2017 briefing</vt:lpstr>
      <vt:lpstr>Better Defence Estate Strategy</vt:lpstr>
      <vt:lpstr>Final stages of drawdown of armed forces from Germany </vt:lpstr>
      <vt:lpstr>Service Children in State Schools (SCISS)</vt:lpstr>
      <vt:lpstr>Links with the Department for Education (DfE)</vt:lpstr>
      <vt:lpstr>Service Pupil Premium</vt:lpstr>
      <vt:lpstr>The Education Support Fund</vt:lpstr>
      <vt:lpstr>Winchester University</vt:lpstr>
    </vt:vector>
  </TitlesOfParts>
  <Company>NCC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Claire Wilcoxson</dc:creator>
  <cp:lastModifiedBy>Any Authorised User</cp:lastModifiedBy>
  <cp:revision>16</cp:revision>
  <cp:lastPrinted>2017-09-29T11:49:08Z</cp:lastPrinted>
  <dcterms:created xsi:type="dcterms:W3CDTF">2017-09-28T14:50:26Z</dcterms:created>
  <dcterms:modified xsi:type="dcterms:W3CDTF">2017-10-04T09:05:41Z</dcterms:modified>
</cp:coreProperties>
</file>