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86" r:id="rId4"/>
    <p:sldId id="268" r:id="rId5"/>
    <p:sldId id="451" r:id="rId6"/>
    <p:sldId id="287" r:id="rId7"/>
    <p:sldId id="281" r:id="rId8"/>
    <p:sldId id="351" r:id="rId9"/>
    <p:sldId id="460" r:id="rId10"/>
    <p:sldId id="463" r:id="rId11"/>
    <p:sldId id="464" r:id="rId12"/>
    <p:sldId id="274" r:id="rId13"/>
    <p:sldId id="456" r:id="rId14"/>
    <p:sldId id="454" r:id="rId15"/>
    <p:sldId id="455" r:id="rId16"/>
    <p:sldId id="4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78596" autoAdjust="0"/>
  </p:normalViewPr>
  <p:slideViewPr>
    <p:cSldViewPr snapToGrid="0">
      <p:cViewPr varScale="1">
        <p:scale>
          <a:sx n="90" d="100"/>
          <a:sy n="90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 impact</c:v>
                </c:pt>
                <c:pt idx="1">
                  <c:v>Positive impact</c:v>
                </c:pt>
                <c:pt idx="2">
                  <c:v>Negative impact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0.2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0-4588-A6AD-78AAF140DE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28027352"/>
        <c:axId val="428026040"/>
      </c:barChart>
      <c:catAx>
        <c:axId val="428027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26040"/>
        <c:crosses val="autoZero"/>
        <c:auto val="1"/>
        <c:lblAlgn val="ctr"/>
        <c:lblOffset val="100"/>
        <c:noMultiLvlLbl val="0"/>
      </c:catAx>
      <c:valAx>
        <c:axId val="428026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27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393E6-C9CA-4A6C-B300-83AD15C3729A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FCAFC-C1FD-47A8-999A-37392EED3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6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FCAFC-C1FD-47A8-999A-37392EED37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61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B6C10-99CA-4B36-8FD5-EA188606D74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8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FCAFC-C1FD-47A8-999A-37392EED37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0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B6C10-99CA-4B36-8FD5-EA188606D74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FCAFC-C1FD-47A8-999A-37392EED37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638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FCAFC-C1FD-47A8-999A-37392EED37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87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FCAFC-C1FD-47A8-999A-37392EED37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709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EEC93-696A-44EA-8702-DCF9EFD4330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58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But these studies are not without their flaws.</a:t>
            </a:r>
          </a:p>
          <a:p>
            <a:endParaRPr lang="en-GB" dirty="0"/>
          </a:p>
          <a:p>
            <a:r>
              <a:rPr lang="en-GB" dirty="0"/>
              <a:t>Gaps in the literature in general:</a:t>
            </a:r>
          </a:p>
          <a:p>
            <a:endParaRPr lang="en-GB" dirty="0"/>
          </a:p>
          <a:p>
            <a:pPr marL="174708" indent="-174708" defTabSz="931774">
              <a:buFontTx/>
              <a:buChar char="-"/>
              <a:defRPr/>
            </a:pPr>
            <a:r>
              <a:rPr lang="en-GB" baseline="0" dirty="0"/>
              <a:t>Studies have rarely considered the role of family functioning in the association between paternal and adolescent mental health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GB" baseline="0" dirty="0"/>
              <a:t>And they have certainly not done so in UK military populations</a:t>
            </a:r>
          </a:p>
          <a:p>
            <a:pPr marL="174708" indent="-174708">
              <a:buFontTx/>
              <a:buChar char="-"/>
            </a:pPr>
            <a:r>
              <a:rPr lang="en-GB" baseline="0" dirty="0"/>
              <a:t>Studies have looked at various offspring age groups but have not focused on adolescence, despite this age group being particularly vulnerable to mental health disorders.</a:t>
            </a:r>
          </a:p>
          <a:p>
            <a:pPr marL="174708" indent="-174708">
              <a:buFontTx/>
              <a:buChar char="-"/>
            </a:pPr>
            <a:r>
              <a:rPr lang="en-GB" baseline="0" dirty="0"/>
              <a:t>With the exception of a few, there has been a tendency to focus on paternal PTSD, despite depression being much more prevalent in military populations</a:t>
            </a:r>
          </a:p>
          <a:p>
            <a:pPr marL="174708" indent="-174708">
              <a:buFontTx/>
              <a:buChar char="-"/>
            </a:pPr>
            <a:r>
              <a:rPr lang="en-GB" baseline="0" dirty="0"/>
              <a:t>Studies have lacked data from multiple informants</a:t>
            </a:r>
          </a:p>
          <a:p>
            <a:pPr marL="174708" indent="-174708">
              <a:buFontTx/>
              <a:buChar char="-"/>
            </a:pPr>
            <a:r>
              <a:rPr lang="en-GB" baseline="0" dirty="0"/>
              <a:t>And have typically not used diagnostic instruments to measure child mental health, instead using screening questionnaires, the clinical relevance of which might be in doubt.</a:t>
            </a:r>
          </a:p>
          <a:p>
            <a:pPr marL="174708" indent="-17470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EEC93-696A-44EA-8702-DCF9EFD4330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34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FCAFC-C1FD-47A8-999A-37392EED37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FCAFC-C1FD-47A8-999A-37392EED37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97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31DF-B49D-4CF0-A3AD-DB54EB3FF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C6F23-4A00-4E43-A70F-5F6469A1A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ED29-EEEE-46AC-A037-36DC3093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77D6-425F-4D9B-A6B0-44F8E51D9BC3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4F3F0-48E2-42E7-92E0-6EE3182A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19D46-9AB3-458C-9461-4D5DB87E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CDDF-06C7-416B-949F-17561B53F97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C42F0-D54D-472C-A826-FDABCFD1F8B6}"/>
              </a:ext>
            </a:extLst>
          </p:cNvPr>
          <p:cNvSpPr/>
          <p:nvPr userDrawn="1"/>
        </p:nvSpPr>
        <p:spPr>
          <a:xfrm>
            <a:off x="3175" y="6546078"/>
            <a:ext cx="12188825" cy="3119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B7A2D6-1B02-4534-B320-88E560FE7A14}"/>
              </a:ext>
            </a:extLst>
          </p:cNvPr>
          <p:cNvSpPr/>
          <p:nvPr userDrawn="1"/>
        </p:nvSpPr>
        <p:spPr>
          <a:xfrm>
            <a:off x="0" y="6488895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460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42A5-1B6B-4255-BBC7-5FBA8165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0E71D-5116-40A6-8F5B-4A774BB2B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07834-9B2F-435A-95D1-224FD5CF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77D6-425F-4D9B-A6B0-44F8E51D9BC3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46380-CAAE-489C-B536-56A1958B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0FB99-3139-4AC3-BDE9-748C6BC5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CDDF-06C7-416B-949F-17561B53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39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7A162-343E-4826-8E97-DCA10B2AB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86811-1F6A-4615-B09E-D2C06DA11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6FB63-E5A9-406D-B9DA-14AF8FFA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77D6-425F-4D9B-A6B0-44F8E51D9BC3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F6DF0-4C8F-45C3-82F0-36B759E7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9AF-0EBB-4EBC-83DF-BBBA961A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CDDF-06C7-416B-949F-17561B53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8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310E-6034-4495-AE5F-02DF3836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3EDA3-486E-4D51-86DF-72141A43D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6AFA9-2A33-4601-BC94-F0796BE6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77D6-425F-4D9B-A6B0-44F8E51D9BC3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A1C93-3F13-444D-B21D-52BABFD5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3E714-504D-4F7C-B2BD-B0C79D59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CDDF-06C7-416B-949F-17561B53F97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CE05F9-B87C-4782-B69F-A6F6FB164E88}"/>
              </a:ext>
            </a:extLst>
          </p:cNvPr>
          <p:cNvSpPr/>
          <p:nvPr userDrawn="1"/>
        </p:nvSpPr>
        <p:spPr>
          <a:xfrm>
            <a:off x="3175" y="6546078"/>
            <a:ext cx="12188825" cy="3119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5F8E8A-6EA9-4A44-A0F1-DD8B0F80879F}"/>
              </a:ext>
            </a:extLst>
          </p:cNvPr>
          <p:cNvSpPr/>
          <p:nvPr userDrawn="1"/>
        </p:nvSpPr>
        <p:spPr>
          <a:xfrm>
            <a:off x="0" y="6488895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942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ECE2-F9B9-4861-BFCD-7FA44DF1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48FD1-0BFE-4E5F-BF79-1DE8FA00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01593-33C3-4A3D-8397-8DF5036B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77D6-425F-4D9B-A6B0-44F8E51D9BC3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77D2E-F90B-4750-B954-31155042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90C8-3665-4A5C-A2FC-6FFED5CC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CDDF-06C7-416B-949F-17561B53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4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050B-B1F4-4BDB-B0CF-BEB4C2BE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A8AE7-27C0-467E-806B-F6C7AEBFE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18907-42F3-4FF9-B3DC-D1E64C989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BE4F3-7EF6-43C9-B72F-B295BF7A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77D6-425F-4D9B-A6B0-44F8E51D9BC3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385F1-79DD-46F9-9792-B891774C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A2A14-D87B-4683-876D-4DEC7C5A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CDDF-06C7-416B-949F-17561B53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80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B55A-0E11-4021-A88D-667BCB7F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7822A-85BE-4CFE-96A1-E14F7114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B4C6D-ADB5-440D-B49A-8CC0F4633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07F2A-9E81-40D7-8845-3AFE5A649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F5F620-8530-4091-8031-430D6FAE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B020F-95B9-4ABF-8FD8-E78A3980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77D6-425F-4D9B-A6B0-44F8E51D9BC3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2E9975-27DF-4403-AE8F-91FF4F86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67CB4-C7B2-46F4-AA58-B8160C5B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CDDF-06C7-416B-949F-17561B53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78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0AB7-EBE4-4F34-8DC4-F2ACA51BF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4EFA3-63E3-4B1A-8EB8-85897A503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77D6-425F-4D9B-A6B0-44F8E51D9BC3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8FF8C-314D-49FC-A357-2AFE9266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72873-2BCC-4732-AAF3-0BD11780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CDDF-06C7-416B-949F-17561B53F97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F20335-4761-41D5-A095-1C636CAFE697}"/>
              </a:ext>
            </a:extLst>
          </p:cNvPr>
          <p:cNvSpPr/>
          <p:nvPr userDrawn="1"/>
        </p:nvSpPr>
        <p:spPr>
          <a:xfrm>
            <a:off x="3175" y="6546078"/>
            <a:ext cx="12188825" cy="3119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037EA-347D-4413-8E11-983514FB53D5}"/>
              </a:ext>
            </a:extLst>
          </p:cNvPr>
          <p:cNvSpPr/>
          <p:nvPr userDrawn="1"/>
        </p:nvSpPr>
        <p:spPr>
          <a:xfrm>
            <a:off x="0" y="6488895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626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B463D3-9123-474D-A89F-AFD91007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77D6-425F-4D9B-A6B0-44F8E51D9BC3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7AB1E1-65F9-41A2-8E96-C267F4AA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E5CC0-2EAC-4D28-8162-F199AAE1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CDDF-06C7-416B-949F-17561B53F97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E89CE-8AE9-40E8-9D30-CF80BD4772D6}"/>
              </a:ext>
            </a:extLst>
          </p:cNvPr>
          <p:cNvSpPr/>
          <p:nvPr userDrawn="1"/>
        </p:nvSpPr>
        <p:spPr>
          <a:xfrm>
            <a:off x="3175" y="6546078"/>
            <a:ext cx="12188825" cy="3119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75C3D8-04CB-4BED-A5E3-F6FF60BDFFEB}"/>
              </a:ext>
            </a:extLst>
          </p:cNvPr>
          <p:cNvSpPr/>
          <p:nvPr userDrawn="1"/>
        </p:nvSpPr>
        <p:spPr>
          <a:xfrm>
            <a:off x="0" y="6488895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455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7A91-CDDD-45A9-89A2-4FA47024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C7F5-254C-4971-A166-C8229B98D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E9E17-642E-4C6E-BF97-1097761D8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D3F41-38A2-4A66-9436-292E1B13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77D6-425F-4D9B-A6B0-44F8E51D9BC3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34E18-91C3-454D-B936-79D7C2CC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B9400-FDEA-4D37-89E4-08BFD6CF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CDDF-06C7-416B-949F-17561B53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1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6145-8821-4C94-80D8-DAB32D39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0E145-AFF7-44BD-B705-FFCE9DD8F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7EE07-710E-479D-AB25-097DAB472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660F8-B7B0-4EB1-8861-DB9F8A88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77D6-425F-4D9B-A6B0-44F8E51D9BC3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47D65-E5E0-43E3-8F02-9C650C8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C89A5-CF7E-4FB8-91A3-BB47A556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CDDF-06C7-416B-949F-17561B53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8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1A810-07A4-4D23-910A-37C0E9F2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AD6B6-1849-4793-9030-4CE31ECDF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23C32-E192-42BC-9056-768BAE2D3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77D6-425F-4D9B-A6B0-44F8E51D9BC3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78A8-E808-4DFA-8A9C-A946EECF9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CC5E2-6365-4156-A0D5-396CC2E60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8CDDF-06C7-416B-949F-17561B53F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B37CED4-70DD-4DDB-96EF-AF7DC9C90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799"/>
            <a:ext cx="9144000" cy="945995"/>
          </a:xfrm>
        </p:spPr>
        <p:txBody>
          <a:bodyPr>
            <a:normAutofit/>
          </a:bodyPr>
          <a:lstStyle/>
          <a:p>
            <a:r>
              <a:rPr lang="en-GB" dirty="0"/>
              <a:t>Dr Rachael Gribble</a:t>
            </a:r>
          </a:p>
          <a:p>
            <a:r>
              <a:rPr lang="en-GB" dirty="0"/>
              <a:t>Dr Daniel Leightley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322C4-957E-419D-8F36-C1FC5EB47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99678"/>
            <a:ext cx="9144000" cy="1158048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KCMHR: From military to families and beyond </a:t>
            </a:r>
            <a:br>
              <a:rPr lang="en-GB" sz="4000" dirty="0">
                <a:solidFill>
                  <a:schemeClr val="bg2"/>
                </a:solidFill>
              </a:rPr>
            </a:br>
            <a:endParaRPr lang="en-GB" sz="4000" dirty="0">
              <a:solidFill>
                <a:schemeClr val="bg2"/>
              </a:solidFill>
            </a:endParaRPr>
          </a:p>
        </p:txBody>
      </p:sp>
      <p:pic>
        <p:nvPicPr>
          <p:cNvPr id="12" name="Picture 11" descr="kcmhr.JPG">
            <a:extLst>
              <a:ext uri="{FF2B5EF4-FFF2-40B4-BE49-F238E27FC236}">
                <a16:creationId xmlns:a16="http://schemas.microsoft.com/office/drawing/2014/main" id="{C2E627B8-2E50-4F37-8200-51E9E9DC93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4494" y="5846574"/>
            <a:ext cx="2387506" cy="6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81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Autofit/>
          </a:bodyPr>
          <a:lstStyle/>
          <a:p>
            <a:r>
              <a:rPr lang="en-GB" sz="4000" dirty="0"/>
              <a:t>Service Parents' &amp; Adolescents' Challenges </a:t>
            </a:r>
            <a:br>
              <a:rPr lang="en-GB" sz="4000" dirty="0"/>
            </a:br>
            <a:r>
              <a:rPr lang="en-GB" sz="4000" dirty="0"/>
              <a:t>&amp; Experiences Study</a:t>
            </a:r>
          </a:p>
        </p:txBody>
      </p:sp>
      <p:cxnSp>
        <p:nvCxnSpPr>
          <p:cNvPr id="13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37" y="2575041"/>
            <a:ext cx="5600963" cy="3917833"/>
          </a:xfrm>
        </p:spPr>
        <p:txBody>
          <a:bodyPr>
            <a:normAutofit/>
          </a:bodyPr>
          <a:lstStyle/>
          <a:p>
            <a:r>
              <a:rPr lang="en-US" sz="2000" dirty="0"/>
              <a:t>To investigate the mental health of adolescents and communication in military families, in particular the effects of paternal PTSD</a:t>
            </a:r>
          </a:p>
          <a:p>
            <a:r>
              <a:rPr lang="en-GB" sz="2000" dirty="0"/>
              <a:t>Home visits with fathers, mothers and children (aged 11-17 years)</a:t>
            </a:r>
          </a:p>
          <a:p>
            <a:pPr lvl="1"/>
            <a:r>
              <a:rPr lang="en-GB" sz="1800" dirty="0"/>
              <a:t>One-to-one interviews, family functioning and questionnaires </a:t>
            </a:r>
          </a:p>
          <a:p>
            <a:r>
              <a:rPr lang="en-GB" sz="2000" dirty="0"/>
              <a:t>Main outcome measures: </a:t>
            </a:r>
          </a:p>
          <a:p>
            <a:pPr lvl="1"/>
            <a:r>
              <a:rPr lang="en-GB" sz="1800" dirty="0"/>
              <a:t>DAWBA, PHQ-9 and PCL-5</a:t>
            </a:r>
          </a:p>
          <a:p>
            <a:r>
              <a:rPr lang="en-GB" sz="2000" dirty="0"/>
              <a:t>126 families</a:t>
            </a:r>
          </a:p>
          <a:p>
            <a:r>
              <a:rPr lang="en-GB" sz="2000" dirty="0"/>
              <a:t>Funded by the US Department of </a:t>
            </a:r>
            <a:r>
              <a:rPr lang="en-GB" sz="2000" dirty="0" err="1"/>
              <a:t>Defense</a:t>
            </a:r>
            <a:endParaRPr lang="en-GB" sz="2000" dirty="0"/>
          </a:p>
          <a:p>
            <a:pPr marL="201168" lvl="1" indent="0">
              <a:buNone/>
            </a:pP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C0A72-B3CF-4887-95FD-9FD86376E5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03" r="1016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293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7501-16FD-48C6-8468-8A57D28D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/>
              <a:t>Mental Health and Educational Attainment</a:t>
            </a:r>
          </a:p>
        </p:txBody>
      </p:sp>
      <p:cxnSp>
        <p:nvCxnSpPr>
          <p:cNvPr id="1028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59DB1-1B77-4F76-87B1-6A1CB6B52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GB" sz="1800" dirty="0"/>
              <a:t>Many service children who move frequently are likely to suffer poor behaviour and do not perform well as their peers across all key stages;</a:t>
            </a:r>
          </a:p>
          <a:p>
            <a:r>
              <a:rPr lang="en-GB" sz="1800" dirty="0"/>
              <a:t>Greater number of behavioural, emotional and disciplinary problems which impact educational outcomes;</a:t>
            </a:r>
          </a:p>
          <a:p>
            <a:r>
              <a:rPr lang="en-GB" sz="1800" dirty="0"/>
              <a:t>Parental mental health status has been shown to impact attainment;</a:t>
            </a:r>
          </a:p>
          <a:p>
            <a:r>
              <a:rPr lang="en-GB" sz="1800" dirty="0"/>
              <a:t>Military children are at a greater risk of psychosocial problems compared </a:t>
            </a:r>
            <a:r>
              <a:rPr lang="en-GB" sz="1800"/>
              <a:t>to their peers.</a:t>
            </a:r>
            <a:endParaRPr lang="en-GB" sz="1800" dirty="0"/>
          </a:p>
          <a:p>
            <a:endParaRPr lang="en-GB" sz="1800" dirty="0"/>
          </a:p>
        </p:txBody>
      </p:sp>
      <p:pic>
        <p:nvPicPr>
          <p:cNvPr id="1026" name="Picture 2" descr="Image result for school">
            <a:extLst>
              <a:ext uri="{FF2B5EF4-FFF2-40B4-BE49-F238E27FC236}">
                <a16:creationId xmlns:a16="http://schemas.microsoft.com/office/drawing/2014/main" id="{5BB13D1B-5AB8-4AA5-A7EA-825D07691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r="2805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2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54" y="259899"/>
            <a:ext cx="9894133" cy="1031216"/>
          </a:xfrm>
        </p:spPr>
        <p:txBody>
          <a:bodyPr anchor="ctr">
            <a:normAutofit/>
          </a:bodyPr>
          <a:lstStyle/>
          <a:p>
            <a:r>
              <a:rPr lang="en-GB" sz="4000" dirty="0"/>
              <a:t>Gaps in the literature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1D96D-B63A-46E8-9F54-33C2A0B44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293" y="2653991"/>
            <a:ext cx="5069382" cy="2676292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592" y="1739591"/>
            <a:ext cx="4027768" cy="3982462"/>
          </a:xfrm>
        </p:spPr>
        <p:txBody>
          <a:bodyPr anchor="ctr">
            <a:normAutofit/>
          </a:bodyPr>
          <a:lstStyle/>
          <a:p>
            <a:r>
              <a:rPr lang="en-GB" sz="2400" dirty="0"/>
              <a:t>Role of family functioning</a:t>
            </a:r>
          </a:p>
          <a:p>
            <a:r>
              <a:rPr lang="en-GB" sz="2400" dirty="0"/>
              <a:t>UK military populations</a:t>
            </a:r>
          </a:p>
          <a:p>
            <a:r>
              <a:rPr lang="en-GB" sz="2400" dirty="0"/>
              <a:t>Adolescent age group</a:t>
            </a:r>
          </a:p>
          <a:p>
            <a:r>
              <a:rPr lang="en-GB" sz="2400" dirty="0"/>
              <a:t>Paternal PTSD or depression</a:t>
            </a:r>
          </a:p>
          <a:p>
            <a:r>
              <a:rPr lang="en-GB" sz="2400" dirty="0"/>
              <a:t>Maternal mental health </a:t>
            </a:r>
          </a:p>
          <a:p>
            <a:r>
              <a:rPr lang="en-GB" sz="2400" dirty="0"/>
              <a:t>Data from multiple informants</a:t>
            </a:r>
          </a:p>
          <a:p>
            <a:r>
              <a:rPr lang="en-GB" sz="2400" dirty="0"/>
              <a:t>Diagnostic instruments</a:t>
            </a:r>
          </a:p>
          <a:p>
            <a:pPr marL="201168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18882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E6B9-18E4-40FA-9845-6F73B411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83578"/>
            <a:ext cx="5127031" cy="1676603"/>
          </a:xfrm>
        </p:spPr>
        <p:txBody>
          <a:bodyPr>
            <a:normAutofit/>
          </a:bodyPr>
          <a:lstStyle/>
          <a:p>
            <a:r>
              <a:rPr lang="en-GB" sz="4000" dirty="0"/>
              <a:t>So what are we doing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DBBD-9C16-4305-9397-9723DA309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Trajectories of mental health and wellbeing among children/young people from military families – PhD project (2018-2021)</a:t>
            </a:r>
          </a:p>
          <a:p>
            <a:endParaRPr lang="en-US" sz="2400" dirty="0"/>
          </a:p>
          <a:p>
            <a:r>
              <a:rPr lang="en-US" sz="2400" dirty="0"/>
              <a:t>Educational outcomes of children/adolescents from military families linked to NPD and UCAS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SCiP Hub London</a:t>
            </a:r>
          </a:p>
          <a:p>
            <a:endParaRPr lang="en-US" sz="2400" dirty="0"/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974B7-986E-41A9-9848-DF3DA41EB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9" r="7058" b="-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3231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64" name="Picture 14" descr="fsImageResize.aspx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69" y="3034251"/>
            <a:ext cx="1170385" cy="8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731" y="884035"/>
            <a:ext cx="2293144" cy="11215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341" y="4231868"/>
            <a:ext cx="1614331" cy="1049315"/>
          </a:xfrm>
          <a:prstGeom prst="rect">
            <a:avLst/>
          </a:prstGeom>
        </p:spPr>
      </p:pic>
      <p:pic>
        <p:nvPicPr>
          <p:cNvPr id="134151" name="Picture 11" descr="Rcdm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98" y="3341234"/>
            <a:ext cx="1000853" cy="114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71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114" y="3534293"/>
            <a:ext cx="1961395" cy="111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473" y="2655683"/>
            <a:ext cx="2033588" cy="7808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4556" y="3447509"/>
            <a:ext cx="1451820" cy="921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5038" y="2036463"/>
            <a:ext cx="1631795" cy="821061"/>
          </a:xfrm>
          <a:prstGeom prst="rect">
            <a:avLst/>
          </a:prstGeom>
        </p:spPr>
      </p:pic>
      <p:pic>
        <p:nvPicPr>
          <p:cNvPr id="134153" name="Picture 13" descr="BVUK-LOG_345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295" y="3979537"/>
            <a:ext cx="765477" cy="9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6" name="Picture 4" descr="http://upload.wikimedia.org/wikipedia/en/1/10/NHS_England_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921" y="3138301"/>
            <a:ext cx="1085850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8" name="Picture 8" descr="Natcen Social Research that works for societ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37" y="1047076"/>
            <a:ext cx="1850231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9" name="Picture 10" descr="http://www.sconul.ac.uk/sites/default/files/images/RGU%20Riverside%20Logo%20P%23EC8DE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24" y="5410931"/>
            <a:ext cx="1914525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60" name="AutoShape 19" descr="data:image/jpeg;base64,/9j/4AAQSkZJRgABAQAAAQABAAD/2wCEAAkGBxQSEhUUEhQWFhQXFxwXFxcYGBwcFxwcHBccHBwcHBccHCggGBwlHBgdITEhJSkrLi4uFx8zODMsNygtLisBCgoKDg0OGhAQGywmICQsLCwvLC4sLC40LywsNCwsLC8sLCwsLCwsLCwsLCwsLCwsLCwsLCwsLCwsLC0sLCw0LP/AABEIALEBHAMBIgACEQEDEQH/xAAcAAABBQEBAQAAAAAAAAAAAAAAAQIFBgcEAwj/xABTEAACAQMCAgUGBgwLBgcBAAABAgMABBESIQUxBgcTQVEiMmFxgZEUI0JSsbMkMzQ1YnJ0gqGywdEWJUNTVHOSk6K08BVEY9LT4YOElKPCw/FV/8QAGgEAAgMBAQAAAAAAAAAAAAAAAAECAwQFBv/EADURAAIBAgQBCQcEAwEAAAAAAAABAgMRBBIhMUETM1FhcYGRobEFFCJyweHwBjI00SNSYiT/2gAMAwEAAhEDEQA/AMvNJS0lerMotJRRQAGiiloAQUUtJigQE0UUUAFJS0lABQaWg0AJRRS0AJSYpaDQAlFFFABSYpaSmAUUtJQAtJmjFFFwCg0Cg0AFJRS0wDNFJmloAKKM0UxBThmm0oNNAPooNFVkhhcDvHvFHar4j3irFc8RkjSBUlZB2CnSJSgzrffSPVzpbLjUxkUfCHxnl8IbwPprFLFOMXK23X9i+lRzzUL7tLxK32q/OHvFL2q/OHvFXv8A2lJ/PP8A37/vq6dDpy9uSzlj2rDJlBPmIceUM99YqPtflZZVDz+xv9oeyZYOjyspJq9tDEO0X5w94p2K+hpt1bfPkn5Snu8Mb188RHYeoV0qNZ1LprY40JqSuhaZ2i+I94r0Faz1Q8dmupp4blhKojEia1UlSHCnfTkg6hsfCpVqrpxzJXXb9iyKTMj7RfEe8U6tY64eMS28kMFu3ZI0TM4QKNWWK4JAzgBTsPGsnoo1XUjmat3g1YaZB4j30nar84e+rr1ddIbhLy1g7VuwaTszGcFMOTyB5HUc5GK03rT4nJa2OuA9m7ypHrUDIBDMcHG2QmM+mqKmJnCahl36+nuJKKtc+fxvS17zSvNJqZi0jtuzNuSTjJZiAPWTgVNwdBuIOoZLYsp5MskLKfURJg1plUjG2ZpELX2K7SVZ/wCAHEv6I/8Abi/6lcnFeiN5axdrcQmNNQQFnjJLEEgAKxPJTSVem3ZSQ7MgjRUnwfgU90cW6K7Zxp7WJXO2dkeRWYY7wCKk7joDxBFLvbaEUZLNNAqgeJYy4FOVanF2ckGVlZpMV7XEJRiracg4OllZfY6Eqw35gmkt4i7BQQCTgFmCr7WYgKPSTU8ytcjY8qWrRb9X1/IoeOFZEbk6Twsp9TCTfeuk9V/E8Z+Dj1drHn9bFVe80v8AZEsrKdSYqT4xwG5tCFuYXiJ80ndT6nUlSfQDmo2rYyjJXTEJRSikJxTEFFXe06GwxzWttePN8KucHsodAEKtnSZGcHU2xJVQMBTudswvTXo98Aumg1610q6tjB0tnGodzAgjbngHbOBTDEwnLKiTi0iCopKUGtBAKKM0UAFOH+tqbSipIB9IacaSqyRMcQYhYME/aF5MB8t+40ywlParu3PvZfA16X4OIMAn4hOQU/Lfx3rzsIz2qbHn81PCuTV5qXYzbhOfh8y9SeDnxP8AaWrx0IJ+Dt5325vmH+Tj9NUcKfA+5avHQmP7HbY/bm+QP5uPwNcHA86el/U38F/MicmB0tseR7l8PXmvnaIeSPUK+iZV8ltu4/Ix3eOa+dovNHqH0V6XB7y7vqeGw/7WONaL1Hfds35M31sVZ2a0TqP+7ZvyZvroquxfMvu9TTDcd14/dkH9QPrHrOK3DrG4xw+CeNb2za4cxZVhpwF1sMbuveCeXfVT/hTwX/8AlN7k/wCrWfD1pRppKDY5R13Kt0I++Fn+UR/ritW67Pven5Sn1UtQXR7pJwl7qBIeGGOVpUCP5HksWAVtnPI71O9dZ/i9PylPqpaqqzcq8G1bb1JJWRhtbL1En7GuR3duD74l/cPdWN1sfUUfse6/rl+rFasbzXeRhuU7p5x66TiN0kd1cIqyYVUnkVQNC7BVYAVGcS6VzXFmLeeR5WWdZVdyDhRE6FS2dROXBGc9+/IVdOlnVteXV7cTxNBokfUuqRg2NKjcCM45eNVTpV0Jm4fDHJPJGXkkKBE1EABSxYswXvwMY7+fdVdKVBxgtL6eI3m1IXo+2Lu2I5i4hP8A7q1tXXM2OGsPGaIfpJ+kVivAfuq2/KIfrVraeuf73H+vj+hqjiufh3eoR2MGpKdSV0is3LqSb+L3HhcP9XGf21lHEuIS2/ELmWCRo5BczeUpwTiZ9m7mHoORWqdR/wBwy/lL/VQ1k/GrZpeIXMcSl5GupgqKMsfjn5D9vIVy6Cjy0822vqWPY3NinFeE6pFA7aEt6EkUHcE8tLqcHwr5yU5GfEZra+P8UXhPCY7PWDdvCU0qc6e0yZH9CjUwXPMgd2cYvVuAi1mfC+gpiVb+qrgwueIR6hlIQZmHcSpAQH89lP5pqpxvpZWwDgg4Iypwc4I7wcYIraur/pBqsry9a2tYexDY+DwmPV2cXaEMdZ1ecuOXM+NWYypKNNpLfQUFdmX9NOKGbiNzMrEYmIQg7gRnQpUjcbIDt3moW4naRi7szuxyzMSzHu3Ykk7eNTvG+lTXERjNrZRbhi8EBSTY8g3aHY9+3Kp5uBQ8KtEuLyNZryb7RbybxxjAJeRP5QjIyDsCQPFgRqcnGKcddkgau9zPg4J2IPtpa0HoJ0mmubxLW8K3FvPqRo3jj0qQjMpUKo04K42wME94FVzpbwgWF9JCAGSN1dA4yGQgOoYfKG+k+Ok+NWQrPO4SWtr7icdLkCWHjvSagPXWzTsZOAppht4ZrsiP4uNY49PaszOcclEETMT4ZPoqG4J004db2Vxa/B2I0sqkgE3BK41yHA7I53A30rgDcYqmOMlK+WF2mS5PrM0zRTRRmugio9zRRSVWSJfiKAiDycnsF+Rq+XJ3/sry4dCO0XYc/wCb9B2r14mPJgG32heYb5794NefDgO0Tlz28/5vrrlVeal2M3YTn4fMvUndI8B/d1eug6j4O2w+2t8lvmR+FUcAej3P++rv0JYC3bcfbW72H8nHXAwPOnpP1N/BfzInZgNJ5cj3N4e6vneHzR6h9FfRErDS245H5R8P0187xeaPUPor02D3l3fU8Nh/2sdWjdR/3bN+TN9bFWc1pfUXFm5uX+bCqn1vICPqz7qtxnMvu9TTHcZ14j7Lg/qP/ses4rSuvZcXFqx2DROoPpVwcf4x76zQ0YTmV3+oS3JvoSP4wtPyiP8AXFat11D+L0/KU+rlFZd1fx6uJ2i9/bBsd+FBbPqGmtY65Is8MY9ySxsfQMlMn0ZcVmxL/wDRHu9SS2MHrY+or7nuv65fqxWOK2f+1bL1FL9i3DdxnwD3bRJn6auxvNd4o7md9Y8YPFLvIB+MHcP5tKjJuJu1tHbnJWOR3Qk8g6oNIHcAULfnn23PrC6HXj3880UDyxysHVoxq+QoIIByCCD3eFRMPQyeK2uri8haJI4sR6jhjK8iIhCg50jUc523HPuUKlJU4t2urdt9gad2QPAfuq2/KIfrVra+ucfxafRNH/8AIftrGOjcZa8tVHM3EO3f9tXO3oAz7K3rrG4NJeWEkUIDSakdVJAzpcEgEnAOnOMnGaqxckq0G+r1HHY+c6SrL/ADiWcfA5P7UePfrxTemfAhY/BoX09t2HaTEHIy8smBnv0qunP4NbOXg5KKd7kMrsaZ1HfcM35U31MNZrxfpBdQXN5HBcSRIbqckIxXczNvqG45dxrT+pSIrw4t3PO7A+ICouR7UI9lZH0yhMd/dqw0sbiVgDsSrSsykDwKkH21ioKMq80+v1JyvYipZGZizEsx3JYksT4kncn00yiiuotNioMVqs32L0ZUcmuCD6xLKX+pQCsrRCxCr5xOF9Z5fprU+uhxDDY2aeailvZGixJt6mf3VixPxThDrv4FkdE2Vrqp4KLniCFxlIFMzDuJUgIP7bBvzDXj1ncXNzxGY5ykR7BPVHkN75C59oqb6kuJpFeSROQDOgCE97IxOn1kMxH4npFVPj/CJ0vpoDG7TNK5VQpLOGclWUDzgQc55e6kmveW5cFoFvh0J3qd4cZeJI+PJgR5D62UxqPX5ZI/ENcHWTffCeJzmPysMsKY7yihCB65NQqxDiScEs3t42VuJT47YqQwgGMBSw21qCSB85iTsADXOrXhvwjiVupGVRjM3/hjUP8AGFHtpRd5Sr8EtB/8l462J1s7G1soz5WgR5/4caoGPrdgoz4ax3mseq49bPE+34lKAcrCFhHhlRl/b2jMPzappNXYOnkpJ9OpCbuwopaStiInRRRSVWxkxxHzYN/5BflsPlv3DavLh7fGp5X/ALj+Br14g3kwDOPsdflAfLfuINM4c/xieUefzx4H8GuTVf8Ail2M3YTn4dq9Sc9o/tt+6r10HfFs2/8ALNyk/wCHH41Rtfp/xj91XroQT8Hbc/bW71PyI/RXBwHOnpP1N/BfzInJnOlt+4/LB7vCvnWPzR6h9FfRU/mtz5H5vh6BXzrF5o9Q+ivTYPeXd9Tw2H/ax1T1p0yvolCRXBjQY2SOFe7G+I8k+k71Amrb0c6GJfMUt76IyKuso0UqnGQCQSMMASBt4itNZ00r1F5XNCvwOOXpxxBhhrpmHgyRMPcYzUA7Ekk8ySTyG5OTsNhueQ2q5dIegIsVVrm9iXWSEVYZHZsYzsMYAyNztuKpYpUXSetNeVhu/EleF9Irq2XTBO0YyT5Kpnfn5RUnu8a7D044j/TJf8OP1a8Oj/Boblkja7EMsj6FRoXZck4UdoGwCxPeO+rVxPqsNtE8097GkaAFiIXY7kAADXkksQAB3mqpzw6laSV+z7DWbgUO/v5J37SVtb4A1YUbDONlAHeffUuvTXiAGBeSgDuBUD3BRUNdxorkRuZEHmuU0E7D5BY43yOZ5Z768qv5OnJK8V4ELtE+Om/ER/vk3vB+la5uJdKLy4Qxz3MkkZIJQ4wSDkZwBnB39YFRBpKORpp3UV4DzM7+GcauLYMLeZ4tWNWg4zjluN+/urrHSy+/plz/AHz/AEaqhqKbpQbu0vALsnl6a8QH++T/ANsmou74lNLL2skrvLkHtGYlhp3XB7scxjlXJRQqUFsl4Bdks3Si9O5vbr/1Eo+h68Lzjd1KhSW5uJEOCUkmkdTg5GVZiNjv7K4KKFSgtkvALsKWOMsQqgkkgKACSSTgAAbkk7Ad9IBXXwm/a3njmjxrjdXGdwcHOCPA8vbUneztuIm+h/BJDxS2gmjdGWUOyspDARgy7g9x0D317daXGBc8RkKHKRAQKQdjoLFz/eMw9IUGuviPT8tNNcQQGO5mjERlaUSdkgABEKiNNJJAOpixB7qo+Ky0oTnU5SatZWJOyVkANTE3S2+aPs2vLgpjGO0bOPAsDqPtJqHpCK1OEZbpEbsbj3V6wXDodSOyNjGUYqceGQc150lSshA7kkkkkkkkk5JJ7ye8+n002nU00wCjNJS00I6KTFKaUKSQBzJAHrJwP01W2SJfiROm3xn7QvLR89/nGvPh5btV87nt9r8PQasF9wjtJRGtvOpjURgdtB8nmSzId8k53xTpuislviRreXbcZntt/YI81xZ14SpuN90+K4m6heFWMmtE15Hjk+n/AAfvq9dCF+x22P21vkqfkR1UIbItA8whfCEDT2ib5/CEGke01NdFLy4EZjhsVcFy2Wu41O4UYwIfwf0muVhKbp1Lya8Tte28ZTxWF5Ole909mXGZfJbbuPyAO7xztXzvF5o9Q+ith4l0juYdn4egO/8AvQI/RDuKyzjFp2M8sYXSFchV1h8LzUa12YhSMnxzXfwVSLk0nwPK06M6cfiRx1e+pf75H8nk/WjqiVeupj75f+Xk/WjrViuakWR3Jnr38+z/ABZ/phrLDW2da3Re5vXtjbIHEayhsuq4LGPHnEZ80+6qKOrHiP8AMp/ex/8ANVGFrU40kpPpHJNsrfAW+yrb8oh+tWtx63PvXP8AjQ/5iOs84X1a8QSeF2jQKksbt8ah2V1J21b7CtC63fvXP+PD9fHVOIqRnVjld9vUlHRGArz/AGeNaX1fdH+H8SEwa2eJ4imdNxIykPqxz3BBQ+PdWaVqvUP5176oPpnrVjLqnmTd+0hE5OP2HA7O4e3lgvC6aclJMr5SK4wTKDyYd1cPGrPhLcPnmsVkEyPCp7VpNS65BuFLFTlVYZ37+VcPWt99Lj1Rf5eOqoszAFQ2A+CVzs2nOMjvxk++q6VGUoRlmfDiNys7WO7g1zbowFxbiZSwye1kjZV5HTobB8dwa1fpP0L4VY273ElvK6qyjSk0molmCjnIBzPjWLqN/bW+9cf3sm/rIvrlqGJuqkUm9etjjsVLo1wvgnEWMUUU8E2CVVpWyQOZUl3RiPA74BOMAmqt086Hvw6VQGMkMgJjcjByMZVgNtQyDkYyDyGCBHdEpWS+tGTn8IiHsaRVb/CxHtrTOvS6XsLeLI1mUyAd+lY2Un3yKPYfCnedKuoptp9Iboxyrx0P6AG4iN1dydhaAFs7B3Uc2BOyJ+EQSe4cjUD0N4N8MvYYG8xmzJ+IgLN7wun84VpnXZf9nawW6YUSPkgbDREBhceGpkP5gqeIqyzqlDd8RRWl2VSfpJwqA6LbhizqNu0uHOW9IVlcj249Qqc4DPwXiTCB7NbaZvNCnSGPgkiEAt+CyjPdmspNCnByDgjcEbEY3yDzB76lLCK2jd+m4Zy89O+rt7FTPCxltx52R8ZHnvbGzLnbUAMbZHfVMs7gRvqMccgx5kmrT6/IdTn219D9DOKi/wCHxvKAxZWimBGzFco2R4MPKx+HWAcf4aba5mg59lIyA95UHySfSVwfbUMLWc7057oJK2qNj6L9EeHXdnDcNZopkQllWSbGQxU4+M5ZXPtqkp0h4GcH/Zk2/wDxT/160zq1+9Vt+I/10lfOcQ8lfUPoqnDU+UlJNvTr7SUnYt/WGLM/BHsYhFHJCzkYw+e0K4ckkkqUI5kc8HBqM6GdG34hciFTpUAvI+M6UBAOByLEkAD057jUM5JC5zpx5Oc4xk5092NWeW2c9+a0nqKuVW5uIyRqkiUr6QjHUB/bB9hrTPNRoOzv195HdjOkHFeHcNla1t+HQ3Dx7Sy3AD+VjcAMpyR3kaQDkAU2fidhfcOu2Wxgt7qFFcdmigYMirqQqqnbOCpB84c87e/Wd0Bn7eS7tlMschLyIu8iMfOIXm6k77bjJ2xvWYwzsobSxAddLYOzLkHBxzGVB9gqulRhUgpRfxaX1Byaeux5mig0Cumio6TQaDS1WSHwzsh8hmQjvVip94O1SlpfXs57OOa5kIUtoM7kBRzJDvpAHpru6HdEXvW1sSkCnyn72I5qudvWe76NEt+EwQoFghCjC7smcseRZs5JUc/xudcjHY6lSeVRUpeSNVGlKWrdiB4Vw6f4G0bo3bvuhyWXYkHVpkwx27gfZ3Uy6kvrcLrkniV86dM50tjGcdnIQcZFazdeUqqeSnUO7fOfpJPtqNltY2DB1BycY0qVIIONQPMA4zz58q5GHxvJzcnFO7/LGupRzLcyS4mZzl2Zz4uxY+9iTXkBVp6S9GOyLNEOWS0YOrGCQ2k8zpIOVPLBx4VV69Nhq9OtDNA5tSEoOzCr11MffL/y8n60dUWr11MffI/k8n68dPFc1IUdyxddPE5oXtBDNLEGWYt2cjpnBixnSwzjJ5+NZr/CG7/pd1/6ib/nrQOvbz7P8Wf6Yay3FVYSEXSTaXEcnqTvBuO3RuIAbq5IM8QIM8pBBkUEEFsEY2rYet371z/jw/5hKw7gQ+yrb8oh+tWty62xnhc/40P+YjqjFRUasLLo9Rx2MBrU+ojzr31QfTPWV1qnUR5176oPpnrTjOafcKO569OOkdlDfSxz8NinkATVKzAM2YkIyDGeQIXn8moDpPxm0m4cDaWq2xN2iyqqr5QEMpU61ALDJ7xtg+NcXWt99Lj1Rf5eOqrFCzkhRkhXb81EaRzv4IjN7O81VRoRyRnfrG5O9hgr6N6wuHJcWUsUk8dupdD2smNAKyAgHLLzIxz76+csVvnXCP4sm/rIvrlqOMV6kEvzUI7EF0F6Bxwv8MW4ivDGG7FYSBGZAvypNTDO+w5AkE5wKzPpLxaa6uZJbjaTOgpggRhSR2YB5aTnn3lidzU91Z9KvgNzplbFvNgSE8kbksnoAzhvQc/JFWvrb6Gawb23XygPshBzZQPtg8So2bxAB7jlRk6df/JrfZg9VoVzqXI/2kc/0eTHr1x/sBqd694j9ht3fHL7T2RH6FPurPuivF/gd3DcblUbywOZRgVfbvOliR6QK23p/wAFHEbD4gh3GmeAg7P5J2B/CRjj0laVd8niFN7fiBaxPnyilZd8HIPIg8wRzBB3BorpFZtnUgx+Ay55C5bHq7KIn9OazXrGcNxO7IO3aAe1Y0U/pU1qnRQrwrhCy3GzYaZkOzFpD5EeD8ojSuO458Kw67uGld5HOXdmdz+EzEt7Mk1z8Ks1aU1tqWS2sfQPVn967b8V/rpKzKDrGhGCOE2XIHZVB3H9Ua03q1H8V234j/XSV86xjyV/FH0VXhqUKk55vzccm0WrrG4ql1cQyxgKhtIcIMYQkuxTbbbVjkKrdheyQSpLExWRDqVh3H9oI2I5EEilFk3ZGbHxYkEWc/LKl8Y/FUnPq8a7IuDlrKS6Gfi7hISO4Bo2bUe/OoIv53u3xUIQUHtt4kHdu5s3QrrIgvNMU2Ibk7YJ+Lc/gMeRPzG332LVFdbfQuN4XvYFCzRjVMAMCRflOR89eee8A5ycVjDLW98H4qzcAM1yST8FmUlubAdpGhJPMsAu/eT6aw16Pu8lODJRebRmAmgUUV2EUnVXZwbhzXM8cKc5GC58B3n2DJrjxV36n4Ab8sfkQufeVGfcTWTE1OTpyki2CvJI0K8SGBFt1KxRJGykkEjGuNQSB4sV3PzvTSSzRIXGpFKkBy2F3K6hknAyVORjbB2rn4vFqhuV7TGexyW1BRpmC6tahmy/ZbbYGQc7mo7iVsEecrIigXEUnxtxIjLpttOlpZFbDHzhgsMZ5YryE4qWrOjGTTsd9zMoyS6gA4JLKAD3gknY+jnXDcuBjJAJO2cbkeA768riFiZAGhAE6zEiXylAZSQy6MRkBD349WK4LlFBXQ8axogjjYyDB56lUht8aYiRzOkjbY1BQRcpEnE5mBiyA3lPrwMghlfbGACdGPTn11mnSOyEUx0Y0NkjT5uQSGC/g5GR+C61euFqRLjUXYMSwVt9iWC4zgNtgjbJzUP1k2+HDEKPL8nT5ugoqg+gkQA47tVdH2ZUcK6jwehmxMU43KVV76tOIWdlK1xcXSh2iKLGkVwxGpkZtTdiFyNGPJJG53NUSlr0lWnykctznp2NN6w+N8P4isJjvNDxF/Pt7jBD6cjIiJByg8e+s1nQBiAwYA4DAMAR4gMAw9oBrzDjOMjPhSio0aPJqyegN3JvomLZZ4prm47JYpUk0CKV2fQQ4wUQqAWGNznntyrSelHTfhl7ay25uJE7QDD9hKcFXV1ONO41IM+jNY3RUKmGVSWZt+X9DUrHTxC3jRsRTCZcZ1BHTB8MSAHl38t60Hq86R2HDo5e0uGd5SpOmCUBQoOBlhucsazWip1KPKRyyb8v6BOxqPSPi/A76TtZZLhJMBSyRuMgcsgowyOWcA7DwFRk17we3trn4G00lxLA8KGRH2Eg0tjKKo23J54BA54NBoJqpYRWtmdui48538EjgMoNzMYkVlbyY2kLgNlgMHydhzPj6K1DpZ064dfWstuZJo9ekh+xLYKurjYNuMrg8tiax+mmQeIqdTDRqSzNvy/oSlY6LyJFYiOTtU2w+gpnbfyCSRg7c60PoT1nfB4lgvFeRE8mORMFwvcrqxGoAbAg5xgYOM1mo3palUoxqRtLxBOxaOlK8MkZ5bKSWMkE9g0PxZbwR9Y7NT4YYDuwNq9+hfT6awHZsO2t857MnDKScko2+M7nSRjJ7skmnmlz+/2Gl7vFxySd+0L63Rp/GeL8Dvz2s3b28zecyxtqJ8WCCSNjtzIzUZZ3vBbNhJEtzeSqcp2oCRqRyJBVc4P4LY54zVDoNQWESVszt0XHmJ3pZ0ruOIOGmIVF8yJc6FzzP4TY5sfZgbVDWyoXAkZlT5RVQzDbuUsoO+3nDn7D5+HpGR6R4+qhtsenBHqPKroxjGOWOhF34mtcC6zLK0t4rdIrthEgXUViBJ5k47bvJJxUHdcW4DI7O1ndqWOSFYKuTzwouMD1DFUDPppDVCwcE7pvxHnLb0w47Zy28NtYQPDGkjSvrxlmKhQdQdyxxnJJ7lAr26B9LLa1gntryBpYZmDHSFb5IUgqxX5oIIOQfVVMNNNWe7QcMmvSGbW5fH/g8DrBvWHPsgDg+jUcNj8/21wdN+nJvUW3gj7C0TGmMYy2kYXUF2Cr3IMjYHJIGKgaSnHCxUlJtu3SxObGEUClIpK1ogdNW7qsvhFxCMNykVo/aQCP1ce2qjXpDKUYMpwykEHvBByD+is1anykHHpLIOzTN04xbO6TQZRNfmBjgD42IrhkBYAkOPQWXxqPveDuHlMZ2eaKVdU8uvEcZRgZSGZSTgggnbI2ro4Fxtb6FZkx8IQKHjzsCGDZ8cEqCP8AtXS82Bh+ag5PPJB2AHMkr6Nyp8a8bWzwk49B0oJPUgbzhLMXJYeU2QOekBoXGPJHnNAAy964wRghua8s3L9pkAlw5UOwxpiaPzwoLE6snKgEKB6asE3PGRzx6N//AMPurmMOc77+UPDBGAp3wSCSTgcwnpqtTkW5UiM4RbaGeRiFQElfKY6WBDkjbKg7nQM8yBnNVLpvchnUKWIJaTyvOwdKLtyG8cmB3KVFXPjXEhAh8vSU8kkJhvNC+SxI0u2kAADnuSMZrLb25Mrs7bE8gMkKAMKoPgAAPZnvrr+yqLnV5R7L1MuJmlHL0nPUtwPhEkjxO0E7W+tdbpFIy6dQ1YKruAM5xvzxvXBY6O1j7X7V2idoN/M1DXy/BzUze8MmuJe1lZixJwY4ZZAAPN7FkTs9GMFQHUD0V3K1S3w7abmKKO7hXCr2SYLJn4OBrkYAPZ9kgyTGo+JOQMLpwcsORyRE8bmixoiWMeUrAIFYooQjQbgbzsxbLNqK/FpjvCzlosbyvbBgj3sxkunTDGOGPVN2KsuQ8p0lmIyMhVwxyKeOi8MpXSohEsjSZMjMLa3jLBlJLEPMdLM5YsIwgGAWUHFGooyUp6di8ybWmhUJLJ1iWYjCOzKhJGWKY1ELzKgkAtjGTjmDhZLJ1iSVgAkjME3GW0YDELz0gnTnxyO41er+wgvhB2fxMXlFX3AitIGkTG+2slWlYnOnA1eVIFKcStra7Nrzijcto0jMi28SyCOBFOcyuVLHuUlc5Z8NYsbtdcXcWQz6lVSSAASTyABJPsHOrXa8PhlkjVxFA47R5I8sUiiGnSZ3LeUYwrMRkM7Sop04OnusHtA0lzbKgMJLQhtY0ySsxSSfWNKxwqjYVRgso3JcKLHjEtov82DIVHivC5baQxzLpYYyO7cA4zyJGcHGcEEd1etrwC5kVXWJtD+ax0jUPFEZg0g8NIOe6ucSgyhpC0qBwXznU66stz5Fhk795qUuuFtcO8srySs7HLRQ9oGGdtL6tKDTyV9GjljbFTnUlFJNrts/QSVztj4ZNHNpRYoYg+hHxDJPL5WFEevU7yv4DSi530gGvbj3Gbu2OhZCdJZHlMMRVnGNSRs0I1LH5usYLHUdgVAZHxwWxmmURi8k1BNBEhi1ba5JdwXVRhUXmSWffSB7m7ilitppVTTkpL2h7RYoonwIkQ5aSebd2kwWGoEaQMjF8WZSnG69X9SfCyKZNKzsWYlmYkkk7knvNe1hEpYl/MRS7AHBbBACA4O7OyjPcCx3xVmtUsoLeMyCOSVzrTWrP5KgjVKqnUqux8mHbKx5cgsStd4ROiXMEkm6JPE77fJWVWbyR+CDsPVW2NVzi8qat+aELWLRcslgq9rBG9ySAUSNVMZ0qxjSUAya1R1y5YtrcKpGhyYvpW7D4tyWK3Eyai7v9pcx6lLsxUPq3GcZhB23rru55UneSQ25AnlminZu0899WqONJMTcgyhlIB87A5dVrDazxQdppBkZ2kZnUzCKEuwhjJIxNOwd2kOB8bnIDKtYovI1N6/n0JvXQpJqU4LbOwkeKNpZVKBFVdZXVqzJoAOSulVBwQDIDzCmp6B7FFlllWFjI+lI4wCBhgzFQPKigRQIw4w8hdjyAqq3cgMjsuACxI0oIxgnkqAkIPRk+utkarrJpK3b6ELWLvw+UBJYbz7JS0iN3KXkLlLjJVYA+SGVgyI67qWR/Dfk4hbyCBZnObu5Z4IwWz2UKamnJduTapCrscBA0qjSBiuPhlx2NssERQ3Fy6SHJASNVz2PaMfJBUlpdJ5akJ83S/ZccUtpbiK3JZrWKMxFwwRphGjOEDtjQJplBZ9izSKMgKCcWSSk2lp/XV1vxJ3K9JxMxo8NuxETDTK+MNNvuWyMqnzU2wNz5TNUZirjYPalw0/wd5Yo5JOxVUS2ZmZBHEz7CRI9RfYsSBJu2ny0+D2gkhjMsOhU7SSfCZZmGuRtODnTkRRW+PO1My4wG0xxCjoou5FxvxKaa7+BcNFxMEZtEagyTP8AMiQZdvXjYDvZlHfVsaTh8/Y6ljhSWd5nVSgkUAyKkJcfaww3ZzgeVGFzgsFhubYxRRTzQok8wNwtvpBSMSYS3DLuIwV7R5W55TBbJaiWLk1ZRaYKBR+ISo8jtGnZxliUTJOlc+SCzEknHM5559VSHBLKMRTXU66o4x2caEkCSdx5K5BB0ooMjYI2Cj5VWCa6tWSQ6bdZowTAjGPslLuqktpysvZquViBkOSWYuzaVjum15GxjiilWRIlwCgGliVHaTMV21yMAAozpWNc4JxUo1nUtTSa6+r79InG2pVsUlOIpDXRRUdBGKKU0VWSOrhnEJLeQSRMVcd/cR4Ed49FXuw6wo3AFxGyMN9UeSvrwPLHqGazsCiseJwNGvrNa9KLadaUNjUZOlFi2/abZDkaHByBjONGe89x9tRvEOnEQ1dlrctz85Fx4ZbygPQFxVBpRWSHseindtv86kWPFza0OriPEXnbLnYeao2VfUPHbmd/TsMclLRXUhCMI5YqyM7k27sSgDYjuPOloqQhCPGpOC9SK2aOMHtpmxK2AAIlIKxKc5OpgHY7eYi771GmiozgpWuNOxJRXyR2rRxg9rM2Z3O2I0PxcSnOSC3lsdvNQb4JqLKjfYb06jFEYKN7cQuJpH7qCB/r99KBS1IBtNaMHmBn1V6YpcUAMxRinYpMUANIoNOpMUCExQKUUYoASgilNFACUUtFABmm4p2KMUAMpKfTSKYDTTTTyKQ1IR5kUBfRTjSgVJEWehopxoqsmJRinYoxQAlApQKcKBCUYopaAuJRilxS4oGNop1FAhCKQU7FFAxMUU7FJigBCKUDak1Y7qNWfRQIDRS0UDG4oNOoIoAbRilpcUgG4oNKaKYriaaMU6gigY3FGKcRRigQwikxT8UhFADDTSKfikIqQhmKAKfppVj8TUkIcKBypaKgSCl/efooooGhRQaKKBMfTTyoopiHHnSeNJRQMfSN+yiikAlLRRTEFNPdRRQMVaO8ez9lFFADqD/r9NFFAxKB/r9NFFAgFBoopCENA/176KKYAKctFFIAoPKiigBBTXoopgNpD+76KKKkIKbSUVID/9k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34161" name="AutoShape 21" descr="data:image/jpeg;base64,/9j/4AAQSkZJRgABAQAAAQABAAD/2wCEAAkGBxQSEhUUEhQWFhQXFxwXFxcYGBwcFxwcHBccHBwcHBccHCggGBwlHBgdITEhJSkrLi4uFx8zODMsNygtLisBCgoKDg0OGhAQGywmICQsLCwvLC4sLC40LywsNCwsLC8sLCwsLCwsLCwsLCwsLCwsLCwsLCwsLCwsLC0sLCw0LP/AABEIALEBHAMBIgACEQEDEQH/xAAcAAABBQEBAQAAAAAAAAAAAAAAAQIFBgcEAwj/xABTEAACAQMCAgUGBgwLBgcBAAABAgMABBESIQUxBgcTQVEiMmFxgZEUI0JSsbMkMzQ1YnJ0gqGywdEWJUNTVHOSk6K08BVEY9LT4YOElKPCw/FV/8QAGgEAAgMBAQAAAAAAAAAAAAAAAAECAwQFBv/EADURAAIBAgQBCQcEAwEAAAAAAAABAgMRBBIhMUETM1FhcYGRobEFFCJyweHwBjI00SNSYiT/2gAMAwEAAhEDEQA/AMvNJS0lerMotJRRQAGiiloAQUUtJigQE0UUUAFJS0lABQaWg0AJRRS0AJSYpaDQAlFFFABSYpaSmAUUtJQAtJmjFFFwCg0Cg0AFJRS0wDNFJmloAKKM0UxBThmm0oNNAPooNFVkhhcDvHvFHar4j3irFc8RkjSBUlZB2CnSJSgzrffSPVzpbLjUxkUfCHxnl8IbwPprFLFOMXK23X9i+lRzzUL7tLxK32q/OHvFL2q/OHvFXv8A2lJ/PP8A37/vq6dDpy9uSzlj2rDJlBPmIceUM99YqPtflZZVDz+xv9oeyZYOjyspJq9tDEO0X5w94p2K+hpt1bfPkn5Snu8Mb188RHYeoV0qNZ1LprY40JqSuhaZ2i+I94r0Faz1Q8dmupp4blhKojEia1UlSHCnfTkg6hsfCpVqrpxzJXXb9iyKTMj7RfEe8U6tY64eMS28kMFu3ZI0TM4QKNWWK4JAzgBTsPGsnoo1XUjmat3g1YaZB4j30nar84e+rr1ddIbhLy1g7VuwaTszGcFMOTyB5HUc5GK03rT4nJa2OuA9m7ypHrUDIBDMcHG2QmM+mqKmJnCahl36+nuJKKtc+fxvS17zSvNJqZi0jtuzNuSTjJZiAPWTgVNwdBuIOoZLYsp5MskLKfURJg1plUjG2ZpELX2K7SVZ/wCAHEv6I/8Abi/6lcnFeiN5axdrcQmNNQQFnjJLEEgAKxPJTSVem3ZSQ7MgjRUnwfgU90cW6K7Zxp7WJXO2dkeRWYY7wCKk7joDxBFLvbaEUZLNNAqgeJYy4FOVanF2ckGVlZpMV7XEJRiracg4OllZfY6Eqw35gmkt4i7BQQCTgFmCr7WYgKPSTU8ytcjY8qWrRb9X1/IoeOFZEbk6Twsp9TCTfeuk9V/E8Z+Dj1drHn9bFVe80v8AZEsrKdSYqT4xwG5tCFuYXiJ80ndT6nUlSfQDmo2rYyjJXTEJRSikJxTEFFXe06GwxzWttePN8KucHsodAEKtnSZGcHU2xJVQMBTudswvTXo98Aumg1610q6tjB0tnGodzAgjbngHbOBTDEwnLKiTi0iCopKUGtBAKKM0UAFOH+tqbSipIB9IacaSqyRMcQYhYME/aF5MB8t+40ywlParu3PvZfA16X4OIMAn4hOQU/Lfx3rzsIz2qbHn81PCuTV5qXYzbhOfh8y9SeDnxP8AaWrx0IJ+Dt5325vmH+Tj9NUcKfA+5avHQmP7HbY/bm+QP5uPwNcHA86el/U38F/MicmB0tseR7l8PXmvnaIeSPUK+iZV8ltu4/Ix3eOa+dovNHqH0V6XB7y7vqeGw/7WONaL1Hfds35M31sVZ2a0TqP+7ZvyZvroquxfMvu9TTDcd14/dkH9QPrHrOK3DrG4xw+CeNb2za4cxZVhpwF1sMbuveCeXfVT/hTwX/8AlN7k/wCrWfD1pRppKDY5R13Kt0I++Fn+UR/ritW67Pven5Sn1UtQXR7pJwl7qBIeGGOVpUCP5HksWAVtnPI71O9dZ/i9PylPqpaqqzcq8G1bb1JJWRhtbL1En7GuR3duD74l/cPdWN1sfUUfse6/rl+rFasbzXeRhuU7p5x66TiN0kd1cIqyYVUnkVQNC7BVYAVGcS6VzXFmLeeR5WWdZVdyDhRE6FS2dROXBGc9+/IVdOlnVteXV7cTxNBokfUuqRg2NKjcCM45eNVTpV0Jm4fDHJPJGXkkKBE1EABSxYswXvwMY7+fdVdKVBxgtL6eI3m1IXo+2Lu2I5i4hP8A7q1tXXM2OGsPGaIfpJ+kVivAfuq2/KIfrVraeuf73H+vj+hqjiufh3eoR2MGpKdSV0is3LqSb+L3HhcP9XGf21lHEuIS2/ELmWCRo5BczeUpwTiZ9m7mHoORWqdR/wBwy/lL/VQ1k/GrZpeIXMcSl5GupgqKMsfjn5D9vIVy6Cjy0822vqWPY3NinFeE6pFA7aEt6EkUHcE8tLqcHwr5yU5GfEZra+P8UXhPCY7PWDdvCU0qc6e0yZH9CjUwXPMgd2cYvVuAi1mfC+gpiVb+qrgwueIR6hlIQZmHcSpAQH89lP5pqpxvpZWwDgg4Iypwc4I7wcYIraur/pBqsry9a2tYexDY+DwmPV2cXaEMdZ1ecuOXM+NWYypKNNpLfQUFdmX9NOKGbiNzMrEYmIQg7gRnQpUjcbIDt3moW4naRi7szuxyzMSzHu3Ykk7eNTvG+lTXERjNrZRbhi8EBSTY8g3aHY9+3Kp5uBQ8KtEuLyNZryb7RbybxxjAJeRP5QjIyDsCQPFgRqcnGKcddkgau9zPg4J2IPtpa0HoJ0mmubxLW8K3FvPqRo3jj0qQjMpUKo04K42wME94FVzpbwgWF9JCAGSN1dA4yGQgOoYfKG+k+Ok+NWQrPO4SWtr7icdLkCWHjvSagPXWzTsZOAppht4ZrsiP4uNY49PaszOcclEETMT4ZPoqG4J004db2Vxa/B2I0sqkgE3BK41yHA7I53A30rgDcYqmOMlK+WF2mS5PrM0zRTRRmugio9zRRSVWSJfiKAiDycnsF+Rq+XJ3/sry4dCO0XYc/wCb9B2r14mPJgG32heYb5794NefDgO0Tlz28/5vrrlVeal2M3YTn4fMvUndI8B/d1eug6j4O2w+2t8lvmR+FUcAej3P++rv0JYC3bcfbW72H8nHXAwPOnpP1N/BfzInZgNJ5cj3N4e6vneHzR6h9FfRErDS245H5R8P0187xeaPUPor02D3l3fU8Nh/2sdWjdR/3bN+TN9bFWc1pfUXFm5uX+bCqn1vICPqz7qtxnMvu9TTHcZ14j7Lg/qP/ses4rSuvZcXFqx2DROoPpVwcf4x76zQ0YTmV3+oS3JvoSP4wtPyiP8AXFat11D+L0/KU+rlFZd1fx6uJ2i9/bBsd+FBbPqGmtY65Is8MY9ySxsfQMlMn0ZcVmxL/wDRHu9SS2MHrY+or7nuv65fqxWOK2f+1bL1FL9i3DdxnwD3bRJn6auxvNd4o7md9Y8YPFLvIB+MHcP5tKjJuJu1tHbnJWOR3Qk8g6oNIHcAULfnn23PrC6HXj3880UDyxysHVoxq+QoIIByCCD3eFRMPQyeK2uri8haJI4sR6jhjK8iIhCg50jUc523HPuUKlJU4t2urdt9gad2QPAfuq2/KIfrVra+ucfxafRNH/8AIftrGOjcZa8tVHM3EO3f9tXO3oAz7K3rrG4NJeWEkUIDSakdVJAzpcEgEnAOnOMnGaqxckq0G+r1HHY+c6SrL/ADiWcfA5P7UePfrxTemfAhY/BoX09t2HaTEHIy8smBnv0qunP4NbOXg5KKd7kMrsaZ1HfcM35U31MNZrxfpBdQXN5HBcSRIbqckIxXczNvqG45dxrT+pSIrw4t3PO7A+ICouR7UI9lZH0yhMd/dqw0sbiVgDsSrSsykDwKkH21ioKMq80+v1JyvYipZGZizEsx3JYksT4kncn00yiiuotNioMVqs32L0ZUcmuCD6xLKX+pQCsrRCxCr5xOF9Z5fprU+uhxDDY2aeailvZGixJt6mf3VixPxThDrv4FkdE2Vrqp4KLniCFxlIFMzDuJUgIP7bBvzDXj1ncXNzxGY5ykR7BPVHkN75C59oqb6kuJpFeSROQDOgCE97IxOn1kMxH4npFVPj/CJ0vpoDG7TNK5VQpLOGclWUDzgQc55e6kmveW5cFoFvh0J3qd4cZeJI+PJgR5D62UxqPX5ZI/ENcHWTffCeJzmPysMsKY7yihCB65NQqxDiScEs3t42VuJT47YqQwgGMBSw21qCSB85iTsADXOrXhvwjiVupGVRjM3/hjUP8AGFHtpRd5Sr8EtB/8l462J1s7G1soz5WgR5/4caoGPrdgoz4ax3mseq49bPE+34lKAcrCFhHhlRl/b2jMPzappNXYOnkpJ9OpCbuwopaStiInRRRSVWxkxxHzYN/5BflsPlv3DavLh7fGp5X/ALj+Br14g3kwDOPsdflAfLfuINM4c/xieUefzx4H8GuTVf8Ail2M3YTn4dq9Sc9o/tt+6r10HfFs2/8ALNyk/wCHH41Rtfp/xj91XroQT8Hbc/bW71PyI/RXBwHOnpP1N/BfzInJnOlt+4/LB7vCvnWPzR6h9FfRU/mtz5H5vh6BXzrF5o9Q+ivTYPeXd9Tw2H/ax1T1p0yvolCRXBjQY2SOFe7G+I8k+k71Amrb0c6GJfMUt76IyKuso0UqnGQCQSMMASBt4itNZ00r1F5XNCvwOOXpxxBhhrpmHgyRMPcYzUA7Ekk8ySTyG5OTsNhueQ2q5dIegIsVVrm9iXWSEVYZHZsYzsMYAyNztuKpYpUXSetNeVhu/EleF9Irq2XTBO0YyT5Kpnfn5RUnu8a7D044j/TJf8OP1a8Oj/Boblkja7EMsj6FRoXZck4UdoGwCxPeO+rVxPqsNtE8097GkaAFiIXY7kAADXkksQAB3mqpzw6laSV+z7DWbgUO/v5J37SVtb4A1YUbDONlAHeffUuvTXiAGBeSgDuBUD3BRUNdxorkRuZEHmuU0E7D5BY43yOZ5Z768qv5OnJK8V4ELtE+Om/ER/vk3vB+la5uJdKLy4Qxz3MkkZIJQ4wSDkZwBnB39YFRBpKORpp3UV4DzM7+GcauLYMLeZ4tWNWg4zjluN+/urrHSy+/plz/AHz/AEaqhqKbpQbu0vALsnl6a8QH++T/ANsmou74lNLL2skrvLkHtGYlhp3XB7scxjlXJRQqUFsl4Bdks3Si9O5vbr/1Eo+h68Lzjd1KhSW5uJEOCUkmkdTg5GVZiNjv7K4KKFSgtkvALsKWOMsQqgkkgKACSSTgAAbkk7Ad9IBXXwm/a3njmjxrjdXGdwcHOCPA8vbUneztuIm+h/BJDxS2gmjdGWUOyspDARgy7g9x0D317daXGBc8RkKHKRAQKQdjoLFz/eMw9IUGuviPT8tNNcQQGO5mjERlaUSdkgABEKiNNJJAOpixB7qo+Ky0oTnU5SatZWJOyVkANTE3S2+aPs2vLgpjGO0bOPAsDqPtJqHpCK1OEZbpEbsbj3V6wXDodSOyNjGUYqceGQc150lSshA7kkkkkkkkk5JJ7ye8+n002nU00wCjNJS00I6KTFKaUKSQBzJAHrJwP01W2SJfiROm3xn7QvLR89/nGvPh5btV87nt9r8PQasF9wjtJRGtvOpjURgdtB8nmSzId8k53xTpuislviRreXbcZntt/YI81xZ14SpuN90+K4m6heFWMmtE15Hjk+n/AAfvq9dCF+x22P21vkqfkR1UIbItA8whfCEDT2ib5/CEGke01NdFLy4EZjhsVcFy2Wu41O4UYwIfwf0muVhKbp1Lya8Tte28ZTxWF5Ole909mXGZfJbbuPyAO7xztXzvF5o9Q+ith4l0juYdn4egO/8AvQI/RDuKyzjFp2M8sYXSFchV1h8LzUa12YhSMnxzXfwVSLk0nwPK06M6cfiRx1e+pf75H8nk/WjqiVeupj75f+Xk/WjrViuakWR3Jnr38+z/ABZ/phrLDW2da3Re5vXtjbIHEayhsuq4LGPHnEZ80+6qKOrHiP8AMp/ex/8ANVGFrU40kpPpHJNsrfAW+yrb8oh+tWtx63PvXP8AjQ/5iOs84X1a8QSeF2jQKksbt8ah2V1J21b7CtC63fvXP+PD9fHVOIqRnVjld9vUlHRGArz/AGeNaX1fdH+H8SEwa2eJ4imdNxIykPqxz3BBQ+PdWaVqvUP5176oPpnrVjLqnmTd+0hE5OP2HA7O4e3lgvC6aclJMr5SK4wTKDyYd1cPGrPhLcPnmsVkEyPCp7VpNS65BuFLFTlVYZ37+VcPWt99Lj1Rf5eOqoszAFQ2A+CVzs2nOMjvxk++q6VGUoRlmfDiNys7WO7g1zbowFxbiZSwye1kjZV5HTobB8dwa1fpP0L4VY273ElvK6qyjSk0molmCjnIBzPjWLqN/bW+9cf3sm/rIvrlqGJuqkUm9etjjsVLo1wvgnEWMUUU8E2CVVpWyQOZUl3RiPA74BOMAmqt086Hvw6VQGMkMgJjcjByMZVgNtQyDkYyDyGCBHdEpWS+tGTn8IiHsaRVb/CxHtrTOvS6XsLeLI1mUyAd+lY2Un3yKPYfCnedKuoptp9Iboxyrx0P6AG4iN1dydhaAFs7B3Uc2BOyJ+EQSe4cjUD0N4N8MvYYG8xmzJ+IgLN7wun84VpnXZf9nawW6YUSPkgbDREBhceGpkP5gqeIqyzqlDd8RRWl2VSfpJwqA6LbhizqNu0uHOW9IVlcj249Qqc4DPwXiTCB7NbaZvNCnSGPgkiEAt+CyjPdmspNCnByDgjcEbEY3yDzB76lLCK2jd+m4Zy89O+rt7FTPCxltx52R8ZHnvbGzLnbUAMbZHfVMs7gRvqMccgx5kmrT6/IdTn219D9DOKi/wCHxvKAxZWimBGzFco2R4MPKx+HWAcf4aba5mg59lIyA95UHySfSVwfbUMLWc7057oJK2qNj6L9EeHXdnDcNZopkQllWSbGQxU4+M5ZXPtqkp0h4GcH/Zk2/wDxT/160zq1+9Vt+I/10lfOcQ8lfUPoqnDU+UlJNvTr7SUnYt/WGLM/BHsYhFHJCzkYw+e0K4ckkkqUI5kc8HBqM6GdG34hciFTpUAvI+M6UBAOByLEkAD057jUM5JC5zpx5Oc4xk5092NWeW2c9+a0nqKuVW5uIyRqkiUr6QjHUB/bB9hrTPNRoOzv195HdjOkHFeHcNla1t+HQ3Dx7Sy3AD+VjcAMpyR3kaQDkAU2fidhfcOu2Wxgt7qFFcdmigYMirqQqqnbOCpB84c87e/Wd0Bn7eS7tlMschLyIu8iMfOIXm6k77bjJ2xvWYwzsobSxAddLYOzLkHBxzGVB9gqulRhUgpRfxaX1Byaeux5mig0Cumio6TQaDS1WSHwzsh8hmQjvVip94O1SlpfXs57OOa5kIUtoM7kBRzJDvpAHpru6HdEXvW1sSkCnyn72I5qudvWe76NEt+EwQoFghCjC7smcseRZs5JUc/xudcjHY6lSeVRUpeSNVGlKWrdiB4Vw6f4G0bo3bvuhyWXYkHVpkwx27gfZ3Uy6kvrcLrkniV86dM50tjGcdnIQcZFazdeUqqeSnUO7fOfpJPtqNltY2DB1BycY0qVIIONQPMA4zz58q5GHxvJzcnFO7/LGupRzLcyS4mZzl2Zz4uxY+9iTXkBVp6S9GOyLNEOWS0YOrGCQ2k8zpIOVPLBx4VV69Nhq9OtDNA5tSEoOzCr11MffL/y8n60dUWr11MffI/k8n68dPFc1IUdyxddPE5oXtBDNLEGWYt2cjpnBixnSwzjJ5+NZr/CG7/pd1/6ib/nrQOvbz7P8Wf6Yay3FVYSEXSTaXEcnqTvBuO3RuIAbq5IM8QIM8pBBkUEEFsEY2rYet371z/jw/5hKw7gQ+yrb8oh+tWty62xnhc/40P+YjqjFRUasLLo9Rx2MBrU+ojzr31QfTPWV1qnUR5176oPpnrTjOafcKO569OOkdlDfSxz8NinkATVKzAM2YkIyDGeQIXn8moDpPxm0m4cDaWq2xN2iyqqr5QEMpU61ALDJ7xtg+NcXWt99Lj1Rf5eOqrFCzkhRkhXb81EaRzv4IjN7O81VRoRyRnfrG5O9hgr6N6wuHJcWUsUk8dupdD2smNAKyAgHLLzIxz76+csVvnXCP4sm/rIvrlqOMV6kEvzUI7EF0F6Bxwv8MW4ivDGG7FYSBGZAvypNTDO+w5AkE5wKzPpLxaa6uZJbjaTOgpggRhSR2YB5aTnn3lidzU91Z9KvgNzplbFvNgSE8kbksnoAzhvQc/JFWvrb6Gawb23XygPshBzZQPtg8So2bxAB7jlRk6df/JrfZg9VoVzqXI/2kc/0eTHr1x/sBqd694j9ht3fHL7T2RH6FPurPuivF/gd3DcblUbywOZRgVfbvOliR6QK23p/wAFHEbD4gh3GmeAg7P5J2B/CRjj0laVd8niFN7fiBaxPnyilZd8HIPIg8wRzBB3BorpFZtnUgx+Ay55C5bHq7KIn9OazXrGcNxO7IO3aAe1Y0U/pU1qnRQrwrhCy3GzYaZkOzFpD5EeD8ojSuO458Kw67uGld5HOXdmdz+EzEt7Mk1z8Ks1aU1tqWS2sfQPVn967b8V/rpKzKDrGhGCOE2XIHZVB3H9Ua03q1H8V234j/XSV86xjyV/FH0VXhqUKk55vzccm0WrrG4ql1cQyxgKhtIcIMYQkuxTbbbVjkKrdheyQSpLExWRDqVh3H9oI2I5EEilFk3ZGbHxYkEWc/LKl8Y/FUnPq8a7IuDlrKS6Gfi7hISO4Bo2bUe/OoIv53u3xUIQUHtt4kHdu5s3QrrIgvNMU2Ibk7YJ+Lc/gMeRPzG332LVFdbfQuN4XvYFCzRjVMAMCRflOR89eee8A5ycVjDLW98H4qzcAM1yST8FmUlubAdpGhJPMsAu/eT6aw16Pu8lODJRebRmAmgUUV2EUnVXZwbhzXM8cKc5GC58B3n2DJrjxV36n4Ab8sfkQufeVGfcTWTE1OTpyki2CvJI0K8SGBFt1KxRJGykkEjGuNQSB4sV3PzvTSSzRIXGpFKkBy2F3K6hknAyVORjbB2rn4vFqhuV7TGexyW1BRpmC6tahmy/ZbbYGQc7mo7iVsEecrIigXEUnxtxIjLpttOlpZFbDHzhgsMZ5YryE4qWrOjGTTsd9zMoyS6gA4JLKAD3gknY+jnXDcuBjJAJO2cbkeA768riFiZAGhAE6zEiXylAZSQy6MRkBD349WK4LlFBXQ8axogjjYyDB56lUht8aYiRzOkjbY1BQRcpEnE5mBiyA3lPrwMghlfbGACdGPTn11mnSOyEUx0Y0NkjT5uQSGC/g5GR+C61euFqRLjUXYMSwVt9iWC4zgNtgjbJzUP1k2+HDEKPL8nT5ugoqg+gkQA47tVdH2ZUcK6jwehmxMU43KVV76tOIWdlK1xcXSh2iKLGkVwxGpkZtTdiFyNGPJJG53NUSlr0lWnykctznp2NN6w+N8P4isJjvNDxF/Pt7jBD6cjIiJByg8e+s1nQBiAwYA4DAMAR4gMAw9oBrzDjOMjPhSio0aPJqyegN3JvomLZZ4prm47JYpUk0CKV2fQQ4wUQqAWGNznntyrSelHTfhl7ay25uJE7QDD9hKcFXV1ONO41IM+jNY3RUKmGVSWZt+X9DUrHTxC3jRsRTCZcZ1BHTB8MSAHl38t60Hq86R2HDo5e0uGd5SpOmCUBQoOBlhucsazWip1KPKRyyb8v6BOxqPSPi/A76TtZZLhJMBSyRuMgcsgowyOWcA7DwFRk17we3trn4G00lxLA8KGRH2Eg0tjKKo23J54BA54NBoJqpYRWtmdui48538EjgMoNzMYkVlbyY2kLgNlgMHydhzPj6K1DpZ064dfWstuZJo9ekh+xLYKurjYNuMrg8tiax+mmQeIqdTDRqSzNvy/oSlY6LyJFYiOTtU2w+gpnbfyCSRg7c60PoT1nfB4lgvFeRE8mORMFwvcrqxGoAbAg5xgYOM1mo3palUoxqRtLxBOxaOlK8MkZ5bKSWMkE9g0PxZbwR9Y7NT4YYDuwNq9+hfT6awHZsO2t857MnDKScko2+M7nSRjJ7skmnmlz+/2Gl7vFxySd+0L63Rp/GeL8Dvz2s3b28zecyxtqJ8WCCSNjtzIzUZZ3vBbNhJEtzeSqcp2oCRqRyJBVc4P4LY54zVDoNQWESVszt0XHmJ3pZ0ruOIOGmIVF8yJc6FzzP4TY5sfZgbVDWyoXAkZlT5RVQzDbuUsoO+3nDn7D5+HpGR6R4+qhtsenBHqPKroxjGOWOhF34mtcC6zLK0t4rdIrthEgXUViBJ5k47bvJJxUHdcW4DI7O1ndqWOSFYKuTzwouMD1DFUDPppDVCwcE7pvxHnLb0w47Zy28NtYQPDGkjSvrxlmKhQdQdyxxnJJ7lAr26B9LLa1gntryBpYZmDHSFb5IUgqxX5oIIOQfVVMNNNWe7QcMmvSGbW5fH/g8DrBvWHPsgDg+jUcNj8/21wdN+nJvUW3gj7C0TGmMYy2kYXUF2Cr3IMjYHJIGKgaSnHCxUlJtu3SxObGEUClIpK1ogdNW7qsvhFxCMNykVo/aQCP1ce2qjXpDKUYMpwykEHvBByD+is1anykHHpLIOzTN04xbO6TQZRNfmBjgD42IrhkBYAkOPQWXxqPveDuHlMZ2eaKVdU8uvEcZRgZSGZSTgggnbI2ro4Fxtb6FZkx8IQKHjzsCGDZ8cEqCP8AtXS82Bh+ag5PPJB2AHMkr6Nyp8a8bWzwk49B0oJPUgbzhLMXJYeU2QOekBoXGPJHnNAAy964wRghua8s3L9pkAlw5UOwxpiaPzwoLE6snKgEKB6asE3PGRzx6N//AMPurmMOc77+UPDBGAp3wSCSTgcwnpqtTkW5UiM4RbaGeRiFQElfKY6WBDkjbKg7nQM8yBnNVLpvchnUKWIJaTyvOwdKLtyG8cmB3KVFXPjXEhAh8vSU8kkJhvNC+SxI0u2kAADnuSMZrLb25Mrs7bE8gMkKAMKoPgAAPZnvrr+yqLnV5R7L1MuJmlHL0nPUtwPhEkjxO0E7W+tdbpFIy6dQ1YKruAM5xvzxvXBY6O1j7X7V2idoN/M1DXy/BzUze8MmuJe1lZixJwY4ZZAAPN7FkTs9GMFQHUD0V3K1S3w7abmKKO7hXCr2SYLJn4OBrkYAPZ9kgyTGo+JOQMLpwcsORyRE8bmixoiWMeUrAIFYooQjQbgbzsxbLNqK/FpjvCzlosbyvbBgj3sxkunTDGOGPVN2KsuQ8p0lmIyMhVwxyKeOi8MpXSohEsjSZMjMLa3jLBlJLEPMdLM5YsIwgGAWUHFGooyUp6di8ybWmhUJLJ1iWYjCOzKhJGWKY1ELzKgkAtjGTjmDhZLJ1iSVgAkjME3GW0YDELz0gnTnxyO41er+wgvhB2fxMXlFX3AitIGkTG+2slWlYnOnA1eVIFKcStra7Nrzijcto0jMi28SyCOBFOcyuVLHuUlc5Z8NYsbtdcXcWQz6lVSSAASTyABJPsHOrXa8PhlkjVxFA47R5I8sUiiGnSZ3LeUYwrMRkM7Sop04OnusHtA0lzbKgMJLQhtY0ySsxSSfWNKxwqjYVRgso3JcKLHjEtov82DIVHivC5baQxzLpYYyO7cA4zyJGcHGcEEd1etrwC5kVXWJtD+ax0jUPFEZg0g8NIOe6ucSgyhpC0qBwXznU66stz5Fhk795qUuuFtcO8srySs7HLRQ9oGGdtL6tKDTyV9GjljbFTnUlFJNrts/QSVztj4ZNHNpRYoYg+hHxDJPL5WFEevU7yv4DSi530gGvbj3Gbu2OhZCdJZHlMMRVnGNSRs0I1LH5usYLHUdgVAZHxwWxmmURi8k1BNBEhi1ba5JdwXVRhUXmSWffSB7m7ilitppVTTkpL2h7RYoonwIkQ5aSebd2kwWGoEaQMjF8WZSnG69X9SfCyKZNKzsWYlmYkkk7knvNe1hEpYl/MRS7AHBbBACA4O7OyjPcCx3xVmtUsoLeMyCOSVzrTWrP5KgjVKqnUqux8mHbKx5cgsStd4ROiXMEkm6JPE77fJWVWbyR+CDsPVW2NVzi8qat+aELWLRcslgq9rBG9ySAUSNVMZ0qxjSUAya1R1y5YtrcKpGhyYvpW7D4tyWK3Eyai7v9pcx6lLsxUPq3GcZhB23rru55UneSQ25AnlminZu0899WqONJMTcgyhlIB87A5dVrDazxQdppBkZ2kZnUzCKEuwhjJIxNOwd2kOB8bnIDKtYovI1N6/n0JvXQpJqU4LbOwkeKNpZVKBFVdZXVqzJoAOSulVBwQDIDzCmp6B7FFlllWFjI+lI4wCBhgzFQPKigRQIw4w8hdjyAqq3cgMjsuACxI0oIxgnkqAkIPRk+utkarrJpK3b6ELWLvw+UBJYbz7JS0iN3KXkLlLjJVYA+SGVgyI67qWR/Dfk4hbyCBZnObu5Z4IwWz2UKamnJduTapCrscBA0qjSBiuPhlx2NssERQ3Fy6SHJASNVz2PaMfJBUlpdJ5akJ83S/ZccUtpbiK3JZrWKMxFwwRphGjOEDtjQJplBZ9izSKMgKCcWSSk2lp/XV1vxJ3K9JxMxo8NuxETDTK+MNNvuWyMqnzU2wNz5TNUZirjYPalw0/wd5Yo5JOxVUS2ZmZBHEz7CRI9RfYsSBJu2ny0+D2gkhjMsOhU7SSfCZZmGuRtODnTkRRW+PO1My4wG0xxCjoou5FxvxKaa7+BcNFxMEZtEagyTP8AMiQZdvXjYDvZlHfVsaTh8/Y6ljhSWd5nVSgkUAyKkJcfaww3ZzgeVGFzgsFhubYxRRTzQok8wNwtvpBSMSYS3DLuIwV7R5W55TBbJaiWLk1ZRaYKBR+ISo8jtGnZxliUTJOlc+SCzEknHM5559VSHBLKMRTXU66o4x2caEkCSdx5K5BB0ooMjYI2Cj5VWCa6tWSQ6bdZowTAjGPslLuqktpysvZquViBkOSWYuzaVjum15GxjiilWRIlwCgGliVHaTMV21yMAAozpWNc4JxUo1nUtTSa6+r79InG2pVsUlOIpDXRRUdBGKKU0VWSOrhnEJLeQSRMVcd/cR4Ed49FXuw6wo3AFxGyMN9UeSvrwPLHqGazsCiseJwNGvrNa9KLadaUNjUZOlFi2/abZDkaHByBjONGe89x9tRvEOnEQ1dlrctz85Fx4ZbygPQFxVBpRWSHseindtv86kWPFza0OriPEXnbLnYeao2VfUPHbmd/TsMclLRXUhCMI5YqyM7k27sSgDYjuPOloqQhCPGpOC9SK2aOMHtpmxK2AAIlIKxKc5OpgHY7eYi771GmiozgpWuNOxJRXyR2rRxg9rM2Z3O2I0PxcSnOSC3lsdvNQb4JqLKjfYb06jFEYKN7cQuJpH7qCB/r99KBS1IBtNaMHmBn1V6YpcUAMxRinYpMUANIoNOpMUCExQKUUYoASgilNFACUUtFABmm4p2KMUAMpKfTSKYDTTTTyKQ1IR5kUBfRTjSgVJEWehopxoqsmJRinYoxQAlApQKcKBCUYopaAuJRilxS4oGNop1FAhCKQU7FFAxMUU7FJigBCKUDak1Y7qNWfRQIDRS0UDG4oNOoIoAbRilpcUgG4oNKaKYriaaMU6gigY3FGKcRRigQwikxT8UhFADDTSKfikIqQhmKAKfppVj8TUkIcKBypaKgSCl/efooooGhRQaKKBMfTTyoopiHHnSeNJRQMfSN+yiikAlLRRTEFNPdRRQMVaO8ez9lFFADqD/r9NFFAxKB/r9NFFAgFBoopCENA/176KKYAKctFFIAoPKiigBBTXoopgNpD+76KKKkIKbSUVID/9k="/>
          <p:cNvSpPr>
            <a:spLocks noChangeAspect="1" noChangeArrowheads="1"/>
          </p:cNvSpPr>
          <p:nvPr/>
        </p:nvSpPr>
        <p:spPr bwMode="auto">
          <a:xfrm>
            <a:off x="2897981" y="86320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pic>
        <p:nvPicPr>
          <p:cNvPr id="134163" name="Picture 24" descr="http://www.warriorprogramme.org.uk/graphics/common/logo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991820"/>
            <a:ext cx="2536031" cy="23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6" name="Picture 26" descr="https://encrypted-tbn3.gstatic.com/images?q=tbn:ANd9GcQkY9Oud1lrPfQx8acOGeURylkfajQUqnxRE-bv57EdgU7QMhXJm22U8j5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162" y="2172196"/>
            <a:ext cx="917824" cy="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7" name="Picture 28" descr="http://www.cobseo.org.uk/images/content/med_fimt_logocmyk---larg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98" y="3369992"/>
            <a:ext cx="1148783" cy="65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68" name="AutoShape 2" descr="Image result for ulster university"/>
          <p:cNvSpPr>
            <a:spLocks noChangeAspect="1" noChangeArrowheads="1"/>
          </p:cNvSpPr>
          <p:nvPr/>
        </p:nvSpPr>
        <p:spPr bwMode="auto">
          <a:xfrm>
            <a:off x="3012281" y="97750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34169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46" y="1667553"/>
            <a:ext cx="1114425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70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909" y="2418161"/>
            <a:ext cx="903684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ile:University of Aberdeen Logo Full.sv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6" y="2862150"/>
            <a:ext cx="1660919" cy="3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reenwich hospital uk logo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878" y="1509200"/>
            <a:ext cx="1615910" cy="54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53115" y="4205741"/>
            <a:ext cx="1127451" cy="446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46207" y="1401173"/>
            <a:ext cx="983312" cy="1177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90034" y="1061523"/>
            <a:ext cx="1070054" cy="8953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22587" y="2077909"/>
            <a:ext cx="938213" cy="7036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63582" y="4756525"/>
            <a:ext cx="1306516" cy="11330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220979" y="4554990"/>
            <a:ext cx="1158198" cy="11530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30059" y="4433616"/>
            <a:ext cx="1514579" cy="9861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230728" y="5131515"/>
            <a:ext cx="1525571" cy="670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812111" y="1970579"/>
            <a:ext cx="1030142" cy="7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9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71" y="336724"/>
            <a:ext cx="76200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3044" y="1720676"/>
            <a:ext cx="6854298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500" dirty="0">
                <a:latin typeface="+mj-lt"/>
              </a:rPr>
              <a:t>  </a:t>
            </a:r>
          </a:p>
          <a:p>
            <a:pPr>
              <a:buNone/>
            </a:pPr>
            <a:r>
              <a:rPr lang="en-GB" sz="2600" dirty="0">
                <a:latin typeface="+mj-lt"/>
              </a:rPr>
              <a:t>www.kcl.ac.uk/kcmhr</a:t>
            </a:r>
            <a:br>
              <a:rPr lang="en-GB" sz="2600" dirty="0">
                <a:latin typeface="+mj-lt"/>
              </a:rPr>
            </a:br>
            <a:endParaRPr lang="en-GB" sz="2600" dirty="0">
              <a:latin typeface="+mj-lt"/>
            </a:endParaRPr>
          </a:p>
          <a:p>
            <a:pPr>
              <a:buNone/>
            </a:pPr>
            <a:endParaRPr lang="en-GB" sz="600" dirty="0">
              <a:latin typeface="+mj-lt"/>
            </a:endParaRPr>
          </a:p>
          <a:p>
            <a:pPr>
              <a:buNone/>
            </a:pPr>
            <a:r>
              <a:rPr lang="en-GB" sz="2600" dirty="0">
                <a:latin typeface="+mj-lt"/>
              </a:rPr>
              <a:t>rachael.gribble@kcl.ac.uk</a:t>
            </a:r>
          </a:p>
          <a:p>
            <a:pPr>
              <a:buNone/>
            </a:pPr>
            <a:r>
              <a:rPr lang="en-GB" sz="2600" dirty="0">
                <a:latin typeface="+mj-lt"/>
              </a:rPr>
              <a:t>daniel.leightley@kcl.ac.uk</a:t>
            </a:r>
            <a:br>
              <a:rPr lang="en-GB" sz="2600" dirty="0">
                <a:latin typeface="+mj-lt"/>
              </a:rPr>
            </a:br>
            <a:endParaRPr lang="en-GB" sz="2600" dirty="0">
              <a:latin typeface="+mj-lt"/>
            </a:endParaRPr>
          </a:p>
          <a:p>
            <a:pPr>
              <a:buNone/>
            </a:pPr>
            <a:endParaRPr lang="en-GB" sz="100" dirty="0">
              <a:latin typeface="+mj-lt"/>
            </a:endParaRPr>
          </a:p>
          <a:p>
            <a:pPr>
              <a:buNone/>
            </a:pPr>
            <a:r>
              <a:rPr lang="en-GB" sz="2600" dirty="0">
                <a:latin typeface="+mj-lt"/>
              </a:rPr>
              <a:t>@</a:t>
            </a:r>
            <a:r>
              <a:rPr lang="en-GB" sz="2600" dirty="0" err="1">
                <a:latin typeface="+mj-lt"/>
              </a:rPr>
              <a:t>kcmhr</a:t>
            </a:r>
            <a:endParaRPr lang="en-GB" sz="2600" dirty="0">
              <a:latin typeface="+mj-lt"/>
            </a:endParaRPr>
          </a:p>
          <a:p>
            <a:pPr>
              <a:buNone/>
            </a:pPr>
            <a:r>
              <a:rPr lang="en-GB" sz="2600" dirty="0">
                <a:latin typeface="+mj-lt"/>
              </a:rPr>
              <a:t>@</a:t>
            </a:r>
            <a:r>
              <a:rPr lang="en-GB" sz="2600" dirty="0" err="1">
                <a:latin typeface="+mj-lt"/>
              </a:rPr>
              <a:t>rjgribble</a:t>
            </a:r>
            <a:endParaRPr lang="en-GB" sz="2600" dirty="0">
              <a:latin typeface="+mj-lt"/>
            </a:endParaRPr>
          </a:p>
          <a:p>
            <a:pPr>
              <a:buNone/>
            </a:pPr>
            <a:r>
              <a:rPr lang="en-GB" sz="2600" dirty="0">
                <a:latin typeface="+mj-lt"/>
              </a:rPr>
              <a:t>@_</a:t>
            </a:r>
            <a:r>
              <a:rPr lang="en-GB" sz="2600" dirty="0" err="1">
                <a:latin typeface="+mj-lt"/>
              </a:rPr>
              <a:t>Dr_Daniel</a:t>
            </a:r>
            <a:endParaRPr lang="en-GB" sz="2600" dirty="0">
              <a:latin typeface="+mj-lt"/>
            </a:endParaRPr>
          </a:p>
          <a:p>
            <a:pPr algn="ctr">
              <a:buNone/>
            </a:pPr>
            <a:endParaRPr lang="en-GB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1" y="337788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1" y="5027082"/>
            <a:ext cx="604198" cy="70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4" y="2130296"/>
            <a:ext cx="5572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800" y="3821705"/>
            <a:ext cx="3029203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www.inf.kcl.ac.uk/pg/junhuan.zhang/images/KCL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800" y="641684"/>
            <a:ext cx="3029203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8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E6B9-18E4-40FA-9845-6F73B411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000" dirty="0"/>
              <a:t>Questions for you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DBBD-9C16-4305-9397-9723DA309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1. Do our results surprise you or are expected?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2. How do you think these findings relate to your own experiences with the education system and third sector?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3. What do you want us to look at and how can we work together? 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AB9A8-B390-4ADD-A388-5A5541DFE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30" r="2574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987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A0C3AC-2A72-484B-B07D-F2CC519F1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86477EF-3991-4D07-9F11-9E887C340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38" y="5360931"/>
            <a:ext cx="10820722" cy="97045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King’s Centre for Military Health Research (KCMHR)</a:t>
            </a: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A23F8109-B0C1-4D0F-A1B4-C89C9AD70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414" y="995376"/>
            <a:ext cx="4604307" cy="3096358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C6B04-8FAA-4535-B09A-EE8DC7C23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8780"/>
            <a:ext cx="5534722" cy="4572000"/>
          </a:xfrm>
          <a:effectLst/>
        </p:spPr>
        <p:txBody>
          <a:bodyPr anchor="ctr">
            <a:normAutofit/>
          </a:bodyPr>
          <a:lstStyle/>
          <a:p>
            <a:r>
              <a:rPr lang="en-GB" sz="2000" dirty="0"/>
              <a:t>Leading civilian UK centre of excellence for military health research</a:t>
            </a:r>
          </a:p>
          <a:p>
            <a:r>
              <a:rPr lang="en-GB" sz="2000" dirty="0"/>
              <a:t>Independent of UK Ministry of Defence</a:t>
            </a:r>
          </a:p>
          <a:p>
            <a:r>
              <a:rPr lang="en-GB" sz="2000" dirty="0"/>
              <a:t>Contributed to changes in government policy</a:t>
            </a:r>
          </a:p>
          <a:p>
            <a:pPr lvl="1"/>
            <a:r>
              <a:rPr lang="en-GB" sz="2000" dirty="0"/>
              <a:t>Harmony guidelines regarding deployment</a:t>
            </a:r>
          </a:p>
          <a:p>
            <a:pPr lvl="1"/>
            <a:r>
              <a:rPr lang="en-GB" sz="2000" dirty="0"/>
              <a:t>Ensuring the same mental health provision for reservists and regulars post-deployment</a:t>
            </a:r>
          </a:p>
          <a:p>
            <a:pPr lvl="1"/>
            <a:r>
              <a:rPr lang="en-GB" sz="2000" dirty="0"/>
              <a:t>Contributed evidence to change policy of how anthrax vaccinations are offered</a:t>
            </a:r>
          </a:p>
          <a:p>
            <a:r>
              <a:rPr lang="en-GB" sz="2000" dirty="0"/>
              <a:t>Our objectives relate to three main areas: </a:t>
            </a:r>
          </a:p>
          <a:p>
            <a:pPr lvl="1"/>
            <a:r>
              <a:rPr lang="en-GB" sz="2000" dirty="0"/>
              <a:t>War and health</a:t>
            </a:r>
          </a:p>
          <a:p>
            <a:pPr lvl="1"/>
            <a:r>
              <a:rPr lang="en-GB" sz="2000" dirty="0"/>
              <a:t>War and psychiatry</a:t>
            </a:r>
          </a:p>
          <a:p>
            <a:pPr lvl="1"/>
            <a:r>
              <a:rPr lang="en-GB" sz="2000" dirty="0"/>
              <a:t>Personnel issues and social policy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A40B90-E281-4108-8CC2-959D5F95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000" y="5154307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F00279-DBB3-4443-827A-BBE880ED7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54" y="1984756"/>
            <a:ext cx="3529826" cy="11600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A0C3AC-2A72-484B-B07D-F2CC519F1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86477EF-3991-4D07-9F11-9E887C340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84" y="5377399"/>
            <a:ext cx="10790499" cy="97045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Academic Department of Military Mental Health (ADMMH)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A23F8109-B0C1-4D0F-A1B4-C89C9AD70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414" y="995376"/>
            <a:ext cx="4604307" cy="3096358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9" y="1164539"/>
            <a:ext cx="5277285" cy="3217334"/>
          </a:xfrm>
          <a:effectLst/>
        </p:spPr>
        <p:txBody>
          <a:bodyPr anchor="ctr">
            <a:normAutofit/>
          </a:bodyPr>
          <a:lstStyle/>
          <a:p>
            <a:r>
              <a:rPr lang="en-GB" sz="2400" dirty="0"/>
              <a:t>Funded by the MoD, staffed by members of the Armed Forces</a:t>
            </a:r>
          </a:p>
          <a:p>
            <a:r>
              <a:rPr lang="en-GB" sz="2400" dirty="0"/>
              <a:t>Collaborates directly with the university via academic and military personnel seconded to the unit</a:t>
            </a:r>
          </a:p>
          <a:p>
            <a:r>
              <a:rPr lang="en-GB" sz="2400" dirty="0"/>
              <a:t>Works directly in partnership with King's Centre for Military Health Research (KCMHR)</a:t>
            </a:r>
            <a:endParaRPr lang="en-GB" sz="1700" dirty="0"/>
          </a:p>
          <a:p>
            <a:endParaRPr lang="en-GB" sz="1700" dirty="0"/>
          </a:p>
          <a:p>
            <a:endParaRPr lang="en-GB" sz="1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DA40B90-E281-4108-8CC2-959D5F95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000" y="5154307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E007C-30E5-4471-9036-DF0D2C6E1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54" y="1963531"/>
            <a:ext cx="3529826" cy="11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6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000" dirty="0"/>
              <a:t>KCMHR health and wellbeing study cohort</a:t>
            </a:r>
          </a:p>
        </p:txBody>
      </p:sp>
      <p:cxnSp>
        <p:nvCxnSpPr>
          <p:cNvPr id="13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5320" y="2486729"/>
            <a:ext cx="5689724" cy="4092489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Started in 2003 to look at health and well-being of those deployed to Iraq (Operation TELIC) – includes Afghanistan (Op HERRICK)</a:t>
            </a:r>
          </a:p>
          <a:p>
            <a:r>
              <a:rPr lang="en-GB" sz="2400" dirty="0"/>
              <a:t>Tri-service (Army, Royal Navy</a:t>
            </a:r>
            <a:r>
              <a:rPr lang="en-GB" sz="2400"/>
              <a:t>, Royal Air </a:t>
            </a:r>
            <a:r>
              <a:rPr lang="en-GB" sz="2400" dirty="0"/>
              <a:t>Force)</a:t>
            </a:r>
          </a:p>
          <a:p>
            <a:r>
              <a:rPr lang="en-GB" sz="2400" dirty="0"/>
              <a:t>Serving and ex-serving, regulars &amp; reserves, men &amp; women</a:t>
            </a:r>
          </a:p>
          <a:p>
            <a:r>
              <a:rPr lang="en-GB" sz="2400" dirty="0"/>
              <a:t>16,000 personal &amp; veterans have participated </a:t>
            </a:r>
          </a:p>
          <a:p>
            <a:r>
              <a:rPr lang="en-GB" sz="2400" dirty="0"/>
              <a:t>Not just deployment</a:t>
            </a:r>
          </a:p>
          <a:p>
            <a:pPr lvl="1"/>
            <a:r>
              <a:rPr lang="en-GB" sz="1900" dirty="0"/>
              <a:t>Mental health</a:t>
            </a:r>
          </a:p>
          <a:p>
            <a:pPr lvl="1"/>
            <a:r>
              <a:rPr lang="en-GB" sz="1900" dirty="0"/>
              <a:t>Family &amp; relationships</a:t>
            </a:r>
          </a:p>
          <a:p>
            <a:pPr lvl="1"/>
            <a:r>
              <a:rPr lang="en-GB" sz="1900" dirty="0"/>
              <a:t>Leaving Service</a:t>
            </a:r>
          </a:p>
        </p:txBody>
      </p:sp>
      <p:pic>
        <p:nvPicPr>
          <p:cNvPr id="4" name="Content Placeholder 9" descr="helicopterlarge.jpg">
            <a:extLst>
              <a:ext uri="{FF2B5EF4-FFF2-40B4-BE49-F238E27FC236}">
                <a16:creationId xmlns:a16="http://schemas.microsoft.com/office/drawing/2014/main" id="{CF9F364D-8EB0-4D78-8900-33F86B54D2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9098" r="33160"/>
          <a:stretch/>
        </p:blipFill>
        <p:spPr>
          <a:xfrm>
            <a:off x="5878846" y="10"/>
            <a:ext cx="6313153" cy="68579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5544" y="1584710"/>
            <a:ext cx="3688580" cy="36885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Perceived impact of military career on children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A7F97D-4DE6-4FB6-80A4-D4A7985FA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868" y="1443035"/>
            <a:ext cx="3971932" cy="3971930"/>
          </a:xfrm>
          <a:prstGeom prst="ellipse">
            <a:avLst/>
          </a:prstGeom>
          <a:noFill/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A39D67-7659-49EA-BC36-E6443DCF1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5631" y="885063"/>
            <a:ext cx="5440680" cy="477316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C0250D5-32CD-4986-8E61-A1CF138D9B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224710"/>
              </p:ext>
            </p:extLst>
          </p:nvPr>
        </p:nvGraphicFramePr>
        <p:xfrm>
          <a:off x="5062655" y="1122807"/>
          <a:ext cx="6579218" cy="453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514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E6B9-18E4-40FA-9845-6F73B411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36057"/>
            <a:ext cx="5314536" cy="1325563"/>
          </a:xfrm>
        </p:spPr>
        <p:txBody>
          <a:bodyPr>
            <a:normAutofit/>
          </a:bodyPr>
          <a:lstStyle/>
          <a:p>
            <a:r>
              <a:rPr lang="en-GB" sz="4000" dirty="0"/>
              <a:t>Children of Military Father’s Study (KIDS)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DBBD-9C16-4305-9397-9723DA309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7"/>
            <a:ext cx="5314543" cy="4043723"/>
          </a:xfrm>
        </p:spPr>
        <p:txBody>
          <a:bodyPr anchor="t">
            <a:normAutofit/>
          </a:bodyPr>
          <a:lstStyle/>
          <a:p>
            <a:r>
              <a:rPr lang="en-GB" sz="2000" dirty="0"/>
              <a:t>Examine relationship between paternal deployment and PTSD &amp; children’s emotional &amp; behavioural difficulties</a:t>
            </a:r>
          </a:p>
          <a:p>
            <a:r>
              <a:rPr lang="en-GB" sz="2000" dirty="0"/>
              <a:t>Online survey for fathers, mothers, children (aged 11-16 years) &amp; teachers/caregivers</a:t>
            </a:r>
          </a:p>
          <a:p>
            <a:r>
              <a:rPr lang="en-GB" sz="2000" dirty="0"/>
              <a:t>Telephone clinical interview (CAPS, alcohol dependence) for fathers</a:t>
            </a:r>
          </a:p>
          <a:p>
            <a:r>
              <a:rPr lang="en-GB" sz="2000" dirty="0"/>
              <a:t>Main outcome measures: </a:t>
            </a:r>
          </a:p>
          <a:p>
            <a:pPr lvl="1"/>
            <a:r>
              <a:rPr lang="en-GB" sz="1800" dirty="0"/>
              <a:t>SDQ, SCARED, MFQ</a:t>
            </a:r>
          </a:p>
          <a:p>
            <a:r>
              <a:rPr lang="en-GB" sz="2000" dirty="0"/>
              <a:t>621 military fathers, 1044 children</a:t>
            </a:r>
          </a:p>
          <a:p>
            <a:r>
              <a:rPr lang="en-GB" sz="2000" dirty="0"/>
              <a:t>Funded by the US Department of </a:t>
            </a:r>
            <a:r>
              <a:rPr lang="en-GB" sz="2000" dirty="0" err="1"/>
              <a:t>Defense</a:t>
            </a:r>
            <a:endParaRPr lang="en-GB" sz="2000" dirty="0"/>
          </a:p>
        </p:txBody>
      </p:sp>
      <p:sp>
        <p:nvSpPr>
          <p:cNvPr id="16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89C77-9B96-4B44-8982-6931CEB42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58" r="1" b="25308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0950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05" y="1077320"/>
            <a:ext cx="4572000" cy="239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69405" y="1452538"/>
            <a:ext cx="289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i="1" dirty="0"/>
              <a:t>“We go to go to good schools because of the discount that dad gets </a:t>
            </a:r>
          </a:p>
          <a:p>
            <a:r>
              <a:rPr lang="en-GB" sz="1900" i="1" dirty="0"/>
              <a:t>from the Army.”</a:t>
            </a:r>
            <a:endParaRPr lang="en-US" sz="1900" i="1" dirty="0"/>
          </a:p>
        </p:txBody>
      </p:sp>
      <p:sp>
        <p:nvSpPr>
          <p:cNvPr id="5" name="Rectangle 4"/>
          <p:cNvSpPr/>
          <p:nvPr/>
        </p:nvSpPr>
        <p:spPr>
          <a:xfrm>
            <a:off x="1828800" y="1861829"/>
            <a:ext cx="2819400" cy="84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Financial benefits (25%)</a:t>
            </a:r>
          </a:p>
          <a:p>
            <a:pPr algn="ctr"/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828800" y="3450078"/>
            <a:ext cx="2819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Sense of pride (25%)</a:t>
            </a:r>
          </a:p>
          <a:p>
            <a:pPr algn="ctr"/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828800" y="4800600"/>
            <a:ext cx="2819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Relocating (21%)</a:t>
            </a:r>
          </a:p>
          <a:p>
            <a:pPr algn="ctr"/>
            <a:endParaRPr lang="en-GB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58" y="553241"/>
            <a:ext cx="10515600" cy="729438"/>
          </a:xfrm>
        </p:spPr>
        <p:txBody>
          <a:bodyPr>
            <a:noAutofit/>
          </a:bodyPr>
          <a:lstStyle/>
          <a:p>
            <a:r>
              <a:rPr lang="en-GB" sz="4000" dirty="0"/>
              <a:t>Best things about having a father in the UK Armed Forces?</a:t>
            </a:r>
            <a:endParaRPr lang="en-US" sz="40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98" y="2597792"/>
            <a:ext cx="4572000" cy="239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70998" y="3143285"/>
            <a:ext cx="289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i="1" dirty="0"/>
              <a:t>“That he fights for the country and helps people.” </a:t>
            </a:r>
            <a:endParaRPr lang="en-US" sz="1900" i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58" y="3968207"/>
            <a:ext cx="5112568" cy="247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478994" y="4343426"/>
            <a:ext cx="289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i="1" dirty="0"/>
              <a:t>“I have done and seen things most people wouldn’t get to do and it’s been really fun … .” 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54563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3A349F23-C521-486E-BCB6-7AAFC14D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81" y="839806"/>
            <a:ext cx="4572000" cy="239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28800" y="3278204"/>
            <a:ext cx="2819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Nothing (18%)</a:t>
            </a:r>
          </a:p>
          <a:p>
            <a:pPr algn="ctr"/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828800" y="4800600"/>
            <a:ext cx="2819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Relocating (16%)</a:t>
            </a:r>
          </a:p>
          <a:p>
            <a:pPr algn="ctr"/>
            <a:endParaRPr lang="en-GB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85" y="422387"/>
            <a:ext cx="10515600" cy="761789"/>
          </a:xfrm>
        </p:spPr>
        <p:txBody>
          <a:bodyPr>
            <a:noAutofit/>
          </a:bodyPr>
          <a:lstStyle/>
          <a:p>
            <a:r>
              <a:rPr lang="en-GB" sz="4000" dirty="0"/>
              <a:t>Worst things about having a father in the UK Armed Forces?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15430" y="1260770"/>
            <a:ext cx="2895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i="1" dirty="0"/>
              <a:t>“Him never  being around. </a:t>
            </a:r>
          </a:p>
          <a:p>
            <a:r>
              <a:rPr lang="en-GB" sz="1900" i="1" dirty="0"/>
              <a:t>He missed most of my childhood.”</a:t>
            </a:r>
            <a:endParaRPr lang="en-US" sz="1900" i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10" y="2383453"/>
            <a:ext cx="4572000" cy="239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38332" y="2861755"/>
            <a:ext cx="2895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i="1" dirty="0"/>
              <a:t>“No, it has always been part of my life and I am used to it.”</a:t>
            </a:r>
            <a:endParaRPr lang="en-US" sz="1900" i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3"/>
          <a:stretch/>
        </p:blipFill>
        <p:spPr bwMode="auto">
          <a:xfrm>
            <a:off x="5127603" y="4187945"/>
            <a:ext cx="4572000" cy="223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505381" y="4725504"/>
            <a:ext cx="2895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i="1" dirty="0"/>
              <a:t>“That we have to leave friends and family behind when we move.”</a:t>
            </a:r>
            <a:endParaRPr lang="en-US" sz="19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17AD8-64A2-483E-9BEB-FFA1B401C1A4}"/>
              </a:ext>
            </a:extLst>
          </p:cNvPr>
          <p:cNvSpPr/>
          <p:nvPr/>
        </p:nvSpPr>
        <p:spPr>
          <a:xfrm>
            <a:off x="1828800" y="1867595"/>
            <a:ext cx="2819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Lack of contact (61%)</a:t>
            </a:r>
          </a:p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799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4A5C-7F1E-42F1-AE45-861AED6E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000" dirty="0"/>
              <a:t>What did we find? </a:t>
            </a:r>
            <a:endParaRPr lang="en-GB" sz="3200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9B2C-CAC9-4A87-9075-5350B524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lnSpcReduction="10000"/>
          </a:bodyPr>
          <a:lstStyle/>
          <a:p>
            <a:r>
              <a:rPr lang="en-GB" sz="2200" dirty="0"/>
              <a:t>Paternal deployment to Iraq or Afghanistan was </a:t>
            </a:r>
            <a:r>
              <a:rPr lang="en-GB" sz="2200" b="1" dirty="0"/>
              <a:t>not</a:t>
            </a:r>
            <a:r>
              <a:rPr lang="en-GB" sz="2200" dirty="0"/>
              <a:t> associated with childhood emotional and behavioural difficulties</a:t>
            </a:r>
          </a:p>
          <a:p>
            <a:r>
              <a:rPr lang="en-GB" sz="2200" dirty="0"/>
              <a:t>Paternal probable PTSD status was associated with child (&lt;11 years) hyperactivity</a:t>
            </a:r>
          </a:p>
          <a:p>
            <a:pPr lvl="1"/>
            <a:r>
              <a:rPr lang="en-GB" sz="2200" dirty="0"/>
              <a:t>Limited to boys only</a:t>
            </a:r>
          </a:p>
          <a:p>
            <a:r>
              <a:rPr lang="en-GB" sz="2200" dirty="0"/>
              <a:t>Paternal depression associated with adolescent (11-16 years) anxiety and depression</a:t>
            </a:r>
          </a:p>
        </p:txBody>
      </p:sp>
      <p:pic>
        <p:nvPicPr>
          <p:cNvPr id="1026" name="Picture 2" descr="Image result for family school military armed forces uk">
            <a:extLst>
              <a:ext uri="{FF2B5EF4-FFF2-40B4-BE49-F238E27FC236}">
                <a16:creationId xmlns:a16="http://schemas.microsoft.com/office/drawing/2014/main" id="{28ACD6DF-B21E-4419-88E7-B257A35F9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8" r="22554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329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885</Words>
  <Application>Microsoft Office PowerPoint</Application>
  <PresentationFormat>Widescreen</PresentationFormat>
  <Paragraphs>127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KCMHR: From military to families and beyond  </vt:lpstr>
      <vt:lpstr>King’s Centre for Military Health Research (KCMHR)</vt:lpstr>
      <vt:lpstr>Academic Department of Military Mental Health (ADMMH)</vt:lpstr>
      <vt:lpstr>KCMHR health and wellbeing study cohort</vt:lpstr>
      <vt:lpstr>Perceived impact of military career on children</vt:lpstr>
      <vt:lpstr>Children of Military Father’s Study (KIDS)</vt:lpstr>
      <vt:lpstr>Best things about having a father in the UK Armed Forces?</vt:lpstr>
      <vt:lpstr>Worst things about having a father in the UK Armed Forces?</vt:lpstr>
      <vt:lpstr>What did we find? </vt:lpstr>
      <vt:lpstr>Service Parents' &amp; Adolescents' Challenges  &amp; Experiences Study</vt:lpstr>
      <vt:lpstr>Mental Health and Educational Attainment</vt:lpstr>
      <vt:lpstr>Gaps in the literature</vt:lpstr>
      <vt:lpstr>So what are we doing next?</vt:lpstr>
      <vt:lpstr>PowerPoint Presentation</vt:lpstr>
      <vt:lpstr>Thank you!</vt:lpstr>
      <vt:lpstr>Questions for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KCMHR: From military to families and beyond  </dc:title>
  <dc:creator>Leightley, Daniel</dc:creator>
  <cp:lastModifiedBy>Daniel Leightley</cp:lastModifiedBy>
  <cp:revision>9</cp:revision>
  <dcterms:created xsi:type="dcterms:W3CDTF">2018-10-03T11:41:35Z</dcterms:created>
  <dcterms:modified xsi:type="dcterms:W3CDTF">2018-10-18T21:47:53Z</dcterms:modified>
</cp:coreProperties>
</file>