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2" r:id="rId4"/>
    <p:sldId id="283" r:id="rId5"/>
    <p:sldId id="265" r:id="rId6"/>
    <p:sldId id="264" r:id="rId7"/>
    <p:sldId id="284" r:id="rId8"/>
    <p:sldId id="285" r:id="rId9"/>
    <p:sldId id="257" r:id="rId10"/>
    <p:sldId id="292" r:id="rId11"/>
    <p:sldId id="293" r:id="rId12"/>
    <p:sldId id="294" r:id="rId13"/>
    <p:sldId id="295" r:id="rId14"/>
    <p:sldId id="290" r:id="rId15"/>
    <p:sldId id="261" r:id="rId16"/>
    <p:sldId id="291" r:id="rId17"/>
    <p:sldId id="276" r:id="rId18"/>
    <p:sldId id="277" r:id="rId19"/>
    <p:sldId id="296" r:id="rId20"/>
    <p:sldId id="289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49"/>
    <a:srgbClr val="10092A"/>
    <a:srgbClr val="004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7" autoAdjust="0"/>
    <p:restoredTop sz="93911" autoAdjust="0"/>
  </p:normalViewPr>
  <p:slideViewPr>
    <p:cSldViewPr>
      <p:cViewPr varScale="1">
        <p:scale>
          <a:sx n="102" d="100"/>
          <a:sy n="102" d="100"/>
        </p:scale>
        <p:origin x="6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9D0C1-71F8-421D-8199-D3C3AAFEDC79}" type="datetimeFigureOut">
              <a:rPr lang="en-GB" smtClean="0"/>
              <a:pPr/>
              <a:t>25/09/2018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058D-65FD-43A2-B1E7-BAD6D944D6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5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369-9275-425B-B317-853B543F61C2}" type="datetimeFigureOut">
              <a:rPr lang="en-GB" smtClean="0"/>
              <a:pPr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C7E-1759-4332-AD3B-A2214D859A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69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10092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2D2D2D"/>
                </a:solidFill>
              </a:defRPr>
            </a:lvl1pPr>
            <a:lvl2pPr>
              <a:defRPr baseline="0">
                <a:solidFill>
                  <a:srgbClr val="2D2D2D"/>
                </a:solidFill>
              </a:defRPr>
            </a:lvl2pPr>
            <a:lvl3pPr>
              <a:defRPr baseline="0">
                <a:solidFill>
                  <a:srgbClr val="2D2D2D"/>
                </a:solidFill>
              </a:defRPr>
            </a:lvl3pPr>
            <a:lvl4pPr>
              <a:defRPr baseline="0">
                <a:solidFill>
                  <a:srgbClr val="2D2D2D"/>
                </a:solidFill>
              </a:defRPr>
            </a:lvl4pPr>
            <a:lvl5pPr>
              <a:defRPr baseline="0">
                <a:solidFill>
                  <a:srgbClr val="2D2D2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369-9275-425B-B317-853B543F61C2}" type="datetimeFigureOut">
              <a:rPr lang="en-GB" smtClean="0"/>
              <a:pPr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C7E-1759-4332-AD3B-A2214D859A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0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6369-9275-425B-B317-853B543F61C2}" type="datetimeFigureOut">
              <a:rPr lang="en-GB" smtClean="0"/>
              <a:pPr/>
              <a:t>25/09/2018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93C7E-1759-4332-AD3B-A2214D859A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6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41DF-267A-446A-B6AD-2F9FD2ED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CE3B1-18B7-4DBD-B913-A3874F3F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14A-72B4-4BF8-AD25-AC6B2DFD362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1F338-5B4A-484F-9484-9721D283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D4F2D-8EF4-4202-B23D-1D1CCD95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625B-C6CB-4693-80FA-A8F3BBA1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5000"/>
            <a:lum/>
          </a:blip>
          <a:srcRect/>
          <a:stretch>
            <a:fillRect l="-20000" t="21000" r="20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6369-9275-425B-B317-853B543F61C2}" type="datetimeFigureOut">
              <a:rPr lang="en-GB" smtClean="0"/>
              <a:pPr/>
              <a:t>25/09/2018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3C7E-1759-4332-AD3B-A2214D859A1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E7493-F07C-4BA6-B943-7A43BAC26D1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89" y="44624"/>
            <a:ext cx="1310715" cy="9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CETrust" TargetMode="External"/><Relationship Id="rId2" Type="http://schemas.openxmlformats.org/officeDocument/2006/relationships/hyperlink" Target="mailto:edprogofficer@rcet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</a:rPr>
              <a:t>SCiP</a:t>
            </a:r>
            <a:r>
              <a:rPr lang="en-US" sz="3600" b="1" dirty="0">
                <a:solidFill>
                  <a:schemeClr val="tx1"/>
                </a:solidFill>
              </a:rPr>
              <a:t> Alliance Conference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8</a:t>
            </a:r>
            <a:r>
              <a:rPr lang="en-US" sz="3600" b="1" baseline="30000" dirty="0">
                <a:solidFill>
                  <a:schemeClr val="tx1"/>
                </a:solidFill>
              </a:rPr>
              <a:t>th</a:t>
            </a:r>
            <a:r>
              <a:rPr lang="en-US" sz="3600" b="1" dirty="0">
                <a:solidFill>
                  <a:schemeClr val="tx1"/>
                </a:solidFill>
              </a:rPr>
              <a:t> October 2018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Moira Leslie Education Manager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4A1FE-0C71-4918-A5CF-74E68CD09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46" y="260648"/>
            <a:ext cx="4531908" cy="35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0BA3-50F5-164D-B195-0B686D7E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204864"/>
            <a:ext cx="7776864" cy="3285108"/>
          </a:xfrm>
        </p:spPr>
        <p:txBody>
          <a:bodyPr>
            <a:noAutofit/>
          </a:bodyPr>
          <a:lstStyle/>
          <a:p>
            <a:r>
              <a:rPr lang="en-GB" dirty="0"/>
              <a:t>Primary and secondary schools in Scotland </a:t>
            </a:r>
          </a:p>
          <a:p>
            <a:r>
              <a:rPr lang="en-GB" dirty="0"/>
              <a:t>School year 2015/16</a:t>
            </a:r>
          </a:p>
          <a:p>
            <a:r>
              <a:rPr lang="en-GB" dirty="0"/>
              <a:t>Fieldwork</a:t>
            </a:r>
          </a:p>
          <a:p>
            <a:r>
              <a:rPr lang="en-GB" dirty="0"/>
              <a:t>Qualitative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22546-BFD2-41C2-ADE5-0EF12AAAFC1D}"/>
              </a:ext>
            </a:extLst>
          </p:cNvPr>
          <p:cNvSpPr txBox="1"/>
          <p:nvPr/>
        </p:nvSpPr>
        <p:spPr>
          <a:xfrm>
            <a:off x="1547664" y="134076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53622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5648-02AE-4E44-B495-D29A9BC2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A690B-B00B-4C3B-876D-4C4A68FE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60848"/>
            <a:ext cx="7859216" cy="4320480"/>
          </a:xfrm>
        </p:spPr>
        <p:txBody>
          <a:bodyPr>
            <a:normAutofit fontScale="925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GB" sz="30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F0502020204030204" pitchFamily="34" charset="0"/>
              </a:rPr>
              <a:t>What are the most significant features of children’s descriptions of their experiences of having a parent in the armed forces?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30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F0502020204030204" pitchFamily="34" charset="0"/>
              </a:rPr>
              <a:t>Understanding subjectivity as a form of becoming, how do children describe themselves in relation to being part of an armed forces family?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30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  <a:cs typeface="Times New Roman" panose="020F0502020204030204" pitchFamily="34" charset="0"/>
              </a:rPr>
              <a:t>What do children’s accounts suggest about school-based support for children from forces families?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B9DF-5601-4A79-92BF-4B954E0F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2465-702C-4575-AC16-A49BD4E0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060848"/>
            <a:ext cx="7200800" cy="406531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Provides empirical evidence about how children account for their experiences of being part of a forces family and seeks to inform school-based response-making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06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18FC-F290-493C-A9DD-ED7F7BE3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RCET Online Research Poll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6755-E394-429E-AD0C-46586E6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60848"/>
            <a:ext cx="7859216" cy="4065315"/>
          </a:xfrm>
        </p:spPr>
        <p:txBody>
          <a:bodyPr/>
          <a:lstStyle/>
          <a:p>
            <a:r>
              <a:rPr lang="en-GB" b="1" dirty="0"/>
              <a:t>23% </a:t>
            </a:r>
            <a:r>
              <a:rPr lang="en-GB" dirty="0"/>
              <a:t>attended 7 or more schools</a:t>
            </a:r>
          </a:p>
          <a:p>
            <a:r>
              <a:rPr lang="en-GB" b="1" dirty="0"/>
              <a:t>70% </a:t>
            </a:r>
            <a:r>
              <a:rPr lang="en-GB" dirty="0"/>
              <a:t>reported lack of confidence</a:t>
            </a:r>
          </a:p>
          <a:p>
            <a:r>
              <a:rPr lang="en-GB" b="1" dirty="0"/>
              <a:t>71% </a:t>
            </a:r>
            <a:r>
              <a:rPr lang="en-GB" dirty="0"/>
              <a:t>reported anxiety and worrying</a:t>
            </a:r>
          </a:p>
          <a:p>
            <a:r>
              <a:rPr lang="en-GB" b="1" dirty="0"/>
              <a:t>60% </a:t>
            </a:r>
            <a:r>
              <a:rPr lang="en-GB" dirty="0"/>
              <a:t>reported difficulty in studying</a:t>
            </a:r>
          </a:p>
          <a:p>
            <a:r>
              <a:rPr lang="en-GB" b="1" dirty="0"/>
              <a:t>44% </a:t>
            </a:r>
            <a:r>
              <a:rPr lang="en-GB" dirty="0"/>
              <a:t>reported feelings of isolation</a:t>
            </a:r>
          </a:p>
          <a:p>
            <a:r>
              <a:rPr lang="en-GB" b="1" dirty="0"/>
              <a:t>49% </a:t>
            </a:r>
            <a:r>
              <a:rPr lang="en-GB" dirty="0"/>
              <a:t>reported difficulty with friendships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041F-FBA3-4152-9B1A-73EA78C30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2721548"/>
          </a:xfrm>
        </p:spPr>
        <p:txBody>
          <a:bodyPr/>
          <a:lstStyle/>
          <a:p>
            <a:r>
              <a:rPr lang="en-GB" dirty="0"/>
              <a:t>RCET Internal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92204-0717-4AD8-B1EF-1769BFF5B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Grant Recipients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Veterans’ Focus Groups</a:t>
            </a:r>
          </a:p>
        </p:txBody>
      </p:sp>
    </p:spTree>
    <p:extLst>
      <p:ext uri="{BB962C8B-B14F-4D97-AF65-F5344CB8AC3E}">
        <p14:creationId xmlns:p14="http://schemas.microsoft.com/office/powerpoint/2010/main" val="115200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The Challenge Facing Us Today</a:t>
            </a:r>
          </a:p>
        </p:txBody>
      </p:sp>
      <p:pic>
        <p:nvPicPr>
          <p:cNvPr id="6" name="Picture 5" descr="quarrybrae_160916_03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55" y="3284984"/>
            <a:ext cx="2378144" cy="357301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6563072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r>
              <a:rPr lang="en-GB" sz="8800" b="1" dirty="0"/>
              <a:t>Our Grants Recipients are living :</a:t>
            </a:r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endParaRPr lang="en-GB" sz="8800" b="1" dirty="0"/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8800" dirty="0"/>
              <a:t>With mental health issues (43%), ill health, disability 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8800" dirty="0"/>
              <a:t>As carers 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8800" dirty="0"/>
              <a:t>With family breakdown (36%)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8800" dirty="0"/>
              <a:t>With poverty (51%), debt (65%), unemployment</a:t>
            </a:r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r>
              <a:rPr lang="en-GB" sz="8800" dirty="0"/>
              <a:t>       (71%)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8800" dirty="0"/>
              <a:t>With parental substance misuse (8%)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8800" dirty="0"/>
              <a:t>With domestic violence (15%)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GB" sz="8800" dirty="0"/>
              <a:t>With a parent in prison, or with relatives (2%) </a:t>
            </a:r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endParaRPr lang="en-US" sz="8800" b="1" dirty="0"/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sz="8800" b="1" dirty="0"/>
              <a:t>Impact: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8800" dirty="0"/>
              <a:t>Obstacles to their education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 typeface="Arial"/>
              <a:buChar char="•"/>
            </a:pPr>
            <a:r>
              <a:rPr lang="en-US" sz="8800" dirty="0"/>
              <a:t>Long term effect of adverse childhood experiences</a:t>
            </a:r>
            <a:endParaRPr lang="en-US" sz="5500" dirty="0"/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endParaRPr lang="en-US" sz="5500" dirty="0"/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r>
              <a:rPr lang="en-US" sz="5500" dirty="0"/>
              <a:t>Source: 2016 RCET Evaluation questionnaires; Sample 72 children/young people</a:t>
            </a:r>
            <a:endParaRPr lang="en-GB" dirty="0"/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en-GB" dirty="0"/>
          </a:p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74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315B-DF2A-42C9-BBED-5CD2DE47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Veterans’ Focus Groups</a:t>
            </a:r>
            <a:br>
              <a:rPr lang="en-GB" dirty="0"/>
            </a:br>
            <a:r>
              <a:rPr lang="en-GB" dirty="0"/>
              <a:t>Executive summary extract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AD98-52D4-4850-9305-DFFED6A1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60848"/>
            <a:ext cx="7869560" cy="4065315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Research gaps:</a:t>
            </a:r>
          </a:p>
          <a:p>
            <a:r>
              <a:rPr lang="en-GB" dirty="0"/>
              <a:t>Lack of research focussing on needs of children</a:t>
            </a:r>
          </a:p>
          <a:p>
            <a:r>
              <a:rPr lang="en-GB" dirty="0"/>
              <a:t>Mental health provision</a:t>
            </a:r>
          </a:p>
          <a:p>
            <a:r>
              <a:rPr lang="en-GB" dirty="0"/>
              <a:t>Reporting mental illness</a:t>
            </a:r>
          </a:p>
          <a:p>
            <a:r>
              <a:rPr lang="en-GB" dirty="0"/>
              <a:t>Separated spouses</a:t>
            </a:r>
          </a:p>
          <a:p>
            <a:r>
              <a:rPr lang="en-GB" dirty="0"/>
              <a:t>Financial management and poverty</a:t>
            </a:r>
          </a:p>
        </p:txBody>
      </p:sp>
    </p:spTree>
    <p:extLst>
      <p:ext uri="{BB962C8B-B14F-4D97-AF65-F5344CB8AC3E}">
        <p14:creationId xmlns:p14="http://schemas.microsoft.com/office/powerpoint/2010/main" val="251179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36153-DEB0-4ABB-AC42-51D013BE9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6557" y="1124744"/>
            <a:ext cx="7630886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45CDE-C2C9-4456-8752-2D7D471044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6962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60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D916503-4119-4E64-9B3C-B2582E69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97152"/>
            <a:ext cx="3167301" cy="19753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B41BF3-31E6-4DBB-8858-37FFF72BF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00" y="2749767"/>
            <a:ext cx="3167301" cy="1975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828584-09B5-4AA0-8BC3-98B97F9B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03" y="157478"/>
            <a:ext cx="3167301" cy="2147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96A75D-53B4-490B-9B56-EA088BED4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3" y="2749766"/>
            <a:ext cx="3167301" cy="1975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0C38E6-F832-4AA5-AB45-CF3425A99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2" y="273411"/>
            <a:ext cx="3167301" cy="2116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EA00AB-C5E0-4228-B97C-69EED73B1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88" y="2389727"/>
            <a:ext cx="2304256" cy="720079"/>
          </a:xfrm>
        </p:spPr>
        <p:txBody>
          <a:bodyPr/>
          <a:lstStyle/>
          <a:p>
            <a:r>
              <a:rPr lang="en-GB" b="1" dirty="0"/>
              <a:t>Teen Talks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C53E6-8746-4563-8E4C-CF3BAFC63E8D}"/>
              </a:ext>
            </a:extLst>
          </p:cNvPr>
          <p:cNvSpPr txBox="1"/>
          <p:nvPr/>
        </p:nvSpPr>
        <p:spPr>
          <a:xfrm>
            <a:off x="373129" y="428471"/>
            <a:ext cx="315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Gave us the opportunity to discuss important issues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837F0-8453-4BC5-8D02-842E47CEA26C}"/>
              </a:ext>
            </a:extLst>
          </p:cNvPr>
          <p:cNvSpPr txBox="1"/>
          <p:nvPr/>
        </p:nvSpPr>
        <p:spPr>
          <a:xfrm>
            <a:off x="611560" y="295804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Made us more aware of our rights.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6F8CB-8AD3-4184-ACA7-7F11F0045802}"/>
              </a:ext>
            </a:extLst>
          </p:cNvPr>
          <p:cNvSpPr txBox="1"/>
          <p:nvPr/>
        </p:nvSpPr>
        <p:spPr>
          <a:xfrm>
            <a:off x="3277339" y="4993978"/>
            <a:ext cx="287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 want more events like this.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67697-BF5B-4AE0-8AE5-CF8A7D7F4253}"/>
              </a:ext>
            </a:extLst>
          </p:cNvPr>
          <p:cNvSpPr txBox="1"/>
          <p:nvPr/>
        </p:nvSpPr>
        <p:spPr>
          <a:xfrm>
            <a:off x="6156176" y="2958043"/>
            <a:ext cx="279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include civilian families.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6CB8A-0C61-4D4F-9F5D-3C722E5624B7}"/>
              </a:ext>
            </a:extLst>
          </p:cNvPr>
          <p:cNvSpPr txBox="1"/>
          <p:nvPr/>
        </p:nvSpPr>
        <p:spPr>
          <a:xfrm>
            <a:off x="5868145" y="332656"/>
            <a:ext cx="308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Gave us more confidence to speak out.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2E8F75-DD4F-4C39-97B2-A834C03B97C6}"/>
              </a:ext>
            </a:extLst>
          </p:cNvPr>
          <p:cNvSpPr/>
          <p:nvPr/>
        </p:nvSpPr>
        <p:spPr>
          <a:xfrm>
            <a:off x="3613781" y="822049"/>
            <a:ext cx="816090" cy="806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E799E4-CD01-4F0D-852D-B0AF80DCBCD2}"/>
              </a:ext>
            </a:extLst>
          </p:cNvPr>
          <p:cNvSpPr/>
          <p:nvPr/>
        </p:nvSpPr>
        <p:spPr>
          <a:xfrm>
            <a:off x="4893371" y="774389"/>
            <a:ext cx="816090" cy="806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570550-5015-4A9C-8862-26EEA7B56168}"/>
              </a:ext>
            </a:extLst>
          </p:cNvPr>
          <p:cNvSpPr/>
          <p:nvPr/>
        </p:nvSpPr>
        <p:spPr>
          <a:xfrm>
            <a:off x="4948873" y="3221722"/>
            <a:ext cx="816090" cy="806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0BE6C0-F5E5-4B2B-9281-8DC77EA390E9}"/>
              </a:ext>
            </a:extLst>
          </p:cNvPr>
          <p:cNvSpPr/>
          <p:nvPr/>
        </p:nvSpPr>
        <p:spPr>
          <a:xfrm>
            <a:off x="3580656" y="3248601"/>
            <a:ext cx="816090" cy="806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3C2AB6-D24A-4B53-83A6-227644E4EB78}"/>
              </a:ext>
            </a:extLst>
          </p:cNvPr>
          <p:cNvSpPr/>
          <p:nvPr/>
        </p:nvSpPr>
        <p:spPr>
          <a:xfrm>
            <a:off x="6500024" y="5301208"/>
            <a:ext cx="816090" cy="806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ECE449-DBBB-4215-A4C6-AD9FD70A87A4}"/>
              </a:ext>
            </a:extLst>
          </p:cNvPr>
          <p:cNvSpPr txBox="1"/>
          <p:nvPr/>
        </p:nvSpPr>
        <p:spPr>
          <a:xfrm>
            <a:off x="3687187" y="907531"/>
            <a:ext cx="81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F711EF-E01A-4B22-9323-AA7F53C14AE0}"/>
              </a:ext>
            </a:extLst>
          </p:cNvPr>
          <p:cNvSpPr txBox="1"/>
          <p:nvPr/>
        </p:nvSpPr>
        <p:spPr>
          <a:xfrm>
            <a:off x="3629408" y="3357447"/>
            <a:ext cx="81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D9B119-FE20-450D-BD58-618C985A12E9}"/>
              </a:ext>
            </a:extLst>
          </p:cNvPr>
          <p:cNvSpPr txBox="1"/>
          <p:nvPr/>
        </p:nvSpPr>
        <p:spPr>
          <a:xfrm>
            <a:off x="4948873" y="883035"/>
            <a:ext cx="81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145A51-DF35-42F3-B2D0-C963D4B40DED}"/>
              </a:ext>
            </a:extLst>
          </p:cNvPr>
          <p:cNvSpPr txBox="1"/>
          <p:nvPr/>
        </p:nvSpPr>
        <p:spPr>
          <a:xfrm>
            <a:off x="4953473" y="3331803"/>
            <a:ext cx="81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2E7CC6-A354-4960-887C-967A0D60967E}"/>
              </a:ext>
            </a:extLst>
          </p:cNvPr>
          <p:cNvSpPr txBox="1"/>
          <p:nvPr/>
        </p:nvSpPr>
        <p:spPr>
          <a:xfrm>
            <a:off x="6564222" y="5415763"/>
            <a:ext cx="81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17404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Our Vision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“</a:t>
            </a:r>
            <a:r>
              <a:rPr lang="en-GB" sz="2400" dirty="0"/>
              <a:t>We seek a world where children and young people from Armed </a:t>
            </a:r>
            <a:r>
              <a:rPr lang="en-GB" sz="2400"/>
              <a:t>Forces communities </a:t>
            </a:r>
            <a:r>
              <a:rPr lang="en-GB" sz="2400" dirty="0"/>
              <a:t>reach their full potential.”</a:t>
            </a:r>
          </a:p>
        </p:txBody>
      </p:sp>
      <p:pic>
        <p:nvPicPr>
          <p:cNvPr id="7" name="Picture 6" descr="Collinton kids close 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351464" cy="35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E142-CF0A-4484-8CBC-D1EA89AE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SCiP</a:t>
            </a:r>
            <a:r>
              <a:rPr lang="en-GB" dirty="0"/>
              <a:t> Alliance Scotland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E42D0-A789-4ADF-B3BC-D19F5D7EF494}"/>
              </a:ext>
            </a:extLst>
          </p:cNvPr>
          <p:cNvSpPr txBox="1"/>
          <p:nvPr/>
        </p:nvSpPr>
        <p:spPr>
          <a:xfrm>
            <a:off x="1166936" y="2060848"/>
            <a:ext cx="6645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Established May 2018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Membership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Two meetings per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Proposed action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10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5AE552-22E1-4B5F-91EC-B6ECCEF3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Moira Leslie</a:t>
            </a:r>
          </a:p>
          <a:p>
            <a:pPr marL="0" indent="0" algn="ctr">
              <a:buNone/>
            </a:pPr>
            <a:r>
              <a:rPr lang="en-US" sz="2200" dirty="0"/>
              <a:t>Education Manager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edprogofficer@rcet.org.uk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01381 620412</a:t>
            </a:r>
          </a:p>
          <a:p>
            <a:pPr marL="0" indent="0" algn="ctr">
              <a:buNone/>
            </a:pPr>
            <a:r>
              <a:rPr lang="en-US" sz="2600" u="sng" dirty="0">
                <a:hlinkClick r:id="rId3"/>
              </a:rPr>
              <a:t>www.rcet.org.uk</a:t>
            </a:r>
          </a:p>
          <a:p>
            <a:pPr marL="0" indent="0" algn="ctr">
              <a:buNone/>
            </a:pPr>
            <a:r>
              <a:rPr lang="en-US" sz="2200" u="sng" dirty="0">
                <a:hlinkClick r:id="rId3"/>
              </a:rPr>
              <a:t>www.facebook.com/RCETrust</a:t>
            </a:r>
            <a:endParaRPr lang="en-US" sz="22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 descr="roll of thanks article.JPG">
            <a:extLst>
              <a:ext uri="{FF2B5EF4-FFF2-40B4-BE49-F238E27FC236}">
                <a16:creationId xmlns:a16="http://schemas.microsoft.com/office/drawing/2014/main" id="{3B1227B6-9FE6-4796-8B77-0444A95DD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52" y="1052736"/>
            <a:ext cx="3699295" cy="24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65515" y="548680"/>
            <a:ext cx="5802085" cy="857250"/>
          </a:xfrm>
        </p:spPr>
        <p:txBody>
          <a:bodyPr/>
          <a:lstStyle/>
          <a:p>
            <a:pPr algn="ctr"/>
            <a:r>
              <a:rPr lang="en-GB" dirty="0"/>
              <a:t>RCET Family Support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488832" cy="49685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sz="2250" dirty="0"/>
          </a:p>
          <a:p>
            <a:endParaRPr lang="en-GB" dirty="0"/>
          </a:p>
          <a:p>
            <a:pPr marL="0" indent="0">
              <a:buNone/>
            </a:pPr>
            <a:r>
              <a:rPr lang="en-GB" sz="11200" dirty="0"/>
              <a:t>Our </a:t>
            </a:r>
            <a:r>
              <a:rPr lang="en-GB" sz="11200" b="1" dirty="0"/>
              <a:t>Family Support Programme </a:t>
            </a:r>
            <a:r>
              <a:rPr lang="en-GB" sz="11200" dirty="0"/>
              <a:t>offers: </a:t>
            </a:r>
          </a:p>
          <a:p>
            <a:pPr marL="0" indent="0">
              <a:buNone/>
            </a:pPr>
            <a:endParaRPr lang="en-GB" sz="11200" dirty="0"/>
          </a:p>
          <a:p>
            <a:r>
              <a:rPr lang="en-GB" sz="11200" dirty="0"/>
              <a:t>relevant support, advice and guidance to parents and families </a:t>
            </a:r>
          </a:p>
          <a:p>
            <a:r>
              <a:rPr lang="en-GB" sz="11200" dirty="0"/>
              <a:t>signposting to other support services </a:t>
            </a:r>
          </a:p>
          <a:p>
            <a:r>
              <a:rPr lang="en-GB" sz="11200" dirty="0"/>
              <a:t>targeted and appropriate financial assistance to families in need of support </a:t>
            </a:r>
            <a:r>
              <a:rPr lang="en-GB" sz="11200" dirty="0" err="1"/>
              <a:t>eg</a:t>
            </a:r>
            <a:r>
              <a:rPr lang="en-GB" sz="11200" dirty="0"/>
              <a:t> school uniform, tuition, residential trips (UK based), after school activities </a:t>
            </a:r>
          </a:p>
          <a:p>
            <a:r>
              <a:rPr lang="en-GB" sz="11200" dirty="0"/>
              <a:t>financial assistance to further and higher education students </a:t>
            </a:r>
          </a:p>
          <a:p>
            <a:pPr marL="0" indent="0"/>
            <a:endParaRPr lang="en-GB" sz="2500" dirty="0"/>
          </a:p>
          <a:p>
            <a:pPr marL="0" indent="0"/>
            <a:endParaRPr lang="en-GB" sz="2250" dirty="0"/>
          </a:p>
        </p:txBody>
      </p:sp>
    </p:spTree>
    <p:extLst>
      <p:ext uri="{BB962C8B-B14F-4D97-AF65-F5344CB8AC3E}">
        <p14:creationId xmlns:p14="http://schemas.microsoft.com/office/powerpoint/2010/main" val="158848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648" y="188640"/>
            <a:ext cx="5075634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RCET Education Programme</a:t>
            </a:r>
          </a:p>
        </p:txBody>
      </p:sp>
      <p:pic>
        <p:nvPicPr>
          <p:cNvPr id="3106" name="Picture 7">
            <a:extLst>
              <a:ext uri="{FF2B5EF4-FFF2-40B4-BE49-F238E27FC236}">
                <a16:creationId xmlns:a16="http://schemas.microsoft.com/office/drawing/2014/main" id="{AAC2DA89-606A-4468-9B94-ABCA0F80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5" y="2366640"/>
            <a:ext cx="117633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">
            <a:extLst>
              <a:ext uri="{FF2B5EF4-FFF2-40B4-BE49-F238E27FC236}">
                <a16:creationId xmlns:a16="http://schemas.microsoft.com/office/drawing/2014/main" id="{21F04BF6-C57B-40ED-8495-DB13C120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30" y="1452240"/>
            <a:ext cx="17827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6">
            <a:extLst>
              <a:ext uri="{FF2B5EF4-FFF2-40B4-BE49-F238E27FC236}">
                <a16:creationId xmlns:a16="http://schemas.microsoft.com/office/drawing/2014/main" id="{503DD5EE-D370-4117-A84C-DB8B68DA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05" y="2682553"/>
            <a:ext cx="161766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7">
            <a:extLst>
              <a:ext uri="{FF2B5EF4-FFF2-40B4-BE49-F238E27FC236}">
                <a16:creationId xmlns:a16="http://schemas.microsoft.com/office/drawing/2014/main" id="{12F52DC2-398B-49C4-9A6F-FA4728159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18" y="1047427"/>
            <a:ext cx="270033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10" name="Picture 9">
            <a:extLst>
              <a:ext uri="{FF2B5EF4-FFF2-40B4-BE49-F238E27FC236}">
                <a16:creationId xmlns:a16="http://schemas.microsoft.com/office/drawing/2014/main" id="{C0568351-410E-4B9C-BA00-20837D71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40" y="1899577"/>
            <a:ext cx="2660456" cy="19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9">
            <a:extLst>
              <a:ext uri="{FF2B5EF4-FFF2-40B4-BE49-F238E27FC236}">
                <a16:creationId xmlns:a16="http://schemas.microsoft.com/office/drawing/2014/main" id="{861A808B-0E3A-4CC6-9A77-480F2AAB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829" y="1516261"/>
            <a:ext cx="2544667" cy="39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Training / Presentations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12" name="Picture 13">
            <a:extLst>
              <a:ext uri="{FF2B5EF4-FFF2-40B4-BE49-F238E27FC236}">
                <a16:creationId xmlns:a16="http://schemas.microsoft.com/office/drawing/2014/main" id="{333C1B41-D0E9-45BF-99F9-413EA840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22006"/>
            <a:ext cx="2590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1">
            <a:extLst>
              <a:ext uri="{FF2B5EF4-FFF2-40B4-BE49-F238E27FC236}">
                <a16:creationId xmlns:a16="http://schemas.microsoft.com/office/drawing/2014/main" id="{5FB6FA65-A440-4930-B9CB-E7F3418FF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656" y="4221956"/>
            <a:ext cx="1828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Research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14" name="Picture 6">
            <a:extLst>
              <a:ext uri="{FF2B5EF4-FFF2-40B4-BE49-F238E27FC236}">
                <a16:creationId xmlns:a16="http://schemas.microsoft.com/office/drawing/2014/main" id="{97B53C40-0C6F-4230-BA22-885D0EFD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43" y="4645173"/>
            <a:ext cx="2814637" cy="188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3">
            <a:extLst>
              <a:ext uri="{FF2B5EF4-FFF2-40B4-BE49-F238E27FC236}">
                <a16:creationId xmlns:a16="http://schemas.microsoft.com/office/drawing/2014/main" id="{632BEEEC-AB92-468F-A535-B3CF26FF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843" y="4310211"/>
            <a:ext cx="28146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Pupil Voices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16" name="Picture 4">
            <a:extLst>
              <a:ext uri="{FF2B5EF4-FFF2-40B4-BE49-F238E27FC236}">
                <a16:creationId xmlns:a16="http://schemas.microsoft.com/office/drawing/2014/main" id="{029124F2-E7ED-45CE-8723-78AC3D49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3" y="4645175"/>
            <a:ext cx="260023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5">
            <a:extLst>
              <a:ext uri="{FF2B5EF4-FFF2-40B4-BE49-F238E27FC236}">
                <a16:creationId xmlns:a16="http://schemas.microsoft.com/office/drawing/2014/main" id="{1759EB5D-6B71-49DD-8AE7-8B7853284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983856"/>
            <a:ext cx="2841626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Partnerships/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Community Engagement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/>
              <a:t>Vulnerable &amp; Unsupported</a:t>
            </a:r>
          </a:p>
        </p:txBody>
      </p:sp>
      <p:pic>
        <p:nvPicPr>
          <p:cNvPr id="5" name="Picture 4" descr="leuchars_160504_01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564647" cy="38525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1600" y="1556793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‘</a:t>
            </a:r>
            <a:r>
              <a:rPr lang="en-US" sz="2800" i="1" dirty="0"/>
              <a:t>Anecdotal evidence suggests that children affected by a family member in the Armed Forces have felt unsupported by professional and peers and there has previously been very little empirical evidence about this vulnerable group’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6612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State of Children’s Rights report 2016 by Together.</a:t>
            </a:r>
          </a:p>
        </p:txBody>
      </p:sp>
    </p:spTree>
    <p:extLst>
      <p:ext uri="{BB962C8B-B14F-4D97-AF65-F5344CB8AC3E}">
        <p14:creationId xmlns:p14="http://schemas.microsoft.com/office/powerpoint/2010/main" val="338174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Scottish Government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“We recognise that the children of Service families face additional obstacles in accessing the curriculum due to the nature of their parents’ postings in the Armed Forces.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i="1" dirty="0"/>
              <a:t>There is a challenge, then, in ensuring that these children benefit from the same standard of, and access to, education as any other child or young person in their area.”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/>
              <a:t>Source: Our Commitments </a:t>
            </a:r>
            <a:r>
              <a:rPr lang="en-US" sz="1500" b="1" dirty="0"/>
              <a:t>Scottish Government Support for the Armed Forces Community in Scotland, 2012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4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D796-4735-407E-BBA7-1C2FF762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en-GB" dirty="0"/>
              <a:t>This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4C158-A8BF-422A-A454-C64874C6C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512768" cy="3073896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RCET Research Projects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Teen Talks Project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err="1">
                <a:solidFill>
                  <a:schemeClr val="tx1"/>
                </a:solidFill>
              </a:rPr>
              <a:t>SCiP</a:t>
            </a:r>
            <a:r>
              <a:rPr lang="en-GB" dirty="0">
                <a:solidFill>
                  <a:schemeClr val="tx1"/>
                </a:solidFill>
              </a:rPr>
              <a:t> Alliance Scotland Hub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2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1A11-AECB-4005-88BC-3D0CE177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RCET Research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1F592-EB67-412D-86BA-29A984C64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060848"/>
            <a:ext cx="7355160" cy="40653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Dr Sharon Pexton</a:t>
            </a:r>
          </a:p>
          <a:p>
            <a:pPr>
              <a:lnSpc>
                <a:spcPct val="150000"/>
              </a:lnSpc>
            </a:pPr>
            <a:r>
              <a:rPr lang="en-GB" dirty="0"/>
              <a:t>PhD Student – University of Stirling</a:t>
            </a:r>
          </a:p>
          <a:p>
            <a:pPr>
              <a:lnSpc>
                <a:spcPct val="150000"/>
              </a:lnSpc>
            </a:pPr>
            <a:r>
              <a:rPr lang="en-GB" dirty="0"/>
              <a:t>On-line Research Poll</a:t>
            </a:r>
          </a:p>
          <a:p>
            <a:pPr>
              <a:lnSpc>
                <a:spcPct val="150000"/>
              </a:lnSpc>
            </a:pPr>
            <a:r>
              <a:rPr lang="en-GB" dirty="0"/>
              <a:t>Grants recipients</a:t>
            </a:r>
          </a:p>
        </p:txBody>
      </p:sp>
    </p:spTree>
    <p:extLst>
      <p:ext uri="{BB962C8B-B14F-4D97-AF65-F5344CB8AC3E}">
        <p14:creationId xmlns:p14="http://schemas.microsoft.com/office/powerpoint/2010/main" val="199931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F67D-D380-BB4D-9361-675A9006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76" y="1916831"/>
            <a:ext cx="7699974" cy="3725597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Title: Researching the experiences of children and young people from armed forces families </a:t>
            </a:r>
          </a:p>
          <a:p>
            <a:r>
              <a:rPr lang="en-GB" sz="2800" dirty="0"/>
              <a:t>Collaboratively funded doctoral study : ESRC and RCET </a:t>
            </a:r>
          </a:p>
          <a:p>
            <a:r>
              <a:rPr lang="en-GB" sz="2800" dirty="0"/>
              <a:t>Responds to a </a:t>
            </a:r>
            <a:r>
              <a:rPr lang="en-GB" sz="2800" b="1" dirty="0"/>
              <a:t>gap</a:t>
            </a:r>
            <a:r>
              <a:rPr lang="en-GB" sz="2800" dirty="0"/>
              <a:t> in qualitative in-depth studies (mostly conducted outside uk) on the experiences of young people </a:t>
            </a:r>
          </a:p>
          <a:p>
            <a:r>
              <a:rPr lang="en-GB" sz="2800" dirty="0"/>
              <a:t>Thesis submitted August 2018, examination December 2018</a:t>
            </a:r>
          </a:p>
          <a:p>
            <a:endParaRPr lang="en-US" dirty="0"/>
          </a:p>
        </p:txBody>
      </p:sp>
      <p:pic>
        <p:nvPicPr>
          <p:cNvPr id="2" name="6EE87729-06FB-41D1-A8D4-F17BFABBBD66-L0-001.jpeg" descr="6EE87729-06FB-41D1-A8D4-F17BFABBBD66-L0-001.jpeg">
            <a:extLst>
              <a:ext uri="{FF2B5EF4-FFF2-40B4-BE49-F238E27FC236}">
                <a16:creationId xmlns:a16="http://schemas.microsoft.com/office/drawing/2014/main" id="{677CC720-A7EC-0C4D-8763-9BF054882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2320" y="5899722"/>
            <a:ext cx="870376" cy="723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5A0CCF4-94AC-488D-8F04-A37E02134AFA-L0-001.jpeg" descr="A5A0CCF4-94AC-488D-8F04-A37E02134AFA-L0-001.jpeg">
            <a:extLst>
              <a:ext uri="{FF2B5EF4-FFF2-40B4-BE49-F238E27FC236}">
                <a16:creationId xmlns:a16="http://schemas.microsoft.com/office/drawing/2014/main" id="{07245D32-F15C-AA44-9F74-6CA6DDCDA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376" y="5899722"/>
            <a:ext cx="2310536" cy="7900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EE54C-A66C-4D24-8D32-4083F5B2FE46}"/>
              </a:ext>
            </a:extLst>
          </p:cNvPr>
          <p:cNvSpPr txBox="1"/>
          <p:nvPr/>
        </p:nvSpPr>
        <p:spPr>
          <a:xfrm>
            <a:off x="1043608" y="406047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PhD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24953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660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Our Vision</vt:lpstr>
      <vt:lpstr>RCET Family Support</vt:lpstr>
      <vt:lpstr>RCET Education Programme</vt:lpstr>
      <vt:lpstr>Vulnerable &amp; Unsupported</vt:lpstr>
      <vt:lpstr>Scottish Government</vt:lpstr>
      <vt:lpstr>This Workshop</vt:lpstr>
      <vt:lpstr>RCET Research Projects</vt:lpstr>
      <vt:lpstr>PowerPoint Presentation</vt:lpstr>
      <vt:lpstr>PowerPoint Presentation</vt:lpstr>
      <vt:lpstr>Research questions</vt:lpstr>
      <vt:lpstr>Findings</vt:lpstr>
      <vt:lpstr>RCET Online Research Poll Findings</vt:lpstr>
      <vt:lpstr>RCET Internal Projects</vt:lpstr>
      <vt:lpstr>The Challenge Facing Us Today</vt:lpstr>
      <vt:lpstr>Veterans’ Focus Groups Executive summary extract</vt:lpstr>
      <vt:lpstr>PowerPoint Presentation</vt:lpstr>
      <vt:lpstr>PowerPoint Presentation</vt:lpstr>
      <vt:lpstr>Teen Talks</vt:lpstr>
      <vt:lpstr>SCiP Alliance Scotland Hub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Pippa</dc:creator>
  <cp:lastModifiedBy>Katherine.Lawrence</cp:lastModifiedBy>
  <cp:revision>98</cp:revision>
  <dcterms:created xsi:type="dcterms:W3CDTF">2013-05-15T19:11:55Z</dcterms:created>
  <dcterms:modified xsi:type="dcterms:W3CDTF">2018-09-25T07:39:10Z</dcterms:modified>
</cp:coreProperties>
</file>