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0"/>
  </p:notesMasterIdLst>
  <p:sldIdLst>
    <p:sldId id="306" r:id="rId6"/>
    <p:sldId id="331" r:id="rId7"/>
    <p:sldId id="332" r:id="rId8"/>
    <p:sldId id="333" r:id="rId9"/>
    <p:sldId id="304" r:id="rId10"/>
    <p:sldId id="257" r:id="rId11"/>
    <p:sldId id="259" r:id="rId12"/>
    <p:sldId id="260" r:id="rId13"/>
    <p:sldId id="307" r:id="rId14"/>
    <p:sldId id="265" r:id="rId15"/>
    <p:sldId id="266" r:id="rId16"/>
    <p:sldId id="267" r:id="rId17"/>
    <p:sldId id="274" r:id="rId18"/>
    <p:sldId id="268" r:id="rId19"/>
    <p:sldId id="275" r:id="rId20"/>
    <p:sldId id="269" r:id="rId21"/>
    <p:sldId id="276" r:id="rId22"/>
    <p:sldId id="271" r:id="rId23"/>
    <p:sldId id="278" r:id="rId24"/>
    <p:sldId id="281" r:id="rId25"/>
    <p:sldId id="289" r:id="rId26"/>
    <p:sldId id="282" r:id="rId27"/>
    <p:sldId id="290" r:id="rId28"/>
    <p:sldId id="308" r:id="rId29"/>
    <p:sldId id="328" r:id="rId30"/>
    <p:sldId id="311" r:id="rId31"/>
    <p:sldId id="312" r:id="rId32"/>
    <p:sldId id="315" r:id="rId33"/>
    <p:sldId id="316" r:id="rId34"/>
    <p:sldId id="319" r:id="rId35"/>
    <p:sldId id="320" r:id="rId36"/>
    <p:sldId id="321" r:id="rId37"/>
    <p:sldId id="322" r:id="rId38"/>
    <p:sldId id="323" r:id="rId39"/>
    <p:sldId id="324" r:id="rId40"/>
    <p:sldId id="327" r:id="rId41"/>
    <p:sldId id="329" r:id="rId42"/>
    <p:sldId id="297" r:id="rId43"/>
    <p:sldId id="298" r:id="rId44"/>
    <p:sldId id="299" r:id="rId45"/>
    <p:sldId id="300" r:id="rId46"/>
    <p:sldId id="301" r:id="rId47"/>
    <p:sldId id="302" r:id="rId48"/>
    <p:sldId id="33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899"/>
    <a:srgbClr val="BEAF84"/>
    <a:srgbClr val="201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041" autoAdjust="0"/>
  </p:normalViewPr>
  <p:slideViewPr>
    <p:cSldViewPr snapToGrid="0">
      <p:cViewPr varScale="1">
        <p:scale>
          <a:sx n="42" d="100"/>
          <a:sy n="42" d="100"/>
        </p:scale>
        <p:origin x="-11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AEB1D-64C8-49B5-A300-B96C2F8B3F6D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89345-6940-4997-95B8-FBA6EDD51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92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bg1"/>
                </a:solidFill>
              </a:rPr>
              <a:t>Data from Y6 survey, Y2 results varied by a few % points but trends were similar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The GUNY survey is a large survey of pupils in North Yorkshire </a:t>
            </a:r>
          </a:p>
          <a:p>
            <a:r>
              <a:rPr lang="en-GB" sz="1200" dirty="0" smtClean="0"/>
              <a:t>Every school can take part</a:t>
            </a:r>
          </a:p>
          <a:p>
            <a:r>
              <a:rPr lang="en-GB" sz="1200" dirty="0" smtClean="0"/>
              <a:t>It happens</a:t>
            </a:r>
            <a:br>
              <a:rPr lang="en-GB" sz="1200" dirty="0" smtClean="0"/>
            </a:br>
            <a:r>
              <a:rPr lang="en-GB" sz="1200" dirty="0" smtClean="0"/>
              <a:t>every 2 years</a:t>
            </a:r>
          </a:p>
          <a:p>
            <a:r>
              <a:rPr lang="en-GB" sz="1200" dirty="0" smtClean="0">
                <a:latin typeface="Calibri" pitchFamily="34" charset="0"/>
              </a:rPr>
              <a:t>Being healthy</a:t>
            </a:r>
          </a:p>
          <a:p>
            <a:r>
              <a:rPr lang="en-GB" sz="1200" dirty="0" smtClean="0">
                <a:latin typeface="Calibri" pitchFamily="34" charset="0"/>
              </a:rPr>
              <a:t>Being happy</a:t>
            </a:r>
          </a:p>
          <a:p>
            <a:r>
              <a:rPr lang="en-GB" sz="1200" dirty="0" smtClean="0">
                <a:latin typeface="Calibri" pitchFamily="34" charset="0"/>
              </a:rPr>
              <a:t>Learning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24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Print as </a:t>
            </a:r>
            <a:r>
              <a:rPr lang="en-GB" dirty="0" err="1" smtClean="0"/>
              <a:t>handouts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6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Print as </a:t>
            </a:r>
            <a:r>
              <a:rPr lang="en-GB" dirty="0" err="1" smtClean="0"/>
              <a:t>handouts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28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Refer to handouts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6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28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come and introduce yourselves during the day and find</a:t>
            </a:r>
            <a:r>
              <a:rPr lang="en-GB" baseline="0" dirty="0" smtClean="0"/>
              <a:t> out more about the work and achievements of SCISS (film)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9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Anne </a:t>
            </a:r>
            <a:r>
              <a:rPr lang="en-GB" dirty="0" err="1" smtClean="0"/>
              <a:t>Longfield’s</a:t>
            </a:r>
            <a:r>
              <a:rPr lang="en-GB" dirty="0" smtClean="0"/>
              <a:t> introduction and to acknowledge that we must bear in mind that</a:t>
            </a:r>
            <a:r>
              <a:rPr lang="en-GB" baseline="0" dirty="0" smtClean="0"/>
              <a:t> not all Service pupils present with issues.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1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what my short presentation aims to do:</a:t>
            </a:r>
          </a:p>
          <a:p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Explain some of this uniqueness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Share some findings from work in NYCC which reveals the POTENTIAL negative impact and the need for education professionals to UNDERSTAND and provide relevant SUPPORT.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recommendation: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majority of service children we spoke to were happy, resilient and proud that their parents were serving in the Armed Forces. However, it is clear that a number of changes should be made to help children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growing up in service families with the unique challenges they face.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 TO BETH AND PAIGE – 2012 Service Pupils’ Voice conference – set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442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Overview of survey and how its used.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Calibri" pitchFamily="34" charset="0"/>
              </a:rPr>
              <a:t>North Yorkshire County Council wants every school to have a picture of their pupils’ health and wellbeing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5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Fratton</a:t>
            </a:r>
            <a:r>
              <a:rPr lang="en-GB" dirty="0" smtClean="0"/>
              <a:t> Park, Portsmouth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94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Brief overview of numbers of known SPs in the county and the 12 bases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56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we use the results to not only</a:t>
            </a:r>
            <a:r>
              <a:rPr lang="en-GB" baseline="0" dirty="0" smtClean="0"/>
              <a:t> consider priorities for improvement and projects, but also measure impact of what we have done</a:t>
            </a:r>
          </a:p>
          <a:p>
            <a:endParaRPr lang="en-GB" baseline="0" dirty="0" smtClean="0"/>
          </a:p>
          <a:p>
            <a:r>
              <a:rPr lang="en-GB" baseline="0" dirty="0" smtClean="0"/>
              <a:t>Awaiting the 2018 report which I am happy to share.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33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 smtClean="0"/>
              <a:t>Let’s play ‘higher of lower’ – some pairs discussion. 7 results</a:t>
            </a:r>
            <a:r>
              <a:rPr lang="en-GB" u="sng" baseline="0" dirty="0" smtClean="0"/>
              <a:t> for primary; 7 for secondary.</a:t>
            </a:r>
            <a:endParaRPr lang="en-GB" u="sng" dirty="0" smtClean="0"/>
          </a:p>
          <a:p>
            <a:endParaRPr lang="en-GB" dirty="0" smtClean="0"/>
          </a:p>
          <a:p>
            <a:r>
              <a:rPr lang="en-GB" dirty="0" smtClean="0"/>
              <a:t>NB All examples are statistically</a:t>
            </a:r>
            <a:r>
              <a:rPr lang="en-GB" baseline="0" dirty="0" smtClean="0"/>
              <a:t> significant differences to the NY figures – FOR THE STATISTICIANS IN THE ROOM: </a:t>
            </a:r>
          </a:p>
          <a:p>
            <a:endParaRPr lang="en-GB" baseline="0" dirty="0" smtClean="0"/>
          </a:p>
          <a:p>
            <a:r>
              <a:rPr lang="en-GB" baseline="0" dirty="0" smtClean="0"/>
              <a:t>where p = &lt;0.01 (1%) or &lt;0.001 (0.1%)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713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MB the figure for secondary was 10%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9345-6940-4997-95B8-FBA6EDD519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22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25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49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38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44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9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10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8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1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65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4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0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6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05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9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82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902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9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50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6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87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89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8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6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5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35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42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5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35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08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00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buClr>
                <a:srgbClr val="FF9900"/>
              </a:buClr>
              <a:defRPr sz="2800">
                <a:latin typeface="Calibri" pitchFamily="34" charset="0"/>
              </a:defRPr>
            </a:lvl1pPr>
            <a:lvl2pPr>
              <a:buClr>
                <a:srgbClr val="FF9900"/>
              </a:buCl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buClr>
                <a:srgbClr val="FF9900"/>
              </a:buCl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buClr>
                <a:srgbClr val="FF9900"/>
              </a:buClr>
              <a:defRPr sz="2800">
                <a:latin typeface="Calibri" pitchFamily="34" charset="0"/>
              </a:defRPr>
            </a:lvl1pPr>
            <a:lvl2pPr>
              <a:buClr>
                <a:srgbClr val="FF9900"/>
              </a:buCl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buClr>
                <a:srgbClr val="FF9900"/>
              </a:buCl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22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85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26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52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12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103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8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8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9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351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616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034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45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23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8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71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960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7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59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01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44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8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8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1094-53CC-4EF8-A016-2E34D8B7468E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84A9-5FA6-4E30-9A4F-ED81FC18D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6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1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503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9/18/2018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A1094-53CC-4EF8-A016-2E34D8B7468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84A9-5FA6-4E30-9A4F-ED81FC18D0A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0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hyperlink" Target="mailto:Matt.blyton@northyorks.gov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Boroughbridge%20Students%20-%20Audio%20for%20Matt%20Blyton.mp3" TargetMode="Externa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8" y="6"/>
            <a:ext cx="9169759" cy="6877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262" y="2131642"/>
            <a:ext cx="12187952" cy="44627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n-GB" sz="7200" dirty="0"/>
          </a:p>
          <a:p>
            <a:r>
              <a:rPr lang="en-GB" sz="7200" dirty="0">
                <a:solidFill>
                  <a:schemeClr val="bg1"/>
                </a:solidFill>
              </a:rPr>
              <a:t> </a:t>
            </a:r>
            <a:r>
              <a:rPr lang="en-GB" sz="7200" b="1" dirty="0">
                <a:solidFill>
                  <a:schemeClr val="bg1"/>
                </a:solidFill>
              </a:rPr>
              <a:t>Growing up as a Service child </a:t>
            </a:r>
            <a:r>
              <a:rPr lang="en-GB" sz="7200" dirty="0"/>
              <a:t>	</a:t>
            </a:r>
          </a:p>
          <a:p>
            <a:pPr algn="ctr"/>
            <a:endParaRPr lang="en-US" sz="3200" b="1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32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Matt Blyton, School Improvement Adviser, NYCC &amp; SCISS vice chair</a:t>
            </a:r>
          </a:p>
          <a:p>
            <a:pPr algn="ctr"/>
            <a:r>
              <a:rPr lang="en-US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linkClick r:id="rId4"/>
              </a:rPr>
              <a:t>Matt.blyton@northyorks.gov.uk</a:t>
            </a:r>
            <a:r>
              <a:rPr lang="en-US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4000" b="1" dirty="0">
              <a:ln w="10160">
                <a:solidFill>
                  <a:srgbClr val="4472C4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423" y="109972"/>
            <a:ext cx="4311284" cy="15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779486" y="5161896"/>
            <a:ext cx="1063303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Changed schools 2+ times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8291" y="1690688"/>
            <a:ext cx="125066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15%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6" y="1690687"/>
            <a:ext cx="116089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?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779486" y="5161896"/>
            <a:ext cx="1063303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Changed schools 2+ times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8291" y="1690688"/>
            <a:ext cx="125066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15%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51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2234217" y="5161896"/>
            <a:ext cx="772358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Family has 2+ cars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8178" y="1690688"/>
            <a:ext cx="137088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67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72806" y="1690687"/>
            <a:ext cx="116089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?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2234217" y="5161896"/>
            <a:ext cx="772358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Family has 2+ cars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8178" y="1690688"/>
            <a:ext cx="137088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67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52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510992" y="5161896"/>
            <a:ext cx="1117004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Always feel safe at school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47" y="1690688"/>
            <a:ext cx="140294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79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?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510992" y="5161896"/>
            <a:ext cx="1117004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Always feel safe at school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47" y="1690688"/>
            <a:ext cx="140294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79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69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357102" y="5161896"/>
            <a:ext cx="114778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School deals with bullying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6155" y="1690688"/>
            <a:ext cx="139493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80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?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357102" y="5161896"/>
            <a:ext cx="1147782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School deals with bullying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6155" y="1690688"/>
            <a:ext cx="139493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80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70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3446885" y="5161896"/>
            <a:ext cx="529824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Young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carer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2485" y="1690688"/>
            <a:ext cx="104227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4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?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3446885" y="5161896"/>
            <a:ext cx="529824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Young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carer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2485" y="1690688"/>
            <a:ext cx="104227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4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59180" y="1690687"/>
            <a:ext cx="118814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9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032" y="292608"/>
            <a:ext cx="7363968" cy="1143000"/>
          </a:xfrm>
        </p:spPr>
        <p:txBody>
          <a:bodyPr/>
          <a:lstStyle/>
          <a:p>
            <a:pPr algn="ctr"/>
            <a:r>
              <a:rPr lang="en-GB" dirty="0" smtClean="0"/>
              <a:t>‘Kin and Country’ (June 2018)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608" y="1524000"/>
            <a:ext cx="7046976" cy="4663440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en-GB" sz="4000" i="1" dirty="0" smtClean="0"/>
              <a:t>‘The </a:t>
            </a:r>
            <a:r>
              <a:rPr lang="en-GB" sz="4000" i="1" dirty="0"/>
              <a:t>vast majority of service children we spoke to during this project were happy, resilient and </a:t>
            </a:r>
            <a:r>
              <a:rPr lang="en-GB" sz="4000" i="1" dirty="0" smtClean="0"/>
              <a:t>incredibly proud </a:t>
            </a:r>
            <a:r>
              <a:rPr lang="en-GB" sz="4000" i="1" dirty="0"/>
              <a:t>to have a parent serving in the Armed </a:t>
            </a:r>
            <a:r>
              <a:rPr lang="en-GB" sz="4000" i="1" dirty="0" smtClean="0"/>
              <a:t>Forces…</a:t>
            </a:r>
            <a:r>
              <a:rPr lang="en-GB" sz="4000" i="1" dirty="0"/>
              <a:t>it is clear that the children in our military families should be </a:t>
            </a:r>
            <a:r>
              <a:rPr lang="en-GB" sz="4000" i="1" dirty="0" smtClean="0"/>
              <a:t>celebrated.’</a:t>
            </a:r>
            <a:endParaRPr lang="en-GB" sz="40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56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3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150596" y="5161896"/>
            <a:ext cx="989084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Low resilience measure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283" y="1690688"/>
            <a:ext cx="125867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17%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?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150596" y="5161896"/>
            <a:ext cx="989084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Low resilience measure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283" y="1690688"/>
            <a:ext cx="125867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17%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25</a:t>
            </a:r>
            <a:r>
              <a:rPr lang="en-US" sz="6000" b="1" cap="none" spc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801141" y="5161896"/>
            <a:ext cx="1058975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Active 5+ hours per week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8177" y="1690688"/>
            <a:ext cx="137088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55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?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801141" y="5161896"/>
            <a:ext cx="1058975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Active 5+ hours per week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8177" y="1690688"/>
            <a:ext cx="137088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55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8767" y="1690687"/>
            <a:ext cx="162897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46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%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3514" y="147292"/>
            <a:ext cx="1869551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rush Script MT" panose="03060802040406070304" pitchFamily="66" charset="0"/>
              </a:rPr>
              <a:t>Year 6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824637" y="4908678"/>
            <a:ext cx="85427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latin typeface="Stencil" panose="040409050D0802020404" pitchFamily="82" charset="0"/>
              </a:rPr>
              <a:t>Changed schools 2+ times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6117" y="1690688"/>
            <a:ext cx="143500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43%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?%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7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824637" y="4908678"/>
            <a:ext cx="85427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Changed schools 2+ times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6117" y="1690688"/>
            <a:ext cx="143500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43%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8767" y="1690687"/>
            <a:ext cx="162897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74%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472512" y="4908678"/>
            <a:ext cx="1124699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Have tried electronic cigarettes</a:t>
            </a: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0163" y="1690688"/>
            <a:ext cx="138691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27%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?</a:t>
            </a:r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472504" y="4908678"/>
            <a:ext cx="1124699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Have tried electronic cigarettes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0163" y="1690688"/>
            <a:ext cx="138691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27%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39%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998298" y="4908678"/>
            <a:ext cx="101954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Want a job after school years</a:t>
            </a: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8177" y="1690688"/>
            <a:ext cx="137088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44%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?</a:t>
            </a:r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998290" y="4908678"/>
            <a:ext cx="1019542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Want </a:t>
            </a:r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a job after school 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8177" y="1690688"/>
            <a:ext cx="137088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44%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55%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89888" y="18288"/>
            <a:ext cx="1053388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i="1" dirty="0" smtClean="0"/>
              <a:t>‘What </a:t>
            </a:r>
            <a:r>
              <a:rPr lang="en-GB" sz="5400" i="1" dirty="0"/>
              <a:t>is clear from our research is the unique nature of childhood in a serving military family. The </a:t>
            </a:r>
            <a:r>
              <a:rPr lang="en-GB" sz="5400" i="1" dirty="0" smtClean="0"/>
              <a:t>all encompassing character </a:t>
            </a:r>
            <a:r>
              <a:rPr lang="en-GB" sz="5400" i="1" dirty="0"/>
              <a:t>of a military lifestyle means service children can experience </a:t>
            </a:r>
            <a:r>
              <a:rPr lang="en-GB" sz="5400" i="1" dirty="0" smtClean="0"/>
              <a:t>growing-up</a:t>
            </a:r>
            <a:r>
              <a:rPr lang="en-GB" sz="5400" i="1" dirty="0"/>
              <a:t>’ </a:t>
            </a:r>
            <a:r>
              <a:rPr lang="en-GB" sz="5400" i="1" dirty="0" smtClean="0"/>
              <a:t>quite differently </a:t>
            </a:r>
            <a:r>
              <a:rPr lang="en-GB" sz="5400" i="1" dirty="0"/>
              <a:t>from their peers</a:t>
            </a:r>
            <a:r>
              <a:rPr lang="en-GB" sz="5400" i="1" dirty="0" smtClean="0"/>
              <a:t>.’</a:t>
            </a:r>
          </a:p>
          <a:p>
            <a:endParaRPr lang="en-GB" sz="5400" i="1" dirty="0"/>
          </a:p>
          <a:p>
            <a:pPr algn="r"/>
            <a:r>
              <a:rPr lang="en-GB" sz="5400" dirty="0" smtClean="0"/>
              <a:t>Anne </a:t>
            </a:r>
            <a:r>
              <a:rPr lang="en-GB" sz="5400" dirty="0" err="1" smtClean="0"/>
              <a:t>Longfield</a:t>
            </a:r>
            <a:endParaRPr lang="en-GB" sz="5400" dirty="0" smtClean="0"/>
          </a:p>
          <a:p>
            <a:endParaRPr lang="en-GB" sz="5400" i="1" dirty="0"/>
          </a:p>
        </p:txBody>
      </p:sp>
    </p:spTree>
    <p:extLst>
      <p:ext uri="{BB962C8B-B14F-4D97-AF65-F5344CB8AC3E}">
        <p14:creationId xmlns:p14="http://schemas.microsoft.com/office/powerpoint/2010/main" val="36186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319700" y="4908678"/>
            <a:ext cx="955261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Unusual amount of exercise </a:t>
            </a:r>
          </a:p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to lose weight</a:t>
            </a: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4170" y="1690688"/>
            <a:ext cx="137890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24%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?</a:t>
            </a:r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319691" y="4908678"/>
            <a:ext cx="9552616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Unusual amount of exercise </a:t>
            </a:r>
          </a:p>
          <a:p>
            <a:pPr algn="ctr"/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to lose weight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4170" y="1690688"/>
            <a:ext cx="137890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24%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33%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358699" y="4908678"/>
            <a:ext cx="114746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Carry weapons at least sometimes</a:t>
            </a: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4470" y="1690688"/>
            <a:ext cx="105830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8%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?</a:t>
            </a:r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358691" y="4908678"/>
            <a:ext cx="1147461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Carry weapons at least sometimes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4470" y="1690688"/>
            <a:ext cx="105830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8%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13%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409466" y="4908677"/>
            <a:ext cx="93730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Have been offered cannabis</a:t>
            </a: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6268" y="1690688"/>
            <a:ext cx="127470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19%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?</a:t>
            </a:r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409459" y="4908678"/>
            <a:ext cx="93730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Have been offered cannabis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6268" y="1690688"/>
            <a:ext cx="127470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19%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25%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406259" y="4908678"/>
            <a:ext cx="93794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Talk to someone if stressed</a:t>
            </a:r>
            <a:endParaRPr lang="en-US" sz="4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4170" y="1690688"/>
            <a:ext cx="137890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47%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2805" y="1690687"/>
            <a:ext cx="116089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?</a:t>
            </a:r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" y="0"/>
            <a:ext cx="11240086" cy="7497137"/>
          </a:xfrm>
        </p:spPr>
      </p:pic>
      <p:sp>
        <p:nvSpPr>
          <p:cNvPr id="5" name="Rectangle 4"/>
          <p:cNvSpPr/>
          <p:nvPr/>
        </p:nvSpPr>
        <p:spPr>
          <a:xfrm>
            <a:off x="1406253" y="4908678"/>
            <a:ext cx="937949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Talk to someone if stressed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4170" y="1690688"/>
            <a:ext cx="137890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47%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7966" y="1690687"/>
            <a:ext cx="163057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Stencil" panose="040409050D0802020404" pitchFamily="82" charset="0"/>
              </a:rPr>
              <a:t>39%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latin typeface="Stencil" panose="040409050D0802020404" pitchFamily="8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34340" y="147291"/>
            <a:ext cx="3249737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546A"/>
                </a:solidFill>
                <a:latin typeface="Brush Script MT" panose="03060802040406070304" pitchFamily="66" charset="0"/>
              </a:rPr>
              <a:t>Year 8 &amp; 10</a:t>
            </a:r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546A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0694" y="715624"/>
            <a:ext cx="8622104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Top assets </a:t>
            </a:r>
          </a:p>
          <a:p>
            <a:pPr algn="ctr"/>
            <a:r>
              <a:rPr lang="en-US" sz="11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and concerns </a:t>
            </a:r>
          </a:p>
          <a:p>
            <a:pPr algn="ctr"/>
            <a:r>
              <a:rPr lang="en-US" sz="11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(primary)</a:t>
            </a:r>
            <a:endParaRPr lang="en-US" sz="11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5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custDataLst>
              <p:tags r:id="rId1"/>
            </p:custDataLst>
            <p:extLst/>
          </p:nvPr>
        </p:nvPicPr>
        <p:blipFill>
          <a:blip r:embed="rId4"/>
          <a:stretch>
            <a:fillRect/>
          </a:stretch>
        </p:blipFill>
        <p:spPr>
          <a:xfrm>
            <a:off x="773723" y="0"/>
            <a:ext cx="1080398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723" y="27296"/>
            <a:ext cx="17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PRIMARY Y6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539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Service pupil voice: </a:t>
            </a:r>
            <a:r>
              <a:rPr lang="en-GB" sz="4400" dirty="0">
                <a:hlinkClick r:id="rId2" action="ppaction://hlinkfile"/>
              </a:rPr>
              <a:t>Beth and Paige (14</a:t>
            </a:r>
            <a:r>
              <a:rPr lang="en-GB" sz="4400" dirty="0" smtClean="0">
                <a:hlinkClick r:id="rId2" action="ppaction://hlinkfile"/>
              </a:rPr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GB" sz="3600" dirty="0" smtClean="0"/>
              <a:t>Service </a:t>
            </a:r>
            <a:r>
              <a:rPr lang="en-GB" sz="3600" dirty="0"/>
              <a:t>pupils don’t want to be treated completely differently, but they want to be understood. This extends to being understood by their civilian peers as well as by school staff. </a:t>
            </a:r>
            <a:endParaRPr lang="en-GB" sz="3600" dirty="0" smtClean="0"/>
          </a:p>
          <a:p>
            <a:pPr marL="82296" indent="0">
              <a:buNone/>
            </a:pPr>
            <a:endParaRPr lang="en-GB" sz="3600" dirty="0"/>
          </a:p>
          <a:p>
            <a:pPr marL="82296" indent="0">
              <a:buNone/>
            </a:pPr>
            <a:r>
              <a:rPr lang="en-GB" sz="3600" dirty="0" smtClean="0"/>
              <a:t>In </a:t>
            </a:r>
            <a:r>
              <a:rPr lang="en-GB" sz="3600" dirty="0"/>
              <a:t>response to the question </a:t>
            </a:r>
            <a:r>
              <a:rPr lang="en-GB" sz="3600" b="1" i="1" dirty="0"/>
              <a:t>Should schools treat Service Pupils any differently to other pupils? </a:t>
            </a:r>
            <a:r>
              <a:rPr lang="en-GB" sz="3600" dirty="0"/>
              <a:t>the overwhelming majority said </a:t>
            </a:r>
            <a:r>
              <a:rPr lang="en-GB" sz="3600" b="1" dirty="0"/>
              <a:t>‘</a:t>
            </a:r>
            <a:r>
              <a:rPr lang="en-GB" sz="3600" b="1" i="1" dirty="0"/>
              <a:t>Yes, but just a little bit!’ 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9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custDataLst>
              <p:tags r:id="rId1"/>
            </p:custDataLst>
            <p:extLst/>
          </p:nvPr>
        </p:nvPicPr>
        <p:blipFill>
          <a:blip r:embed="rId4"/>
          <a:stretch>
            <a:fillRect/>
          </a:stretch>
        </p:blipFill>
        <p:spPr>
          <a:xfrm>
            <a:off x="422031" y="0"/>
            <a:ext cx="11099409" cy="67524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723" y="27296"/>
            <a:ext cx="1770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PRIMARY Y6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6375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0694" y="715624"/>
            <a:ext cx="8622104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Top assets </a:t>
            </a:r>
          </a:p>
          <a:p>
            <a:pPr algn="ctr"/>
            <a:r>
              <a:rPr lang="en-US" sz="11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and concerns </a:t>
            </a:r>
          </a:p>
          <a:p>
            <a:pPr algn="ctr"/>
            <a:r>
              <a:rPr lang="en-US" sz="115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(secondary)</a:t>
            </a:r>
            <a:endParaRPr lang="en-US" sz="115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9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36124260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55706" y="156948"/>
            <a:ext cx="11658789" cy="6701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723" y="27296"/>
            <a:ext cx="228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SECONDARY Y10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422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0369209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7459" y="172233"/>
            <a:ext cx="11619741" cy="6446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3723" y="27296"/>
            <a:ext cx="228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SECONDARY Y10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006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530352"/>
            <a:ext cx="5230368" cy="482803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bg1"/>
                </a:solidFill>
              </a:rPr>
              <a:t>CORE PURPOSE: </a:t>
            </a:r>
          </a:p>
          <a:p>
            <a:r>
              <a:rPr lang="en-US" sz="3600" i="1" dirty="0" smtClean="0">
                <a:solidFill>
                  <a:schemeClr val="bg1"/>
                </a:solidFill>
              </a:rPr>
              <a:t>‘To </a:t>
            </a:r>
            <a:r>
              <a:rPr lang="en-US" sz="3600" i="1" dirty="0">
                <a:solidFill>
                  <a:schemeClr val="bg1"/>
                </a:solidFill>
              </a:rPr>
              <a:t>champion the education and wellbeing of Service children so that they achieve the best possible outcomes, by engaging with policy-makers and developing / sharing effective practice</a:t>
            </a:r>
            <a:r>
              <a:rPr lang="en-US" sz="3600" i="1" dirty="0" smtClean="0">
                <a:solidFill>
                  <a:schemeClr val="bg1"/>
                </a:solidFill>
              </a:rPr>
              <a:t>.’</a:t>
            </a:r>
            <a:endParaRPr lang="en-GB" sz="3600" i="1" dirty="0">
              <a:solidFill>
                <a:schemeClr val="bg1"/>
              </a:solidFill>
            </a:endParaRPr>
          </a:p>
          <a:p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mblyton\Desktop\SPs VIDEOS AND PHOTOS\SCISS Logo - Black - 72dp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266" y="566928"/>
            <a:ext cx="6595199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" y="6089904"/>
            <a:ext cx="11616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https://</a:t>
            </a:r>
            <a:r>
              <a:rPr lang="en-GB" sz="2800" dirty="0" smtClean="0">
                <a:solidFill>
                  <a:schemeClr val="bg1"/>
                </a:solidFill>
              </a:rPr>
              <a:t>www.scipalliance.org/about/partners/service-children-in-state-schools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HEUSMESERVER\sheufiles\sheu2\sheu2\CLIPART\SHEU\HRBQ\BHRELB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/>
          <a:stretch/>
        </p:blipFill>
        <p:spPr bwMode="auto">
          <a:xfrm>
            <a:off x="4476467" y="1905000"/>
            <a:ext cx="771553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024" y="274320"/>
            <a:ext cx="10856976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Up in North </a:t>
            </a:r>
            <a:r>
              <a:rPr lang="en-US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Yorkshire: 2016 </a:t>
            </a:r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504" y="1658203"/>
            <a:ext cx="4978400" cy="2057400"/>
          </a:xfrm>
        </p:spPr>
        <p:txBody>
          <a:bodyPr>
            <a:noAutofit/>
          </a:bodyPr>
          <a:lstStyle/>
          <a:p>
            <a:r>
              <a:rPr lang="en-GB" sz="4000" dirty="0" smtClean="0">
                <a:latin typeface="Calibri" pitchFamily="34" charset="0"/>
              </a:rPr>
              <a:t>Being healthy</a:t>
            </a:r>
          </a:p>
          <a:p>
            <a:r>
              <a:rPr lang="en-GB" sz="4000" dirty="0" smtClean="0">
                <a:latin typeface="Calibri" pitchFamily="34" charset="0"/>
              </a:rPr>
              <a:t>Being happy</a:t>
            </a:r>
          </a:p>
          <a:p>
            <a:r>
              <a:rPr lang="en-GB" sz="4000" dirty="0" smtClean="0">
                <a:latin typeface="Calibri" pitchFamily="34" charset="0"/>
              </a:rPr>
              <a:t>Learning</a:t>
            </a:r>
            <a:endParaRPr lang="en-GB" sz="4000" dirty="0">
              <a:latin typeface="Calibri" pitchFamily="34" charset="0"/>
            </a:endParaRPr>
          </a:p>
        </p:txBody>
      </p:sp>
      <p:pic>
        <p:nvPicPr>
          <p:cNvPr id="6" name="Picture 2" descr="\\SHEUSMESERVER\sheufiles\sheu2\sheu2\CLIPART\Lemons\BLEMON1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24" y="3626205"/>
            <a:ext cx="3529584" cy="323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0" y="-2286000"/>
            <a:ext cx="15240000" cy="1143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39" y="224134"/>
            <a:ext cx="12171922" cy="618630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</a:rPr>
              <a:t>2016 - Over 20,000 children</a:t>
            </a:r>
          </a:p>
          <a:p>
            <a:pPr algn="ctr"/>
            <a:endParaRPr lang="en-US" sz="6600" b="1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</a:endParaRPr>
          </a:p>
          <a:p>
            <a:pPr algn="ctr"/>
            <a:endParaRPr lang="en-US" sz="6600" b="1" dirty="0" smtClean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</a:endParaRPr>
          </a:p>
          <a:p>
            <a:pPr algn="ctr"/>
            <a:endParaRPr lang="en-US" sz="66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</a:endParaRPr>
          </a:p>
          <a:p>
            <a:pPr algn="ctr"/>
            <a:r>
              <a:rPr lang="en-US" sz="66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</a:rPr>
              <a:t>	Over 300 schools</a:t>
            </a:r>
          </a:p>
          <a:p>
            <a:pPr algn="ctr"/>
            <a:r>
              <a:rPr lang="en-US" sz="66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</a:rPr>
              <a:t>(8</a:t>
            </a:r>
            <a:r>
              <a:rPr lang="en-US" sz="66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</a:rPr>
              <a:t>3% of North Yorkshire)</a:t>
            </a:r>
            <a:endParaRPr lang="en-US" sz="66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A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804" y="0"/>
            <a:ext cx="6261295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Year 6</a:t>
            </a:r>
            <a:endParaRPr lang="en-GB" sz="6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8" y="-1"/>
            <a:ext cx="4017673" cy="6833479"/>
          </a:xfr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00723713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0262" y="1085057"/>
            <a:ext cx="13268325" cy="3019425"/>
          </a:xfrm>
          <a:prstGeom prst="rect">
            <a:avLst/>
          </a:prstGeom>
        </p:spPr>
      </p:pic>
      <p:pic>
        <p:nvPicPr>
          <p:cNvPr id="6" name="Picture 5"/>
          <p:cNvPicPr/>
          <p:nvPr>
            <p:extLst>
              <p:ext uri="{D42A27DB-BD31-4B8C-83A1-F6EECF244321}">
                <p14:modId xmlns:p14="http://schemas.microsoft.com/office/powerpoint/2010/main" val="6630419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29274" y="4822032"/>
            <a:ext cx="10212815" cy="203596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92502" y="3613150"/>
            <a:ext cx="62612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 smtClean="0"/>
              <a:t>Year 8 &amp; 10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6229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57" y="0"/>
            <a:ext cx="11240086" cy="69130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365125"/>
            <a:ext cx="43845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5% of </a:t>
            </a:r>
          </a:p>
          <a:p>
            <a:pPr algn="ctr"/>
            <a:r>
              <a:rPr lang="en-US" sz="9600" b="1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NYCC</a:t>
            </a:r>
          </a:p>
        </p:txBody>
      </p:sp>
    </p:spTree>
    <p:extLst>
      <p:ext uri="{BB962C8B-B14F-4D97-AF65-F5344CB8AC3E}">
        <p14:creationId xmlns:p14="http://schemas.microsoft.com/office/powerpoint/2010/main" val="31857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38114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itchFamily="34" charset="0"/>
              </a:rPr>
              <a:t>Getting better – Forces children (statistically sig):</a:t>
            </a:r>
            <a:endParaRPr lang="en-GB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1" y="0"/>
            <a:ext cx="2342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itchFamily="34" charset="0"/>
              </a:rPr>
              <a:t>NORTH YORKSHIRE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00471"/>
              </p:ext>
            </p:extLst>
          </p:nvPr>
        </p:nvGraphicFramePr>
        <p:xfrm>
          <a:off x="482139" y="1396997"/>
          <a:ext cx="11288683" cy="5203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0474"/>
                <a:gridCol w="1124303"/>
                <a:gridCol w="1113906"/>
              </a:tblGrid>
              <a:tr h="9087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36576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365760" marR="7620" marT="7620" marB="0" anchor="ctr"/>
                </a:tc>
              </a:tr>
              <a:tr h="78009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who at least ‘sometimes’  play ball games during school outdoor break-times (Y6)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68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83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</a:tr>
              <a:tr h="78009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who can ‘usually or always’ say no when a friend wants them to do something they don’t want to (Y6)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47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64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</a:tr>
              <a:tr h="3940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responded</a:t>
                      </a: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that they ‘quite’ or ‘very’ often worried about SATs (Y6)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39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26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</a:tr>
              <a:tr h="78009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who said they have experienced negative behaviour outside of school during break-times</a:t>
                      </a: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over the past month (Y8+10)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33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19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</a:tr>
              <a:tr h="78009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who say that they have found school lessons about smoking education ‘quite’ or ‘very’ useful </a:t>
                      </a: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(Y8+10)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43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55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</a:tr>
              <a:tr h="78009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who say that they have found school lessons about alcohol education ‘quite’ or ‘very’ useful </a:t>
                      </a: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(Y8+10)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44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latin typeface="+mn-lt"/>
                        </a:rPr>
                        <a:t>55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marL="36576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1079</Words>
  <Application>Microsoft Office PowerPoint</Application>
  <PresentationFormat>Custom</PresentationFormat>
  <Paragraphs>231</Paragraphs>
  <Slides>44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Office Theme</vt:lpstr>
      <vt:lpstr>1_Office Theme</vt:lpstr>
      <vt:lpstr>2_Office Theme</vt:lpstr>
      <vt:lpstr>Solstice</vt:lpstr>
      <vt:lpstr>3_Office Theme</vt:lpstr>
      <vt:lpstr>PowerPoint Presentation</vt:lpstr>
      <vt:lpstr>‘Kin and Country’ (June 2018)</vt:lpstr>
      <vt:lpstr>PowerPoint Presentation</vt:lpstr>
      <vt:lpstr>Service pupil voice: Beth and Paige (14)</vt:lpstr>
      <vt:lpstr>Growing Up in North Yorkshire: 2016 results</vt:lpstr>
      <vt:lpstr>PowerPoint Presentation</vt:lpstr>
      <vt:lpstr>Year 6</vt:lpstr>
      <vt:lpstr>PowerPoint Presentation</vt:lpstr>
      <vt:lpstr>Getting better – Forces children (statistically sig):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Tyson</dc:creator>
  <cp:lastModifiedBy>Matt Blyton</cp:lastModifiedBy>
  <cp:revision>53</cp:revision>
  <dcterms:created xsi:type="dcterms:W3CDTF">2017-05-02T20:32:38Z</dcterms:created>
  <dcterms:modified xsi:type="dcterms:W3CDTF">2018-09-18T11:25:56Z</dcterms:modified>
</cp:coreProperties>
</file>