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5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5E8BD-AB42-4595-BA4F-A7846E36B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08D304-E573-4642-A5B3-0D8DDC7B4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F1355-E670-43EE-8C70-404D3109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55957-F68D-4D69-AC2E-179EB3742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944C-69FB-41BB-A419-74A6041E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47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9972C-73C8-44F8-BE4A-F0F5B3418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E3CD0-9E17-484A-9F9D-8303518A8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227E0-62C7-46DB-96BD-B16D72A65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63507-7164-433B-980B-2ABD0592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B6325-C00C-4CE7-91C3-891FFF7D0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0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96A665-BBA8-4397-8DF7-2E4082637B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7FE0A-6869-4612-882D-84968BAFD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AD501-B2C8-4C5F-8EA7-F818B422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CDC7E-15A5-4B87-8687-4F4A5D3DB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9704D-64FD-4909-90BF-91F876B8D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832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5135608" y="4318919"/>
            <a:ext cx="2050671" cy="294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72000" tIns="36000" rIns="72000" bIns="36000" anchor="ctr" anchorCtr="0">
            <a:spAutoFit/>
          </a:bodyPr>
          <a:lstStyle>
            <a:lvl1pPr marL="0" indent="0" algn="ctr">
              <a:buNone/>
              <a:defRPr sz="1600" cap="all" baseline="0">
                <a:latin typeface="Arial Narrow" panose="020B0606020202030204" pitchFamily="34" charset="0"/>
              </a:defRPr>
            </a:lvl1pPr>
            <a:lvl2pPr marL="457200" indent="0" algn="l">
              <a:buNone/>
              <a:defRPr sz="2800">
                <a:latin typeface="Arial Narrow" panose="020B0606020202030204" pitchFamily="34" charset="0"/>
              </a:defRPr>
            </a:lvl2pPr>
            <a:lvl3pPr marL="914400" indent="0" algn="l">
              <a:buNone/>
              <a:defRPr sz="2400">
                <a:latin typeface="Arial Narrow" panose="020B0606020202030204" pitchFamily="34" charset="0"/>
              </a:defRPr>
            </a:lvl3pPr>
            <a:lvl4pPr marL="1371600" indent="0" algn="l">
              <a:buNone/>
              <a:defRPr sz="2000">
                <a:latin typeface="Arial Narrow" panose="020B0606020202030204" pitchFamily="34" charset="0"/>
              </a:defRPr>
            </a:lvl4pPr>
            <a:lvl5pPr marL="1828800" indent="0" algn="l">
              <a:buNone/>
              <a:defRPr sz="20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Presenter and date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732431" y="3918573"/>
            <a:ext cx="2827615" cy="40510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lIns="72000" tIns="36000" rIns="72000" bIns="36000" anchor="ctr" anchorCtr="0">
            <a:spAutoFit/>
          </a:bodyPr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GB" dirty="0">
                <a:latin typeface="Arial Narrow" panose="020B0606020202030204" pitchFamily="34" charset="0"/>
              </a:rPr>
              <a:t>Presentation title</a:t>
            </a:r>
            <a:endParaRPr lang="en-GB" dirty="0"/>
          </a:p>
        </p:txBody>
      </p:sp>
      <p:sp>
        <p:nvSpPr>
          <p:cNvPr id="9" name="Picture Placeholder 4"/>
          <p:cNvSpPr>
            <a:spLocks noGrp="1"/>
          </p:cNvSpPr>
          <p:nvPr userDrawn="1"/>
        </p:nvSpPr>
        <p:spPr>
          <a:xfrm>
            <a:off x="4824788" y="1622084"/>
            <a:ext cx="2601185" cy="163080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832097" y="1630667"/>
            <a:ext cx="2601185" cy="16308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39536" y="34608"/>
            <a:ext cx="5111827" cy="21685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800" cap="all" spc="120" baseline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CLASSIFICATION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44616" y="6618875"/>
            <a:ext cx="5111827" cy="21685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800" cap="all" spc="120" baseline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28673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999" y="1224000"/>
            <a:ext cx="10560000" cy="4608094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chemeClr val="accent3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buClr>
                <a:schemeClr val="accent3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Clr>
                <a:schemeClr val="accent3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Clr>
                <a:schemeClr val="accent3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14550" indent="-285750">
              <a:buClr>
                <a:schemeClr val="accent3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768001" y="256333"/>
            <a:ext cx="470816" cy="313932"/>
          </a:xfrm>
          <a:prstGeom prst="rect">
            <a:avLst/>
          </a:prstGeom>
          <a:solidFill>
            <a:schemeClr val="tx1"/>
          </a:solidFill>
        </p:spPr>
        <p:txBody>
          <a:bodyPr wrap="none" lIns="72000" rIns="72000" anchor="b">
            <a:spAutoFit/>
          </a:bodyPr>
          <a:lstStyle>
            <a:lvl1pPr algn="l">
              <a:defRPr sz="1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768000" y="561128"/>
            <a:ext cx="1418640" cy="405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72000" tIns="36000" rIns="72000" bIns="36000" anchor="ctr" anchorCtr="0">
            <a:spAutoFit/>
          </a:bodyPr>
          <a:lstStyle>
            <a:lvl1pPr marL="0" indent="0" algn="l">
              <a:buNone/>
              <a:defRPr sz="2400" cap="all" baseline="0">
                <a:latin typeface="Arial Narrow" panose="020B0606020202030204" pitchFamily="34" charset="0"/>
              </a:defRPr>
            </a:lvl1pPr>
            <a:lvl2pPr marL="457200" indent="0" algn="l">
              <a:buNone/>
              <a:defRPr sz="2800">
                <a:latin typeface="Arial Narrow" panose="020B0606020202030204" pitchFamily="34" charset="0"/>
              </a:defRPr>
            </a:lvl2pPr>
            <a:lvl3pPr marL="914400" indent="0" algn="l">
              <a:buNone/>
              <a:defRPr sz="2400">
                <a:latin typeface="Arial Narrow" panose="020B0606020202030204" pitchFamily="34" charset="0"/>
              </a:defRPr>
            </a:lvl3pPr>
            <a:lvl4pPr marL="1371600" indent="0" algn="l">
              <a:buNone/>
              <a:defRPr sz="2000">
                <a:latin typeface="Arial Narrow" panose="020B0606020202030204" pitchFamily="34" charset="0"/>
              </a:defRPr>
            </a:lvl4pPr>
            <a:lvl5pPr marL="1828800" indent="0" algn="l">
              <a:buNone/>
              <a:defRPr sz="20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88001" y="6397448"/>
            <a:ext cx="490591" cy="317162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A8A99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811FC5-B1A5-4ED5-9677-06BE0FAEF3F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768001" y="6410617"/>
            <a:ext cx="1551516" cy="257175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FontTx/>
              <a:buNone/>
              <a:defRPr sz="1000" i="1">
                <a:solidFill>
                  <a:srgbClr val="A8A99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sz="1000" i="1" dirty="0">
                <a:latin typeface="Arial" panose="020B0604020202020204" pitchFamily="34" charset="0"/>
                <a:cs typeface="Arial" panose="020B0604020202020204" pitchFamily="34" charset="0"/>
              </a:rPr>
              <a:t>Footnote: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>
            <a:off x="768000" y="6442073"/>
            <a:ext cx="0" cy="272536"/>
          </a:xfrm>
          <a:prstGeom prst="line">
            <a:avLst/>
          </a:prstGeom>
          <a:solidFill>
            <a:srgbClr val="4E562B"/>
          </a:solidFill>
          <a:ln w="12700" cap="flat" cmpd="sng" algn="ctr">
            <a:solidFill>
              <a:srgbClr val="A8A99E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9718509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53CDF-9CEB-45B3-9633-7AC5C563B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2AF95-48D9-40B4-9A01-3C9FE556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C5E7-77ED-4C89-9DD1-81ED42D98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35184-7FAD-4011-8490-243B29AC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3FC3A-9703-4996-86CB-7D1ED298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DBDCD-9B38-4828-8121-C2B2AD540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335DD-3C78-421D-9C26-CF5FDC859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D2633-4DA7-4A17-A84E-976CA180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CEC77-8F4B-4B6F-B427-9B5E8146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D222C-D586-45EA-87C3-1B24B5959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84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0E4DD-4080-4E11-853C-79ED1829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947F0-193C-448F-9E50-B4A750146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9E779-00C2-416E-901F-FC1C20FC5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387A2-4869-4792-9335-005EAA0A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99C99-1197-4D02-9F54-F10083856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25712-EF85-4C4F-805E-2A37419AA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36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F828-7409-4AB0-B8EC-B2E3C0D7D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38A78-FF53-4308-BFA8-1576A802F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B365F-7B10-4C61-81AB-F0966BD50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452F2-6B67-4343-9EF9-41686AC715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248CA9-549B-4859-99E3-BD49E3D59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E0C9C-DAED-405A-BC7A-BF143A0D1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C45882-093D-444E-9478-599A862E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592DC4-29AA-481C-BB7E-FAAD77721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02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8818D-ABAC-46BE-A77C-B7140A4C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4494A5-59AB-4658-987D-32011B99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DE618-0EA4-49CF-BC11-7D15B346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459A9-9782-4559-A259-6F912A18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64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E70-F012-4A2E-8D71-C1C3B1B4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156141-65C3-425B-9C50-D9458467A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EF82E-FCDB-425B-B34F-C0230F94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87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8949B-8C81-4244-A01E-5F3F0FCA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BCC40-6A0D-43F7-B2B4-990A3356E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0F2D6-5E57-4C63-90EE-7FBC7B1B5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CFB89-F883-461E-9E1C-258235D0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F8D1F-A85C-4FEE-B3DF-9DA791DC6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F273A-06B5-4077-9310-52620C313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4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090BC-A02E-4904-862F-2780F73B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4435DA-29B1-4079-9755-C5A4A1AF7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5862C-88EC-4702-8BA1-090126692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20607-171F-416B-9E05-16A051F9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852FC-0AEA-4DB8-AFC6-0FE9BB8D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484565-1AA5-420A-84D1-6DDCCBB0F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3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B3AB80-9E18-4D4B-B0C4-C258E4BAB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A2E9D-9AD2-483C-9F6F-2E046678A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E5DAC-BBD9-49AB-BCB5-E5DD167EC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DAADA-0593-4C5B-88FF-CBFAA79712B3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081FD-B21D-4CBA-8A85-685A7C15D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F3E4F-6555-472C-916F-8E88D8684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FDBE4-C94D-48D6-AB84-506323475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37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1524000" y="0"/>
            <a:ext cx="9144000" cy="6858000"/>
          </a:xfrm>
        </p:spPr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043152" y="3457935"/>
            <a:ext cx="4181063" cy="1326380"/>
          </a:xfrm>
          <a:solidFill>
            <a:schemeClr val="tx1"/>
          </a:solidFill>
        </p:spPr>
        <p:txBody>
          <a:bodyPr/>
          <a:lstStyle/>
          <a:p>
            <a:r>
              <a:rPr lang="en-GB" dirty="0"/>
              <a:t>ARMY WELFARE SERVICE </a:t>
            </a:r>
          </a:p>
          <a:p>
            <a:r>
              <a:rPr lang="en-GB" dirty="0"/>
              <a:t>Head OF COMMUNITY SUPPORT</a:t>
            </a:r>
          </a:p>
          <a:p>
            <a:r>
              <a:rPr lang="en-GB" dirty="0" err="1"/>
              <a:t>ReBECCA</a:t>
            </a:r>
            <a:r>
              <a:rPr lang="en-GB" dirty="0"/>
              <a:t> WAKEFIELD</a:t>
            </a:r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/>
          </p:nvPr>
        </p:nvSpPr>
        <p:spPr>
          <a:xfrm>
            <a:off x="5132131" y="1613652"/>
            <a:ext cx="1950889" cy="1811536"/>
          </a:xfrm>
          <a:blipFill>
            <a:blip r:embed="rId2"/>
            <a:stretch>
              <a:fillRect/>
            </a:stretch>
          </a:blipFill>
        </p:spPr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0D232D-8E23-4BAB-B3C5-535697410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04470" algn="l"/>
              </a:tabLs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Raised awareness of informal education supporting children and young people with a parent Serving in the Armed Forces.</a:t>
            </a:r>
          </a:p>
          <a:p>
            <a:pPr marL="0" lvl="0" indent="0">
              <a:spcAft>
                <a:spcPts val="0"/>
              </a:spcAft>
              <a:buNone/>
              <a:tabLst>
                <a:tab pos="204470" algn="l"/>
              </a:tabLs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04470" algn="l"/>
              </a:tabLs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Stimulate thinking on how to take action to connect and communicate with young people in the context of their community on the themes that matter to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SCiP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B0B4D1-9B07-41A5-A006-D9882F50F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001" y="256333"/>
            <a:ext cx="1488274" cy="313932"/>
          </a:xfrm>
          <a:noFill/>
        </p:spPr>
        <p:txBody>
          <a:bodyPr/>
          <a:lstStyle/>
          <a:p>
            <a:r>
              <a:rPr lang="en-GB" dirty="0" err="1"/>
              <a:t>SCiP</a:t>
            </a:r>
            <a:r>
              <a:rPr lang="en-GB" dirty="0"/>
              <a:t> Conference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E0A0E-59E9-4245-90F5-CE05963AC5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00" y="561128"/>
            <a:ext cx="3433166" cy="405102"/>
          </a:xfrm>
        </p:spPr>
        <p:txBody>
          <a:bodyPr/>
          <a:lstStyle/>
          <a:p>
            <a:r>
              <a:rPr lang="en-GB" dirty="0"/>
              <a:t>OUTCOME OF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D43DD-F44D-4413-999D-670C23A14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84F151-A320-451D-9DD6-09092CE669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9AFEC6-02EB-477F-BA51-A28F01648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400" dirty="0"/>
              <a:t>Responsibility for developing and coordinating welfare policies lies within the Chief of Defence People area with policy implementation undertaken by the relevant Service policy branches. 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For MOD policy relating to Service children and young people, Commander Home Command (</a:t>
            </a:r>
            <a:r>
              <a:rPr lang="en-GB" sz="2400" dirty="0" err="1"/>
              <a:t>Comd</a:t>
            </a:r>
            <a:r>
              <a:rPr lang="en-GB" sz="2400" dirty="0"/>
              <a:t> HC) acts as the lead proponent in consultation with the other Services, and exercises this duty through the MOD Director Children and Young People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6237D-E44D-4834-8D39-3AF7E6FFF6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8592" y="529637"/>
            <a:ext cx="4877536" cy="405102"/>
          </a:xfrm>
        </p:spPr>
        <p:txBody>
          <a:bodyPr/>
          <a:lstStyle/>
          <a:p>
            <a:r>
              <a:rPr lang="en-GB" dirty="0"/>
              <a:t>WHERE THE STRATEGY COMES FROM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00037-4E76-4135-AB04-79CFCE1C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D8B6F2-FE7F-4A4D-9CAB-29605AED75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17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9D9AFB-B81C-4F32-9651-9CD54CBD8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04470" algn="l"/>
              </a:tabLs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MoD play, youth and community development.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04470" algn="l"/>
              </a:tabLs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in mitigating the impact of Service lifestyle.</a:t>
            </a:r>
          </a:p>
          <a:p>
            <a:pPr marL="0" lvl="0" indent="0" algn="ctr">
              <a:spcAft>
                <a:spcPts val="0"/>
              </a:spcAft>
              <a:buNone/>
              <a:tabLst>
                <a:tab pos="204470" algn="l"/>
              </a:tabLs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04470" algn="l"/>
              </a:tabLs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 Led Youth Work in Schools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04470" algn="l"/>
              </a:tabLst>
            </a:pP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 Youth Voice.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F99B6-1FBB-4436-93C6-DFA7860B56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00" y="561128"/>
            <a:ext cx="1503599" cy="405102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9A8C8-1B18-4562-AE46-8BA9F753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7C2EED-6596-4267-B85A-A7FB7863E8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990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2067B6-2E8F-4965-8CE4-80AEA7001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/>
              <a:t>Professional Youth Work staff engaging for a session a week for 6 weeks a term as a minimum. 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Creative informal education programmes</a:t>
            </a:r>
          </a:p>
          <a:p>
            <a:pPr marL="1428750" lvl="2" indent="-457200">
              <a:buFont typeface="Arial" panose="020B0604020202020204" pitchFamily="34" charset="0"/>
              <a:buChar char="•"/>
            </a:pPr>
            <a:r>
              <a:rPr lang="en-GB" sz="3200" dirty="0"/>
              <a:t>Currently themed on ‘resilience’ and ‘empowerment’.</a:t>
            </a:r>
          </a:p>
          <a:p>
            <a:pPr marL="1428750" lvl="2" indent="-457200">
              <a:buFont typeface="Arial" panose="020B0604020202020204" pitchFamily="34" charset="0"/>
              <a:buChar char="•"/>
            </a:pPr>
            <a:r>
              <a:rPr lang="en-GB" sz="3200" dirty="0"/>
              <a:t>Act as a ‘named person’ to go to (knowledge and understanding of the lived experience). </a:t>
            </a:r>
          </a:p>
          <a:p>
            <a:pPr marL="1428750" lvl="2" indent="-457200">
              <a:buFont typeface="Arial" panose="020B0604020202020204" pitchFamily="34" charset="0"/>
              <a:buChar char="•"/>
            </a:pPr>
            <a:r>
              <a:rPr lang="en-GB" sz="3200" dirty="0"/>
              <a:t>Voluntary relationship</a:t>
            </a:r>
          </a:p>
          <a:p>
            <a:pPr marL="1428750" lvl="2" indent="-457200"/>
            <a:endParaRPr lang="en-GB" sz="3200" dirty="0"/>
          </a:p>
          <a:p>
            <a:r>
              <a:rPr lang="en-GB" sz="3200" dirty="0"/>
              <a:t>Intervention, early help planned with stakeholders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60A47-C947-4DEE-A68A-3EC16A8221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00" y="561128"/>
            <a:ext cx="4738458" cy="405102"/>
          </a:xfrm>
        </p:spPr>
        <p:txBody>
          <a:bodyPr/>
          <a:lstStyle/>
          <a:p>
            <a:r>
              <a:rPr lang="en-GB" dirty="0"/>
              <a:t>MOD LED YOUTH WORK IN SCHOOLS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A5C776-F04F-48A6-A91F-2EABBF984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A439D25-3EEE-4CFB-930C-1C7A24B327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70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1C367A-FF5C-4FA3-A614-9B5942E08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99" y="1224000"/>
            <a:ext cx="10560000" cy="5126630"/>
          </a:xfrm>
        </p:spPr>
        <p:txBody>
          <a:bodyPr>
            <a:normAutofit/>
          </a:bodyPr>
          <a:lstStyle/>
          <a:p>
            <a:r>
              <a:rPr lang="en-GB" sz="3200" dirty="0"/>
              <a:t>MOD Directorate Children and Young People priority for hearing the voice of children and young people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Repeated themes and expression of issues, concerns and challenges children and young people face 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endParaRPr lang="en-GB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7B24B-1C04-43FC-892F-E8E3847B14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00" y="561128"/>
            <a:ext cx="2543948" cy="405102"/>
          </a:xfrm>
        </p:spPr>
        <p:txBody>
          <a:bodyPr/>
          <a:lstStyle/>
          <a:p>
            <a:r>
              <a:rPr lang="en-GB" dirty="0"/>
              <a:t>MOD YOUTH VOICE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C24778-7DF6-48D3-9DFE-EA27E1E6F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141A51-84E8-4E75-B1EC-4A4CA573FF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389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DE06B7-9C96-4794-836F-869D966F8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Impact of Armed Service lived experience on: </a:t>
            </a:r>
          </a:p>
          <a:p>
            <a:pPr marL="0" indent="0">
              <a:buNone/>
            </a:pPr>
            <a:endParaRPr lang="en-GB" sz="3600" dirty="0"/>
          </a:p>
          <a:p>
            <a:pPr lvl="1"/>
            <a:r>
              <a:rPr lang="en-GB" sz="3600" dirty="0"/>
              <a:t>Self limiting beliefs</a:t>
            </a:r>
          </a:p>
          <a:p>
            <a:pPr lvl="1"/>
            <a:r>
              <a:rPr lang="en-GB" sz="3600" dirty="0"/>
              <a:t>Readiness for further parental/family separation</a:t>
            </a:r>
          </a:p>
          <a:p>
            <a:pPr lvl="1"/>
            <a:r>
              <a:rPr lang="en-GB" sz="3600" dirty="0"/>
              <a:t>Resilience for another ‘move’</a:t>
            </a:r>
          </a:p>
          <a:p>
            <a:pPr marL="457200" lvl="1" indent="0">
              <a:buNone/>
            </a:pPr>
            <a:endParaRPr lang="en-GB" sz="3600" dirty="0"/>
          </a:p>
          <a:p>
            <a:pPr marL="457200" lvl="1" indent="0" algn="ctr">
              <a:buNone/>
            </a:pPr>
            <a:r>
              <a:rPr lang="en-GB" sz="3600" dirty="0"/>
              <a:t>?</a:t>
            </a:r>
          </a:p>
          <a:p>
            <a:pPr marL="457200" lvl="1" indent="0">
              <a:buNone/>
            </a:pPr>
            <a:endParaRPr lang="en-GB" sz="3600" dirty="0"/>
          </a:p>
          <a:p>
            <a:pPr marL="457200" lvl="1" indent="0">
              <a:buNone/>
            </a:pPr>
            <a:endParaRPr lang="en-GB" sz="3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79922-528B-4437-B46F-65AA53DAF2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00" y="561128"/>
            <a:ext cx="5703338" cy="405102"/>
          </a:xfrm>
        </p:spPr>
        <p:txBody>
          <a:bodyPr/>
          <a:lstStyle/>
          <a:p>
            <a:r>
              <a:rPr lang="en-GB" dirty="0"/>
              <a:t>Thoughts FOR A BETTER UNDERSTANDING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CADA8-E02D-40EB-8C0D-18197E9C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0A38FC-6DF4-455C-A5C2-FB357F0DD0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4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46EC3A-20F9-4EAD-BD5F-12964A80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99" y="1224000"/>
            <a:ext cx="10560000" cy="48224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sz="3200" dirty="0"/>
              <a:t>Informed Practice</a:t>
            </a:r>
          </a:p>
          <a:p>
            <a:pPr marL="0" indent="0">
              <a:buNone/>
            </a:pPr>
            <a:endParaRPr lang="en-GB" sz="3200" dirty="0"/>
          </a:p>
          <a:p>
            <a:pPr lvl="1"/>
            <a:r>
              <a:rPr lang="en-GB" sz="3200" dirty="0"/>
              <a:t>Working with young people in the context of their communities, young people led research</a:t>
            </a:r>
          </a:p>
          <a:p>
            <a:pPr marL="457200" lvl="1" indent="0">
              <a:buNone/>
            </a:pPr>
            <a:endParaRPr lang="en-GB" sz="3200" dirty="0"/>
          </a:p>
          <a:p>
            <a:pPr lvl="1"/>
            <a:r>
              <a:rPr lang="en-GB" sz="3200" dirty="0"/>
              <a:t>Raised awareness with formal educators of children and young people’s lived experience</a:t>
            </a:r>
          </a:p>
          <a:p>
            <a:pPr marL="457200" lvl="1" indent="0">
              <a:buNone/>
            </a:pPr>
            <a:endParaRPr lang="en-GB" sz="3200" dirty="0"/>
          </a:p>
          <a:p>
            <a:pPr lvl="1"/>
            <a:r>
              <a:rPr lang="en-GB" sz="3200" dirty="0"/>
              <a:t>Developing effective intervention through collaboration</a:t>
            </a:r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endParaRPr lang="en-GB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EB59C-C247-4C17-A179-8EF487B5B0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00" y="561128"/>
            <a:ext cx="4525131" cy="405102"/>
          </a:xfrm>
        </p:spPr>
        <p:txBody>
          <a:bodyPr/>
          <a:lstStyle/>
          <a:p>
            <a:r>
              <a:rPr lang="en-GB" dirty="0"/>
              <a:t>Policy, Research and Practice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FF5F2-0919-4140-9661-E0D81BC6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FF4AE3-87B2-4300-AA64-4D33A3674C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2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ED8813-1945-44B8-9A1D-420AA7772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dirty="0"/>
              <a:t>rebecca.wakefield244@mod.gov.uk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D95B1-DCB1-49FB-9783-A5063D81A7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000" y="561128"/>
            <a:ext cx="2449307" cy="405102"/>
          </a:xfrm>
        </p:spPr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7F58E-BECF-4DF5-8343-62CB9F844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1FC5-B1A5-4ED5-9677-06BE0FAEF3F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C169DA-3109-47E4-8F85-0E5A8F11AC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816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343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SCiP 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Wakefield, Rebecca Com YC Off (RC-AWS-HQ-HeadCS)</dc:creator>
  <cp:lastModifiedBy>Katherine.Lawrence</cp:lastModifiedBy>
  <cp:revision>12</cp:revision>
  <dcterms:created xsi:type="dcterms:W3CDTF">2018-10-03T11:08:24Z</dcterms:created>
  <dcterms:modified xsi:type="dcterms:W3CDTF">2018-10-03T14:51:44Z</dcterms:modified>
</cp:coreProperties>
</file>