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0" r:id="rId3"/>
    <p:sldId id="259" r:id="rId4"/>
    <p:sldId id="261" r:id="rId5"/>
    <p:sldId id="262" r:id="rId6"/>
    <p:sldId id="264" r:id="rId7"/>
    <p:sldId id="265" r:id="rId8"/>
    <p:sldId id="275" r:id="rId9"/>
    <p:sldId id="267" r:id="rId10"/>
    <p:sldId id="271" r:id="rId11"/>
    <p:sldId id="272" r:id="rId12"/>
    <p:sldId id="276" r:id="rId13"/>
    <p:sldId id="277" r:id="rId14"/>
    <p:sldId id="278" r:id="rId15"/>
    <p:sldId id="280" r:id="rId16"/>
    <p:sldId id="284" r:id="rId17"/>
    <p:sldId id="285" r:id="rId18"/>
    <p:sldId id="279" r:id="rId19"/>
    <p:sldId id="282" r:id="rId20"/>
    <p:sldId id="288" r:id="rId21"/>
    <p:sldId id="287" r:id="rId22"/>
    <p:sldId id="286" r:id="rId23"/>
    <p:sldId id="283"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0" autoAdjust="0"/>
    <p:restoredTop sz="94660"/>
  </p:normalViewPr>
  <p:slideViewPr>
    <p:cSldViewPr snapToGrid="0">
      <p:cViewPr varScale="1">
        <p:scale>
          <a:sx n="90" d="100"/>
          <a:sy n="90" d="100"/>
        </p:scale>
        <p:origin x="102" y="354"/>
      </p:cViewPr>
      <p:guideLst/>
    </p:cSldViewPr>
  </p:slideViewPr>
  <p:notesTextViewPr>
    <p:cViewPr>
      <p:scale>
        <a:sx n="1" d="1"/>
        <a:sy n="1" d="1"/>
      </p:scale>
      <p:origin x="0" y="0"/>
    </p:cViewPr>
  </p:notesTextViewPr>
  <p:notesViewPr>
    <p:cSldViewPr snapToGrid="0">
      <p:cViewPr varScale="1">
        <p:scale>
          <a:sx n="79" d="100"/>
          <a:sy n="79" d="100"/>
        </p:scale>
        <p:origin x="2355"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0AA2E-9D10-4CE1-9413-0A91006A42B5}" type="datetimeFigureOut">
              <a:rPr lang="en-GB" smtClean="0"/>
              <a:t>05/10/2018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AE3DC-EE0E-4160-86DE-1DCD4A3A234D}" type="slidenum">
              <a:rPr lang="en-GB" smtClean="0"/>
              <a:t>‹#›</a:t>
            </a:fld>
            <a:endParaRPr lang="en-GB" dirty="0"/>
          </a:p>
        </p:txBody>
      </p:sp>
    </p:spTree>
    <p:extLst>
      <p:ext uri="{BB962C8B-B14F-4D97-AF65-F5344CB8AC3E}">
        <p14:creationId xmlns:p14="http://schemas.microsoft.com/office/powerpoint/2010/main" val="39912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1</a:t>
            </a:fld>
            <a:endParaRPr lang="en-GB" dirty="0"/>
          </a:p>
        </p:txBody>
      </p:sp>
    </p:spTree>
    <p:extLst>
      <p:ext uri="{BB962C8B-B14F-4D97-AF65-F5344CB8AC3E}">
        <p14:creationId xmlns:p14="http://schemas.microsoft.com/office/powerpoint/2010/main" val="113846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24</a:t>
            </a:fld>
            <a:endParaRPr lang="en-GB" dirty="0"/>
          </a:p>
        </p:txBody>
      </p:sp>
    </p:spTree>
    <p:extLst>
      <p:ext uri="{BB962C8B-B14F-4D97-AF65-F5344CB8AC3E}">
        <p14:creationId xmlns:p14="http://schemas.microsoft.com/office/powerpoint/2010/main" val="108499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228600" indent="-228600">
              <a:buAutoNum type="arabicPeriod"/>
            </a:pPr>
            <a:r>
              <a:rPr lang="en-US" dirty="0" smtClean="0"/>
              <a:t>The UK has a thriving, world renowned HE sector.</a:t>
            </a:r>
          </a:p>
          <a:p>
            <a:pPr marL="228600" indent="-228600">
              <a:buAutoNum type="arabicPeriod"/>
            </a:pPr>
            <a:r>
              <a:rPr lang="en-US" dirty="0" smtClean="0"/>
              <a:t>To ensure the HE sector thrives,</a:t>
            </a:r>
            <a:r>
              <a:rPr lang="en-US" baseline="0" dirty="0" smtClean="0"/>
              <a:t> the OfS must consider:</a:t>
            </a:r>
          </a:p>
          <a:p>
            <a:pPr marL="685800" lvl="1" indent="-228600">
              <a:buFont typeface="+mj-lt"/>
              <a:buAutoNum type="alphaLcParenR"/>
            </a:pPr>
            <a:r>
              <a:rPr lang="en-US" baseline="0" dirty="0" smtClean="0"/>
              <a:t>Institutional autonomy</a:t>
            </a:r>
          </a:p>
          <a:p>
            <a:pPr marL="685800" lvl="1" indent="-228600">
              <a:buFont typeface="+mj-lt"/>
              <a:buAutoNum type="alphaLcParenR"/>
            </a:pPr>
            <a:r>
              <a:rPr lang="en-US" baseline="0" dirty="0" smtClean="0"/>
              <a:t>Promote choice and competition for students</a:t>
            </a:r>
          </a:p>
          <a:p>
            <a:pPr marL="685800" lvl="1" indent="-228600">
              <a:buFont typeface="+mj-lt"/>
              <a:buAutoNum type="alphaLcParenR"/>
            </a:pPr>
            <a:r>
              <a:rPr lang="en-US" baseline="0" dirty="0" smtClean="0"/>
              <a:t>Promote value for money</a:t>
            </a:r>
          </a:p>
          <a:p>
            <a:pPr marL="685800" lvl="1" indent="-228600">
              <a:buFont typeface="+mj-lt"/>
              <a:buAutoNum type="alphaLcParenR"/>
            </a:pPr>
            <a:r>
              <a:rPr lang="en-US" baseline="0" dirty="0" smtClean="0"/>
              <a:t>Be a transparent and proportionate regulator</a:t>
            </a:r>
          </a:p>
          <a:p>
            <a:pPr marL="685800" lvl="1" indent="-228600">
              <a:buFont typeface="+mj-lt"/>
              <a:buAutoNum type="alphaLcParenR"/>
            </a:pPr>
            <a:r>
              <a:rPr lang="en-US" baseline="0" dirty="0" smtClean="0"/>
              <a:t>Promote equality of opportunity</a:t>
            </a:r>
            <a:endParaRPr lang="en-US" dirty="0" smtClean="0"/>
          </a:p>
          <a:p>
            <a:pPr marL="228600" indent="-228600">
              <a:buAutoNum type="arabicPeriod"/>
            </a:pPr>
            <a:r>
              <a:rPr lang="en-US" dirty="0" smtClean="0"/>
              <a:t>The OfS has a statutory duty to ensure higher</a:t>
            </a:r>
            <a:r>
              <a:rPr lang="en-US" baseline="0" dirty="0" smtClean="0"/>
              <a:t> education providers promote equality of opportunity.</a:t>
            </a:r>
          </a:p>
          <a:p>
            <a:pPr marL="228600" indent="-228600">
              <a:buAutoNum type="arabicPeriod"/>
            </a:pPr>
            <a:r>
              <a:rPr lang="en-US" baseline="0" dirty="0" smtClean="0"/>
              <a:t>Promoting equality of opportunity will greater strengthen our higher education system (see next slide)</a:t>
            </a:r>
            <a:endParaRPr lang="en-US" dirty="0"/>
          </a:p>
        </p:txBody>
      </p:sp>
      <p:sp>
        <p:nvSpPr>
          <p:cNvPr id="4" name="Slide Number Placeholder 3"/>
          <p:cNvSpPr>
            <a:spLocks noGrp="1"/>
          </p:cNvSpPr>
          <p:nvPr>
            <p:ph type="sldNum" sz="quarter" idx="10"/>
          </p:nvPr>
        </p:nvSpPr>
        <p:spPr/>
        <p:txBody>
          <a:bodyPr/>
          <a:lstStyle/>
          <a:p>
            <a:fld id="{FF621713-8FD2-4E6A-BCE1-9D7E248221DE}" type="slidenum">
              <a:rPr lang="en-US" smtClean="0"/>
              <a:t>2</a:t>
            </a:fld>
            <a:endParaRPr lang="en-US" dirty="0"/>
          </a:p>
        </p:txBody>
      </p:sp>
    </p:spTree>
    <p:extLst>
      <p:ext uri="{BB962C8B-B14F-4D97-AF65-F5344CB8AC3E}">
        <p14:creationId xmlns:p14="http://schemas.microsoft.com/office/powerpoint/2010/main" val="14559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pPr marL="228600" indent="-228600">
              <a:buAutoNum type="arabicPeriod"/>
            </a:pPr>
            <a:r>
              <a:rPr lang="en-GB" baseline="0" dirty="0" smtClean="0"/>
              <a:t>The OfS is the new independent higher education regulator</a:t>
            </a:r>
          </a:p>
          <a:p>
            <a:pPr marL="228600" indent="-228600">
              <a:buAutoNum type="arabicPeriod"/>
            </a:pPr>
            <a:r>
              <a:rPr lang="en-GB" baseline="0" dirty="0" smtClean="0"/>
              <a:t>Our aim is that “every student, whatever their background, has a fulfilling experience of higher education, that enriches their lives and careers.</a:t>
            </a:r>
          </a:p>
          <a:p>
            <a:pPr marL="228600" indent="-228600">
              <a:buAutoNum type="arabicPeriod"/>
            </a:pPr>
            <a:r>
              <a:rPr lang="en-GB" baseline="0" dirty="0" smtClean="0"/>
              <a:t>Four key objectives</a:t>
            </a:r>
          </a:p>
          <a:p>
            <a:pPr marL="228600" indent="-228600">
              <a:buAutoNum type="arabicPeriod"/>
            </a:pPr>
            <a:r>
              <a:rPr lang="en-GB" baseline="0" dirty="0" smtClean="0"/>
              <a:t>First objective is relating to participation:  all students, from all backgrounds, with the ability and desire to undertake higher education, are supported to access, succeed in, and progress from higher education.</a:t>
            </a:r>
          </a:p>
          <a:p>
            <a:pPr marL="228600" indent="-228600">
              <a:buAutoNum type="arabicPeriod"/>
            </a:pPr>
            <a:r>
              <a:rPr lang="en-GB" baseline="0" dirty="0" smtClean="0"/>
              <a:t>Access and participation is important to the OfS and will permeate throughout our work. A focus on students.</a:t>
            </a:r>
          </a:p>
          <a:p>
            <a:pPr marL="228600" indent="-228600">
              <a:buAutoNum type="arabicPeriod"/>
            </a:pPr>
            <a:endParaRPr lang="en-GB" dirty="0"/>
          </a:p>
          <a:p>
            <a:r>
              <a:rPr lang="en-GB" dirty="0" smtClean="0"/>
              <a:t>Our </a:t>
            </a:r>
            <a:r>
              <a:rPr lang="en-GB" dirty="0"/>
              <a:t>work covers all students whether undergraduate or postgraduate, national or international, young or mature, full-time or part-time, studying on a campus or by distance learning.</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3</a:t>
            </a:fld>
            <a:endParaRPr lang="en-GB" dirty="0"/>
          </a:p>
        </p:txBody>
      </p:sp>
    </p:spTree>
    <p:extLst>
      <p:ext uri="{BB962C8B-B14F-4D97-AF65-F5344CB8AC3E}">
        <p14:creationId xmlns:p14="http://schemas.microsoft.com/office/powerpoint/2010/main" val="28974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4</a:t>
            </a:fld>
            <a:endParaRPr lang="en-GB" dirty="0"/>
          </a:p>
        </p:txBody>
      </p:sp>
    </p:spTree>
    <p:extLst>
      <p:ext uri="{BB962C8B-B14F-4D97-AF65-F5344CB8AC3E}">
        <p14:creationId xmlns:p14="http://schemas.microsoft.com/office/powerpoint/2010/main" val="260093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a:t>
            </a:r>
          </a:p>
          <a:p>
            <a:pPr marL="228600" indent="-228600">
              <a:buAutoNum type="arabicPeriod"/>
            </a:pPr>
            <a:r>
              <a:rPr lang="en-GB" baseline="0" dirty="0" smtClean="0"/>
              <a:t>The OfS is committed to transformational change in access and participation</a:t>
            </a:r>
          </a:p>
          <a:p>
            <a:pPr marL="228600" indent="-228600">
              <a:buAutoNum type="arabicPeriod"/>
            </a:pPr>
            <a:r>
              <a:rPr lang="en-GB" baseline="0" dirty="0" smtClean="0"/>
              <a:t>We have been challenged by the OfS board to take a ‘bold new approach’ and be ‘radical and ambitious’</a:t>
            </a:r>
            <a:endParaRPr lang="en-GB" dirty="0"/>
          </a:p>
        </p:txBody>
      </p:sp>
      <p:sp>
        <p:nvSpPr>
          <p:cNvPr id="4" name="Slide Number Placeholder 3"/>
          <p:cNvSpPr>
            <a:spLocks noGrp="1"/>
          </p:cNvSpPr>
          <p:nvPr>
            <p:ph type="sldNum" sz="quarter" idx="10"/>
          </p:nvPr>
        </p:nvSpPr>
        <p:spPr/>
        <p:txBody>
          <a:bodyPr/>
          <a:lstStyle/>
          <a:p>
            <a:fld id="{6E0240BC-9FE4-461C-AC01-15D72A3BC8E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414863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provided by Maggie.</a:t>
            </a:r>
          </a:p>
          <a:p>
            <a:endParaRPr lang="en-GB" baseline="0" dirty="0" smtClean="0"/>
          </a:p>
          <a:p>
            <a:r>
              <a:rPr lang="en-GB" baseline="0" dirty="0" smtClean="0"/>
              <a:t>Can link with targets/KPM’s/national priority areas in the consultation.</a:t>
            </a:r>
          </a:p>
          <a:p>
            <a:endParaRPr lang="en-GB" baseline="0" dirty="0" smtClean="0"/>
          </a:p>
          <a:p>
            <a:r>
              <a:rPr lang="en-GB" baseline="0" dirty="0" smtClean="0"/>
              <a:t>Note that you may want to include stories about individual students as well as using data to highlight the issues.</a:t>
            </a:r>
          </a:p>
        </p:txBody>
      </p:sp>
      <p:sp>
        <p:nvSpPr>
          <p:cNvPr id="4" name="Slide Number Placeholder 3"/>
          <p:cNvSpPr>
            <a:spLocks noGrp="1"/>
          </p:cNvSpPr>
          <p:nvPr>
            <p:ph type="sldNum" sz="quarter" idx="10"/>
          </p:nvPr>
        </p:nvSpPr>
        <p:spPr/>
        <p:txBody>
          <a:bodyPr/>
          <a:lstStyle/>
          <a:p>
            <a:fld id="{14C43D71-9750-4C7A-9160-DA3EDA15B8E4}" type="slidenum">
              <a:rPr lang="en-GB" smtClean="0"/>
              <a:t>6</a:t>
            </a:fld>
            <a:endParaRPr lang="en-GB" dirty="0"/>
          </a:p>
        </p:txBody>
      </p:sp>
    </p:spTree>
    <p:extLst>
      <p:ext uri="{BB962C8B-B14F-4D97-AF65-F5344CB8AC3E}">
        <p14:creationId xmlns:p14="http://schemas.microsoft.com/office/powerpoint/2010/main" val="401097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pPr marL="228600" indent="-228600">
              <a:buAutoNum type="arabicPeriod"/>
            </a:pPr>
            <a:r>
              <a:rPr lang="en-GB" baseline="0" dirty="0" smtClean="0"/>
              <a:t>More young people from low participation areas going to higher education than ever before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However, the gaps in participation have not closed.</a:t>
            </a:r>
            <a:r>
              <a:rPr lang="en-GB" dirty="0" smtClean="0"/>
              <a:t> 33 percentage point difference between</a:t>
            </a:r>
            <a:r>
              <a:rPr lang="en-GB" baseline="0" dirty="0" smtClean="0"/>
              <a:t> Q1 &amp; 5</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7</a:t>
            </a:fld>
            <a:endParaRPr lang="en-GB" dirty="0"/>
          </a:p>
        </p:txBody>
      </p:sp>
    </p:spTree>
    <p:extLst>
      <p:ext uri="{BB962C8B-B14F-4D97-AF65-F5344CB8AC3E}">
        <p14:creationId xmlns:p14="http://schemas.microsoft.com/office/powerpoint/2010/main" val="115972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pPr marL="228600" indent="-228600">
              <a:buAutoNum type="arabicPeriod"/>
            </a:pPr>
            <a:r>
              <a:rPr lang="en-GB" dirty="0" smtClean="0"/>
              <a:t>Those</a:t>
            </a:r>
            <a:r>
              <a:rPr lang="en-GB" baseline="0" dirty="0" smtClean="0"/>
              <a:t> from low participation areas are more 3.6 percentage points likely to drop out of higher education.</a:t>
            </a:r>
          </a:p>
          <a:p>
            <a:pPr marL="228600" indent="-228600">
              <a:buAutoNum type="arabicPeriod"/>
            </a:pPr>
            <a:r>
              <a:rPr lang="en-GB" baseline="0" dirty="0" smtClean="0"/>
              <a:t>The gaps have remained.</a:t>
            </a:r>
            <a:endParaRPr lang="en-GB" dirty="0" smtClean="0"/>
          </a:p>
        </p:txBody>
      </p:sp>
      <p:sp>
        <p:nvSpPr>
          <p:cNvPr id="4" name="Slide Number Placeholder 3"/>
          <p:cNvSpPr>
            <a:spLocks noGrp="1"/>
          </p:cNvSpPr>
          <p:nvPr>
            <p:ph type="sldNum" sz="quarter" idx="10"/>
          </p:nvPr>
        </p:nvSpPr>
        <p:spPr/>
        <p:txBody>
          <a:bodyPr/>
          <a:lstStyle/>
          <a:p>
            <a:fld id="{14C43D71-9750-4C7A-9160-DA3EDA15B8E4}" type="slidenum">
              <a:rPr lang="en-GB" smtClean="0"/>
              <a:t>9</a:t>
            </a:fld>
            <a:endParaRPr lang="en-GB" dirty="0"/>
          </a:p>
        </p:txBody>
      </p:sp>
    </p:spTree>
    <p:extLst>
      <p:ext uri="{BB962C8B-B14F-4D97-AF65-F5344CB8AC3E}">
        <p14:creationId xmlns:p14="http://schemas.microsoft.com/office/powerpoint/2010/main" val="31285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We are aiming to achieve </a:t>
            </a:r>
            <a:r>
              <a:rPr lang="en-GB" b="1" dirty="0" smtClean="0"/>
              <a:t>significant</a:t>
            </a:r>
            <a:r>
              <a:rPr lang="en-GB" dirty="0" smtClean="0"/>
              <a:t> reductions in the gaps in access, success and progression over the next five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2.</a:t>
            </a:r>
            <a:r>
              <a:rPr lang="en-GB" baseline="0" dirty="0" smtClean="0"/>
              <a:t> And </a:t>
            </a:r>
            <a:r>
              <a:rPr lang="en-GB" dirty="0" smtClean="0"/>
              <a:t>ensure our access and participation regulation and funding are </a:t>
            </a:r>
            <a:r>
              <a:rPr lang="en-GB" b="1" dirty="0" smtClean="0"/>
              <a:t>outcome-based, risk-based, underpinned by evidence and joined up </a:t>
            </a:r>
            <a:r>
              <a:rPr lang="en-GB" dirty="0" smtClean="0"/>
              <a:t>with other OfS regulatory activities.</a:t>
            </a:r>
          </a:p>
          <a:p>
            <a:r>
              <a:rPr lang="en-GB" dirty="0" smtClean="0"/>
              <a:t>3. The</a:t>
            </a:r>
            <a:r>
              <a:rPr lang="en-GB" baseline="0" dirty="0" smtClean="0"/>
              <a:t> review:</a:t>
            </a:r>
          </a:p>
          <a:p>
            <a:pPr marL="628650" lvl="1" indent="-171450">
              <a:buFont typeface="Arial" panose="020B0604020202020204" pitchFamily="34" charset="0"/>
              <a:buChar char="•"/>
            </a:pPr>
            <a:r>
              <a:rPr lang="en-GB" baseline="0" dirty="0" smtClean="0"/>
              <a:t>Focus on all stages of the lifecycle</a:t>
            </a:r>
          </a:p>
          <a:p>
            <a:pPr marL="628650" lvl="1" indent="-171450">
              <a:buFont typeface="Arial" panose="020B0604020202020204" pitchFamily="34" charset="0"/>
              <a:buChar char="•"/>
            </a:pPr>
            <a:r>
              <a:rPr lang="en-GB" baseline="0" dirty="0" smtClean="0"/>
              <a:t>Highlight our expectations for ambition</a:t>
            </a:r>
          </a:p>
          <a:p>
            <a:pPr marL="628650" lvl="1" indent="-171450">
              <a:buFont typeface="Arial" panose="020B0604020202020204" pitchFamily="34" charset="0"/>
              <a:buChar char="•"/>
            </a:pPr>
            <a:r>
              <a:rPr lang="en-GB" baseline="0" dirty="0" smtClean="0"/>
              <a:t>Highlight the importance of being outcomes focused</a:t>
            </a:r>
          </a:p>
          <a:p>
            <a:pPr marL="628650" lvl="1" indent="-171450">
              <a:buFont typeface="Arial" panose="020B0604020202020204" pitchFamily="34" charset="0"/>
              <a:buChar char="•"/>
            </a:pPr>
            <a:r>
              <a:rPr lang="en-GB" baseline="0" dirty="0" smtClean="0"/>
              <a:t>Highlight the role of evaluation/evidence</a:t>
            </a:r>
          </a:p>
          <a:p>
            <a:pPr marL="0" lvl="0" indent="0">
              <a:buFont typeface="Arial" panose="020B0604020202020204" pitchFamily="34" charset="0"/>
              <a:buNone/>
            </a:pPr>
            <a:r>
              <a:rPr lang="en-GB" baseline="0" dirty="0" smtClean="0"/>
              <a:t>4.</a:t>
            </a:r>
            <a:r>
              <a:rPr lang="en-GB" dirty="0" smtClean="0"/>
              <a:t> Ultimate aim of ensuring</a:t>
            </a:r>
            <a:r>
              <a:rPr lang="en-GB" baseline="0" dirty="0" smtClean="0"/>
              <a:t> </a:t>
            </a:r>
            <a:r>
              <a:rPr lang="en-GB" sz="1200" baseline="0" dirty="0" smtClean="0">
                <a:solidFill>
                  <a:schemeClr val="tx1"/>
                </a:solidFill>
                <a:latin typeface="Arial" panose="020B0604020202020204" pitchFamily="34" charset="0"/>
                <a:cs typeface="Arial" panose="020B0604020202020204" pitchFamily="34" charset="0"/>
              </a:rPr>
              <a:t>a</a:t>
            </a:r>
            <a:r>
              <a:rPr lang="en-GB" sz="1200" dirty="0" smtClean="0">
                <a:solidFill>
                  <a:schemeClr val="tx1"/>
                </a:solidFill>
                <a:latin typeface="Arial" panose="020B0604020202020204" pitchFamily="34" charset="0"/>
                <a:cs typeface="Arial" panose="020B0604020202020204" pitchFamily="34" charset="0"/>
              </a:rPr>
              <a:t>ll students, from </a:t>
            </a:r>
            <a:r>
              <a:rPr lang="en-GB" sz="1200" b="1" dirty="0" smtClean="0">
                <a:solidFill>
                  <a:schemeClr val="tx1"/>
                </a:solidFill>
                <a:latin typeface="Arial" panose="020B0604020202020204" pitchFamily="34" charset="0"/>
                <a:cs typeface="Arial" panose="020B0604020202020204" pitchFamily="34" charset="0"/>
              </a:rPr>
              <a:t>all backgrounds</a:t>
            </a:r>
            <a:r>
              <a:rPr lang="en-GB" sz="1200" dirty="0" smtClean="0">
                <a:solidFill>
                  <a:schemeClr val="tx1"/>
                </a:solidFill>
                <a:latin typeface="Arial" panose="020B0604020202020204" pitchFamily="34" charset="0"/>
                <a:cs typeface="Arial" panose="020B0604020202020204" pitchFamily="34" charset="0"/>
              </a:rPr>
              <a:t>, with the ability and desire to undertake higher education, are supported to </a:t>
            </a:r>
            <a:r>
              <a:rPr lang="en-GB" sz="1200" b="1" dirty="0" smtClean="0">
                <a:solidFill>
                  <a:schemeClr val="tx1"/>
                </a:solidFill>
                <a:latin typeface="Arial" panose="020B0604020202020204" pitchFamily="34" charset="0"/>
                <a:cs typeface="Arial" panose="020B0604020202020204" pitchFamily="34" charset="0"/>
              </a:rPr>
              <a:t>access</a:t>
            </a:r>
            <a:r>
              <a:rPr lang="en-GB" sz="1200" dirty="0" smtClean="0">
                <a:solidFill>
                  <a:schemeClr val="tx1"/>
                </a:solidFill>
                <a:latin typeface="Arial" panose="020B0604020202020204" pitchFamily="34" charset="0"/>
                <a:cs typeface="Arial" panose="020B0604020202020204" pitchFamily="34" charset="0"/>
              </a:rPr>
              <a:t>, </a:t>
            </a:r>
            <a:r>
              <a:rPr lang="en-GB" sz="1200" b="1" dirty="0" smtClean="0">
                <a:solidFill>
                  <a:schemeClr val="tx1"/>
                </a:solidFill>
                <a:latin typeface="Arial" panose="020B0604020202020204" pitchFamily="34" charset="0"/>
                <a:cs typeface="Arial" panose="020B0604020202020204" pitchFamily="34" charset="0"/>
              </a:rPr>
              <a:t>succeed</a:t>
            </a:r>
            <a:r>
              <a:rPr lang="en-GB" sz="1200" dirty="0" smtClean="0">
                <a:solidFill>
                  <a:schemeClr val="tx1"/>
                </a:solidFill>
                <a:latin typeface="Arial" panose="020B0604020202020204" pitchFamily="34" charset="0"/>
                <a:cs typeface="Arial" panose="020B0604020202020204" pitchFamily="34" charset="0"/>
              </a:rPr>
              <a:t> in, and </a:t>
            </a:r>
            <a:r>
              <a:rPr lang="en-GB" sz="1200" b="1" dirty="0" smtClean="0">
                <a:solidFill>
                  <a:schemeClr val="tx1"/>
                </a:solidFill>
                <a:latin typeface="Arial" panose="020B0604020202020204" pitchFamily="34" charset="0"/>
                <a:cs typeface="Arial" panose="020B0604020202020204" pitchFamily="34" charset="0"/>
              </a:rPr>
              <a:t>progress</a:t>
            </a:r>
            <a:r>
              <a:rPr lang="en-GB" sz="1200" dirty="0" smtClean="0">
                <a:solidFill>
                  <a:schemeClr val="tx1"/>
                </a:solidFill>
                <a:latin typeface="Arial" panose="020B0604020202020204" pitchFamily="34" charset="0"/>
                <a:cs typeface="Arial" panose="020B0604020202020204" pitchFamily="34" charset="0"/>
              </a:rPr>
              <a:t> from higher education.</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4C43D71-9750-4C7A-9160-DA3EDA15B8E4}" type="slidenum">
              <a:rPr lang="en-GB" smtClean="0"/>
              <a:t>11</a:t>
            </a:fld>
            <a:endParaRPr lang="en-GB" dirty="0"/>
          </a:p>
        </p:txBody>
      </p:sp>
    </p:spTree>
    <p:extLst>
      <p:ext uri="{BB962C8B-B14F-4D97-AF65-F5344CB8AC3E}">
        <p14:creationId xmlns:p14="http://schemas.microsoft.com/office/powerpoint/2010/main" val="385968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352860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122359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128904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3F0B5DE-D8A4-4DD9-9E9F-21185395E411}" type="slidenum">
              <a:rPr lang="en-GB" smtClean="0"/>
              <a:t>‹#›</a:t>
            </a:fld>
            <a:endParaRPr lang="en-GB" dirty="0"/>
          </a:p>
        </p:txBody>
      </p:sp>
    </p:spTree>
    <p:extLst>
      <p:ext uri="{BB962C8B-B14F-4D97-AF65-F5344CB8AC3E}">
        <p14:creationId xmlns:p14="http://schemas.microsoft.com/office/powerpoint/2010/main" val="24794435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C3F0B5DE-D8A4-4DD9-9E9F-21185395E411}" type="slidenum">
              <a:rPr lang="en-GB" smtClean="0"/>
              <a:t>‹#›</a:t>
            </a:fld>
            <a:endParaRPr lang="en-GB" dirty="0"/>
          </a:p>
        </p:txBody>
      </p:sp>
      <p:sp>
        <p:nvSpPr>
          <p:cNvPr id="8" name="Text Placeholder 7">
            <a:extLst>
              <a:ext uri="{FF2B5EF4-FFF2-40B4-BE49-F238E27FC236}">
                <a16:creationId xmlns:a16="http://schemas.microsoft.com/office/drawing/2014/main"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2620437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6" name="Slide Number Placeholder 5"/>
          <p:cNvSpPr>
            <a:spLocks noGrp="1"/>
          </p:cNvSpPr>
          <p:nvPr>
            <p:ph type="sldNum" sz="quarter" idx="12"/>
          </p:nvPr>
        </p:nvSpPr>
        <p:spPr/>
        <p:txBody>
          <a:bodyPr/>
          <a:lstStyle/>
          <a:p>
            <a:fld id="{C3F0B5DE-D8A4-4DD9-9E9F-21185395E411}" type="slidenum">
              <a:rPr lang="en-GB" smtClean="0"/>
              <a:t>‹#›</a:t>
            </a:fld>
            <a:endParaRPr lang="en-GB" dirty="0"/>
          </a:p>
        </p:txBody>
      </p:sp>
      <p:sp>
        <p:nvSpPr>
          <p:cNvPr id="8" name="Text Placeholder 7">
            <a:extLst>
              <a:ext uri="{FF2B5EF4-FFF2-40B4-BE49-F238E27FC236}">
                <a16:creationId xmlns:a16="http://schemas.microsoft.com/office/drawing/2014/main"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id="{1F3F8DF5-4DAF-46EB-9F8C-91B16C3DB2CF}"/>
              </a:ext>
            </a:extLst>
          </p:cNvPr>
          <p:cNvSpPr>
            <a:spLocks noGrp="1"/>
          </p:cNvSpPr>
          <p:nvPr>
            <p:ph type="body" sz="quarter" idx="14"/>
          </p:nvPr>
        </p:nvSpPr>
        <p:spPr>
          <a:xfrm>
            <a:off x="6186866" y="2113472"/>
            <a:ext cx="5045135"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a:extLst>
              <a:ext uri="{FF2B5EF4-FFF2-40B4-BE49-F238E27FC236}">
                <a16:creationId xmlns:a16="http://schemas.microsoft.com/office/drawing/2014/main" id="{38F6DCA7-0BBC-467B-940D-7F26266CCA24}"/>
              </a:ext>
            </a:extLst>
          </p:cNvPr>
          <p:cNvSpPr>
            <a:spLocks noGrp="1"/>
          </p:cNvSpPr>
          <p:nvPr>
            <p:ph type="pic" sz="quarter" idx="15"/>
          </p:nvPr>
        </p:nvSpPr>
        <p:spPr>
          <a:xfrm>
            <a:off x="958851" y="2113608"/>
            <a:ext cx="5045133" cy="4028400"/>
          </a:xfrm>
        </p:spPr>
        <p:txBody>
          <a:bodyPr/>
          <a:lstStyle>
            <a:lvl1pPr marL="0" indent="0">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9231873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8591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207382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192069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376003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15901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258928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236358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FE06F-070B-4676-8A5A-44F5AEDBB13E}" type="datetimeFigureOut">
              <a:rPr lang="en-GB" smtClean="0"/>
              <a:t>05/10/2018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0783D-2C6D-4071-B670-959D0447AA95}" type="slidenum">
              <a:rPr lang="en-GB" smtClean="0"/>
              <a:t>‹#›</a:t>
            </a:fld>
            <a:endParaRPr lang="en-GB" dirty="0"/>
          </a:p>
        </p:txBody>
      </p:sp>
    </p:spTree>
    <p:extLst>
      <p:ext uri="{BB962C8B-B14F-4D97-AF65-F5344CB8AC3E}">
        <p14:creationId xmlns:p14="http://schemas.microsoft.com/office/powerpoint/2010/main" val="250159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FE06F-070B-4676-8A5A-44F5AEDBB13E}" type="datetimeFigureOut">
              <a:rPr lang="en-GB" smtClean="0"/>
              <a:t>05/10/2018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0783D-2C6D-4071-B670-959D0447AA95}" type="slidenum">
              <a:rPr lang="en-GB" smtClean="0"/>
              <a:t>‹#›</a:t>
            </a:fld>
            <a:endParaRPr lang="en-GB" dirty="0"/>
          </a:p>
        </p:txBody>
      </p:sp>
    </p:spTree>
    <p:extLst>
      <p:ext uri="{BB962C8B-B14F-4D97-AF65-F5344CB8AC3E}">
        <p14:creationId xmlns:p14="http://schemas.microsoft.com/office/powerpoint/2010/main" val="367006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officeforstudents.org.uk/data-and-analysis/non-continuation-rates-and-transf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9626A-9F6F-4712-B3FF-03E6CC30A2CF}"/>
              </a:ext>
            </a:extLst>
          </p:cNvPr>
          <p:cNvSpPr>
            <a:spLocks noGrp="1"/>
          </p:cNvSpPr>
          <p:nvPr>
            <p:ph type="ctrTitle"/>
          </p:nvPr>
        </p:nvSpPr>
        <p:spPr>
          <a:xfrm>
            <a:off x="960000" y="1266092"/>
            <a:ext cx="6775986" cy="2077492"/>
          </a:xfrm>
        </p:spPr>
        <p:txBody>
          <a:bodyPr wrap="square" anchor="t" anchorCtr="0">
            <a:spAutoFit/>
          </a:bodyPr>
          <a:lstStyle/>
          <a:p>
            <a:pPr>
              <a:lnSpc>
                <a:spcPts val="5400"/>
              </a:lnSpc>
              <a:spcBef>
                <a:spcPts val="0"/>
              </a:spcBef>
            </a:pPr>
            <a:r>
              <a:rPr lang="en-GB" sz="4000" dirty="0" smtClean="0"/>
              <a:t>Access to higher education </a:t>
            </a:r>
            <a:br>
              <a:rPr lang="en-GB" sz="4000" dirty="0" smtClean="0"/>
            </a:br>
            <a:r>
              <a:rPr lang="en-GB" sz="4000" dirty="0" smtClean="0"/>
              <a:t>for students from military service families</a:t>
            </a:r>
            <a:endParaRPr lang="en-GB" sz="4000" b="0" dirty="0"/>
          </a:p>
        </p:txBody>
      </p:sp>
      <p:sp>
        <p:nvSpPr>
          <p:cNvPr id="2" name="TextBox 1"/>
          <p:cNvSpPr txBox="1"/>
          <p:nvPr/>
        </p:nvSpPr>
        <p:spPr>
          <a:xfrm>
            <a:off x="960000" y="4164322"/>
            <a:ext cx="6001445" cy="2359620"/>
          </a:xfrm>
          <a:prstGeom prst="rect">
            <a:avLst/>
          </a:prstGeom>
          <a:noFill/>
        </p:spPr>
        <p:txBody>
          <a:bodyPr wrap="square" lIns="0" tIns="0" rIns="0" bIns="0" rtlCol="0" anchor="b" anchorCtr="0">
            <a:spAutoFit/>
          </a:bodyPr>
          <a:lstStyle/>
          <a:p>
            <a:pPr>
              <a:lnSpc>
                <a:spcPts val="3600"/>
              </a:lnSpc>
              <a:spcAft>
                <a:spcPts val="600"/>
              </a:spcAft>
            </a:pPr>
            <a:r>
              <a:rPr lang="en-GB" sz="3200" dirty="0" smtClean="0">
                <a:solidFill>
                  <a:schemeClr val="bg1"/>
                </a:solidFill>
              </a:rPr>
              <a:t>David Barrett</a:t>
            </a:r>
          </a:p>
          <a:p>
            <a:pPr>
              <a:lnSpc>
                <a:spcPts val="3600"/>
              </a:lnSpc>
              <a:spcAft>
                <a:spcPts val="600"/>
              </a:spcAft>
            </a:pPr>
            <a:r>
              <a:rPr lang="en-GB" sz="2400" dirty="0" smtClean="0">
                <a:solidFill>
                  <a:schemeClr val="bg1"/>
                </a:solidFill>
              </a:rPr>
              <a:t>Assistant Director, Fair Access and Participation</a:t>
            </a:r>
            <a:r>
              <a:rPr lang="en-GB" sz="2400" dirty="0">
                <a:solidFill>
                  <a:schemeClr val="bg1"/>
                </a:solidFill>
              </a:rPr>
              <a:t/>
            </a:r>
            <a:br>
              <a:rPr lang="en-GB" sz="2400" dirty="0">
                <a:solidFill>
                  <a:schemeClr val="bg1"/>
                </a:solidFill>
              </a:rPr>
            </a:br>
            <a:r>
              <a:rPr lang="en-GB" sz="2400" dirty="0">
                <a:solidFill>
                  <a:schemeClr val="bg1"/>
                </a:solidFill>
              </a:rPr>
              <a:t/>
            </a:r>
            <a:br>
              <a:rPr lang="en-GB" sz="2400" dirty="0">
                <a:solidFill>
                  <a:schemeClr val="bg1"/>
                </a:solidFill>
              </a:rPr>
            </a:br>
            <a:endParaRPr lang="en-GB" sz="2400" dirty="0" smtClean="0">
              <a:solidFill>
                <a:schemeClr val="bg1"/>
              </a:solidFill>
            </a:endParaRPr>
          </a:p>
          <a:p>
            <a:pPr>
              <a:lnSpc>
                <a:spcPts val="2800"/>
              </a:lnSpc>
              <a:spcAft>
                <a:spcPts val="600"/>
              </a:spcAft>
            </a:pPr>
            <a:r>
              <a:rPr lang="en-GB" sz="2400" dirty="0" smtClean="0">
                <a:solidFill>
                  <a:schemeClr val="bg1"/>
                </a:solidFill>
              </a:rPr>
              <a:t>September 2018</a:t>
            </a:r>
          </a:p>
        </p:txBody>
      </p:sp>
    </p:spTree>
    <p:extLst>
      <p:ext uri="{BB962C8B-B14F-4D97-AF65-F5344CB8AC3E}">
        <p14:creationId xmlns:p14="http://schemas.microsoft.com/office/powerpoint/2010/main" val="3317660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A new approach to regulating access and participation in English higher education </a:t>
            </a:r>
            <a:endParaRPr lang="en-GB" dirty="0"/>
          </a:p>
        </p:txBody>
      </p:sp>
      <p:sp>
        <p:nvSpPr>
          <p:cNvPr id="8" name="Text Placeholder 7"/>
          <p:cNvSpPr>
            <a:spLocks noGrp="1"/>
          </p:cNvSpPr>
          <p:nvPr>
            <p:ph type="body" sz="quarter" idx="14"/>
          </p:nvPr>
        </p:nvSpPr>
        <p:spPr>
          <a:xfrm>
            <a:off x="958850" y="1904354"/>
            <a:ext cx="5045135" cy="4028536"/>
          </a:xfrm>
        </p:spPr>
        <p:txBody>
          <a:bodyPr>
            <a:normAutofit fontScale="92500" lnSpcReduction="10000"/>
          </a:bodyPr>
          <a:lstStyle/>
          <a:p>
            <a:pPr marL="342900" indent="-342900">
              <a:buFont typeface="Arial" panose="020B0604020202020204" pitchFamily="34" charset="0"/>
              <a:buChar char="•"/>
            </a:pPr>
            <a:r>
              <a:rPr lang="en-US" dirty="0"/>
              <a:t>Outcomes focused</a:t>
            </a:r>
          </a:p>
          <a:p>
            <a:pPr marL="342900" indent="-342900">
              <a:buFont typeface="Arial" panose="020B0604020202020204" pitchFamily="34" charset="0"/>
              <a:buChar char="•"/>
            </a:pPr>
            <a:r>
              <a:rPr lang="en-US" dirty="0"/>
              <a:t>Evidence based</a:t>
            </a:r>
          </a:p>
          <a:p>
            <a:pPr marL="342900" indent="-342900">
              <a:buFont typeface="Arial" panose="020B0604020202020204" pitchFamily="34" charset="0"/>
              <a:buChar char="•"/>
            </a:pPr>
            <a:r>
              <a:rPr lang="en-US" dirty="0"/>
              <a:t>Greater pressure and support from the regulator</a:t>
            </a:r>
            <a:endParaRPr lang="en-GB" dirty="0"/>
          </a:p>
          <a:p>
            <a:pPr marL="342900" indent="-342900">
              <a:buFont typeface="Arial" panose="020B0604020202020204" pitchFamily="34" charset="0"/>
              <a:buChar char="•"/>
            </a:pPr>
            <a:r>
              <a:rPr lang="en-US" dirty="0" smtClean="0"/>
              <a:t>Self-assessment </a:t>
            </a:r>
            <a:r>
              <a:rPr lang="en-US" dirty="0"/>
              <a:t>of performance across the </a:t>
            </a:r>
            <a:r>
              <a:rPr lang="en-US" dirty="0" smtClean="0"/>
              <a:t>lifecycle</a:t>
            </a:r>
          </a:p>
          <a:p>
            <a:pPr marL="342900" indent="-342900">
              <a:buFont typeface="Arial" panose="020B0604020202020204" pitchFamily="34" charset="0"/>
              <a:buChar char="•"/>
            </a:pPr>
            <a:r>
              <a:rPr lang="en-US" dirty="0"/>
              <a:t>A</a:t>
            </a:r>
            <a:r>
              <a:rPr lang="en-US" dirty="0" smtClean="0"/>
              <a:t>ctions </a:t>
            </a:r>
            <a:r>
              <a:rPr lang="en-US" dirty="0"/>
              <a:t>to address identified </a:t>
            </a:r>
            <a:r>
              <a:rPr lang="en-US" dirty="0" smtClean="0"/>
              <a:t>gaps</a:t>
            </a:r>
          </a:p>
          <a:p>
            <a:pPr marL="342900" indent="-342900">
              <a:buFont typeface="Arial" panose="020B0604020202020204" pitchFamily="34" charset="0"/>
              <a:buChar char="•"/>
            </a:pPr>
            <a:r>
              <a:rPr lang="en-US" dirty="0"/>
              <a:t>R</a:t>
            </a:r>
            <a:r>
              <a:rPr lang="en-US" dirty="0" smtClean="0"/>
              <a:t>igorous </a:t>
            </a:r>
            <a:r>
              <a:rPr lang="en-US" dirty="0"/>
              <a:t>use of evidence and </a:t>
            </a:r>
            <a:r>
              <a:rPr lang="en-US" dirty="0" smtClean="0"/>
              <a:t>evaluation</a:t>
            </a:r>
          </a:p>
          <a:p>
            <a:pPr marL="342900" indent="-342900">
              <a:buFont typeface="Arial" panose="020B0604020202020204" pitchFamily="34" charset="0"/>
              <a:buChar char="•"/>
            </a:pPr>
            <a:r>
              <a:rPr lang="en-US" dirty="0" smtClean="0"/>
              <a:t>High ambition</a:t>
            </a:r>
          </a:p>
        </p:txBody>
      </p:sp>
      <p:pic>
        <p:nvPicPr>
          <p:cNvPr id="11" name="Picture 10"/>
          <p:cNvPicPr>
            <a:picLocks noChangeAspect="1"/>
          </p:cNvPicPr>
          <p:nvPr/>
        </p:nvPicPr>
        <p:blipFill rotWithShape="1">
          <a:blip r:embed="rId2"/>
          <a:srcRect t="472"/>
          <a:stretch/>
        </p:blipFill>
        <p:spPr>
          <a:xfrm>
            <a:off x="6003985" y="1301509"/>
            <a:ext cx="3307482" cy="4527494"/>
          </a:xfrm>
          <a:prstGeom prst="rect">
            <a:avLst/>
          </a:prstGeom>
          <a:ln>
            <a:solidFill>
              <a:srgbClr val="002554"/>
            </a:solidFill>
          </a:ln>
        </p:spPr>
      </p:pic>
      <p:pic>
        <p:nvPicPr>
          <p:cNvPr id="10" name="Picture 9"/>
          <p:cNvPicPr>
            <a:picLocks noChangeAspect="1"/>
          </p:cNvPicPr>
          <p:nvPr/>
        </p:nvPicPr>
        <p:blipFill>
          <a:blip r:embed="rId3"/>
          <a:stretch>
            <a:fillRect/>
          </a:stretch>
        </p:blipFill>
        <p:spPr>
          <a:xfrm>
            <a:off x="8630025" y="2186504"/>
            <a:ext cx="3173380" cy="4478998"/>
          </a:xfrm>
          <a:prstGeom prst="rect">
            <a:avLst/>
          </a:prstGeom>
        </p:spPr>
      </p:pic>
    </p:spTree>
    <p:extLst>
      <p:ext uri="{BB962C8B-B14F-4D97-AF65-F5344CB8AC3E}">
        <p14:creationId xmlns:p14="http://schemas.microsoft.com/office/powerpoint/2010/main" val="88794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 of access and participation</a:t>
            </a:r>
            <a:endParaRPr lang="en-GB" dirty="0"/>
          </a:p>
        </p:txBody>
      </p:sp>
      <p:sp>
        <p:nvSpPr>
          <p:cNvPr id="3" name="Content Placeholder 2"/>
          <p:cNvSpPr>
            <a:spLocks noGrp="1"/>
          </p:cNvSpPr>
          <p:nvPr>
            <p:ph idx="1"/>
          </p:nvPr>
        </p:nvSpPr>
        <p:spPr>
          <a:xfrm>
            <a:off x="1080770" y="1791017"/>
            <a:ext cx="10273149" cy="4028536"/>
          </a:xfrm>
        </p:spPr>
        <p:txBody>
          <a:bodyPr/>
          <a:lstStyle/>
          <a:p>
            <a:pPr lvl="0">
              <a:spcBef>
                <a:spcPts val="3600"/>
              </a:spcBef>
            </a:pPr>
            <a:r>
              <a:rPr lang="en-GB" dirty="0" smtClean="0"/>
              <a:t>Transformation – step change </a:t>
            </a:r>
          </a:p>
          <a:p>
            <a:pPr lvl="0">
              <a:spcBef>
                <a:spcPts val="3600"/>
              </a:spcBef>
            </a:pPr>
            <a:r>
              <a:rPr lang="en-GB" dirty="0" smtClean="0"/>
              <a:t>We are aiming to achieve </a:t>
            </a:r>
            <a:r>
              <a:rPr lang="en-GB" b="1" dirty="0"/>
              <a:t>significant</a:t>
            </a:r>
            <a:r>
              <a:rPr lang="en-GB" dirty="0"/>
              <a:t> reductions in the gaps in access, success and progression over the next five </a:t>
            </a:r>
            <a:r>
              <a:rPr lang="en-GB" dirty="0" smtClean="0"/>
              <a:t>years</a:t>
            </a:r>
            <a:endParaRPr lang="en-GB" dirty="0"/>
          </a:p>
        </p:txBody>
      </p:sp>
    </p:spTree>
    <p:extLst>
      <p:ext uri="{BB962C8B-B14F-4D97-AF65-F5344CB8AC3E}">
        <p14:creationId xmlns:p14="http://schemas.microsoft.com/office/powerpoint/2010/main" val="369056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Access to HE for young people from military service families </a:t>
            </a:r>
            <a:endParaRPr lang="en-GB" dirty="0"/>
          </a:p>
        </p:txBody>
      </p:sp>
      <p:sp>
        <p:nvSpPr>
          <p:cNvPr id="3" name="Content Placeholder 2"/>
          <p:cNvSpPr>
            <a:spLocks noGrp="1"/>
          </p:cNvSpPr>
          <p:nvPr>
            <p:ph idx="1"/>
          </p:nvPr>
        </p:nvSpPr>
        <p:spPr>
          <a:xfrm>
            <a:off x="958851" y="1512916"/>
            <a:ext cx="10273149" cy="4629092"/>
          </a:xfrm>
        </p:spPr>
        <p:txBody>
          <a:bodyPr>
            <a:normAutofit fontScale="85000" lnSpcReduction="20000"/>
          </a:bodyPr>
          <a:lstStyle/>
          <a:p>
            <a:pPr marL="342900" indent="-342900">
              <a:buFont typeface="Arial" panose="020B0604020202020204" pitchFamily="34" charset="0"/>
              <a:buChar char="•"/>
            </a:pPr>
            <a:r>
              <a:rPr lang="en-GB" dirty="0" smtClean="0"/>
              <a:t>OfS </a:t>
            </a:r>
            <a:r>
              <a:rPr lang="en-GB" dirty="0"/>
              <a:t>duty to promote equality of opportunity in connection with access to and participation in HE</a:t>
            </a:r>
            <a:endParaRPr lang="en-US"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Armed forces Covenant – those who serve, or have served, and their families should face no disadvantage compared to other citizens in the provision of public and commercial services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Access </a:t>
            </a:r>
            <a:r>
              <a:rPr lang="en-GB" dirty="0"/>
              <a:t>is low compared to the general population </a:t>
            </a:r>
          </a:p>
          <a:p>
            <a:pPr marL="1943100" lvl="3" indent="-342900"/>
            <a:r>
              <a:rPr lang="en-GB" sz="2400" dirty="0">
                <a:solidFill>
                  <a:schemeClr val="tx2"/>
                </a:solidFill>
              </a:rPr>
              <a:t>24 per cent compared to 43 per cent </a:t>
            </a:r>
            <a:endParaRPr lang="en-GB" sz="2400" dirty="0" smtClean="0">
              <a:solidFill>
                <a:schemeClr val="tx2"/>
              </a:solidFill>
            </a:endParaRPr>
          </a:p>
          <a:p>
            <a:pPr marL="1943100" lvl="3" indent="-342900"/>
            <a:endParaRPr lang="en-GB" sz="2400" dirty="0">
              <a:solidFill>
                <a:schemeClr val="tx2"/>
              </a:solidFill>
            </a:endParaRPr>
          </a:p>
          <a:p>
            <a:pPr marL="342900" lvl="1" indent="-342900"/>
            <a:r>
              <a:rPr lang="en-GB" dirty="0" smtClean="0"/>
              <a:t>The </a:t>
            </a:r>
            <a:r>
              <a:rPr lang="en-GB" dirty="0"/>
              <a:t>gap is large </a:t>
            </a:r>
          </a:p>
          <a:p>
            <a:pPr marL="1943100" lvl="3" indent="-342900"/>
            <a:r>
              <a:rPr lang="en-GB" sz="2400" dirty="0">
                <a:solidFill>
                  <a:schemeClr val="tx2"/>
                </a:solidFill>
              </a:rPr>
              <a:t>Around 19 percentage </a:t>
            </a:r>
            <a:r>
              <a:rPr lang="en-GB" sz="2400" dirty="0" smtClean="0">
                <a:solidFill>
                  <a:schemeClr val="tx2"/>
                </a:solidFill>
              </a:rPr>
              <a:t>points</a:t>
            </a:r>
          </a:p>
          <a:p>
            <a:pPr marL="1943100" lvl="3" indent="-342900"/>
            <a:endParaRPr lang="en-GB" sz="2400" dirty="0">
              <a:solidFill>
                <a:schemeClr val="tx2"/>
              </a:solidFill>
            </a:endParaRPr>
          </a:p>
          <a:p>
            <a:pPr marL="162900" lvl="2" indent="-342900">
              <a:buFont typeface="Arial" panose="020B0604020202020204" pitchFamily="34" charset="0"/>
              <a:buChar char="•"/>
            </a:pPr>
            <a:r>
              <a:rPr lang="en-GB" dirty="0"/>
              <a:t>75,000  service children in secondary and primary school in receipt of Service Pupil Premium (SPP)</a:t>
            </a:r>
          </a:p>
          <a:p>
            <a:pPr lvl="3"/>
            <a:endParaRPr lang="en-GB" dirty="0" smtClean="0"/>
          </a:p>
          <a:p>
            <a:pPr lvl="2" indent="0">
              <a:buNone/>
            </a:pPr>
            <a:endParaRPr lang="en-GB" dirty="0"/>
          </a:p>
          <a:p>
            <a:pPr lvl="3"/>
            <a:endParaRPr lang="en-GB" dirty="0"/>
          </a:p>
        </p:txBody>
      </p:sp>
      <p:sp>
        <p:nvSpPr>
          <p:cNvPr id="4" name="Text Placeholder 3"/>
          <p:cNvSpPr>
            <a:spLocks noGrp="1"/>
          </p:cNvSpPr>
          <p:nvPr>
            <p:ph type="body" sz="quarter" idx="13"/>
          </p:nvPr>
        </p:nvSpPr>
        <p:spPr/>
        <p:txBody>
          <a:bodyPr/>
          <a:lstStyle/>
          <a:p>
            <a:r>
              <a:rPr lang="en-GB" dirty="0" smtClean="0"/>
              <a:t> </a:t>
            </a:r>
            <a:endParaRPr lang="en-GB" dirty="0"/>
          </a:p>
        </p:txBody>
      </p:sp>
    </p:spTree>
    <p:extLst>
      <p:ext uri="{BB962C8B-B14F-4D97-AF65-F5344CB8AC3E}">
        <p14:creationId xmlns:p14="http://schemas.microsoft.com/office/powerpoint/2010/main" val="416649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journey of service children</a:t>
            </a:r>
            <a:endParaRPr lang="en-GB" dirty="0"/>
          </a:p>
        </p:txBody>
      </p:sp>
      <p:sp>
        <p:nvSpPr>
          <p:cNvPr id="3" name="Content Placeholder 2"/>
          <p:cNvSpPr>
            <a:spLocks noGrp="1"/>
          </p:cNvSpPr>
          <p:nvPr>
            <p:ph idx="1"/>
          </p:nvPr>
        </p:nvSpPr>
        <p:spPr/>
        <p:txBody>
          <a:bodyPr>
            <a:normAutofit/>
          </a:bodyPr>
          <a:lstStyle/>
          <a:p>
            <a:r>
              <a:rPr lang="en-GB" dirty="0" smtClean="0"/>
              <a:t>Positive qualities associated with military service families</a:t>
            </a:r>
          </a:p>
          <a:p>
            <a:pPr marL="1943100" lvl="3" indent="-342900"/>
            <a:r>
              <a:rPr lang="en-GB" dirty="0" smtClean="0"/>
              <a:t> </a:t>
            </a:r>
            <a:r>
              <a:rPr lang="en-GB" sz="2400" dirty="0">
                <a:solidFill>
                  <a:schemeClr val="tx2"/>
                </a:solidFill>
              </a:rPr>
              <a:t>open-mindedness, pride, determination, resilience </a:t>
            </a:r>
          </a:p>
          <a:p>
            <a:r>
              <a:rPr lang="en-GB" dirty="0"/>
              <a:t>	</a:t>
            </a:r>
          </a:p>
          <a:p>
            <a:r>
              <a:rPr lang="en-GB" dirty="0" smtClean="0"/>
              <a:t>High aspiration to go to HE (78 per cent of parents would like their children to go into HE)</a:t>
            </a:r>
          </a:p>
          <a:p>
            <a:endParaRPr lang="en-GB" dirty="0" smtClean="0"/>
          </a:p>
          <a:p>
            <a:r>
              <a:rPr lang="en-GB" dirty="0" smtClean="0"/>
              <a:t>Overall service children appear to attain well up to GCSE attainment compared to general population</a:t>
            </a:r>
            <a:endParaRPr lang="en-GB" dirty="0"/>
          </a:p>
          <a:p>
            <a:endParaRPr lang="en-GB" dirty="0" smtClean="0"/>
          </a:p>
          <a:p>
            <a:endParaRPr lang="en-GB" dirty="0"/>
          </a:p>
        </p:txBody>
      </p:sp>
      <p:sp>
        <p:nvSpPr>
          <p:cNvPr id="4" name="Text Placeholder 3"/>
          <p:cNvSpPr>
            <a:spLocks noGrp="1"/>
          </p:cNvSpPr>
          <p:nvPr>
            <p:ph type="body" sz="quarter" idx="13"/>
          </p:nvPr>
        </p:nvSpPr>
        <p:spPr/>
        <p:txBody>
          <a:bodyPr/>
          <a:lstStyle/>
          <a:p>
            <a:r>
              <a:rPr lang="en-GB" dirty="0" smtClean="0"/>
              <a:t>Good starting point</a:t>
            </a:r>
            <a:endParaRPr lang="en-GB" dirty="0"/>
          </a:p>
        </p:txBody>
      </p:sp>
    </p:spTree>
    <p:extLst>
      <p:ext uri="{BB962C8B-B14F-4D97-AF65-F5344CB8AC3E}">
        <p14:creationId xmlns:p14="http://schemas.microsoft.com/office/powerpoint/2010/main" val="2428806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journey of service children</a:t>
            </a:r>
          </a:p>
        </p:txBody>
      </p:sp>
      <p:sp>
        <p:nvSpPr>
          <p:cNvPr id="3" name="Content Placeholder 2"/>
          <p:cNvSpPr>
            <a:spLocks noGrp="1"/>
          </p:cNvSpPr>
          <p:nvPr>
            <p:ph idx="1"/>
          </p:nvPr>
        </p:nvSpPr>
        <p:spPr/>
        <p:txBody>
          <a:bodyPr>
            <a:normAutofit fontScale="92500" lnSpcReduction="10000"/>
          </a:bodyPr>
          <a:lstStyle/>
          <a:p>
            <a:r>
              <a:rPr lang="en-GB" dirty="0" smtClean="0"/>
              <a:t>Large gaps in prior attainment between commissioned officers and lower ranks (where attainment is lower than the general population)</a:t>
            </a:r>
          </a:p>
          <a:p>
            <a:endParaRPr lang="en-GB" dirty="0" smtClean="0"/>
          </a:p>
          <a:p>
            <a:r>
              <a:rPr lang="en-GB" dirty="0" smtClean="0"/>
              <a:t>Mobility </a:t>
            </a:r>
            <a:r>
              <a:rPr lang="en-GB" dirty="0"/>
              <a:t>and family separation can impact on educational and emotional wellbeing</a:t>
            </a:r>
          </a:p>
          <a:p>
            <a:endParaRPr lang="en-GB" dirty="0"/>
          </a:p>
          <a:p>
            <a:r>
              <a:rPr lang="en-GB" dirty="0" smtClean="0"/>
              <a:t>Moving between schools can impact on academic outcomes </a:t>
            </a:r>
          </a:p>
          <a:p>
            <a:pPr marL="1943100" lvl="3" indent="-342900"/>
            <a:r>
              <a:rPr lang="en-GB" sz="2400" dirty="0">
                <a:solidFill>
                  <a:schemeClr val="tx2"/>
                </a:solidFill>
              </a:rPr>
              <a:t>Inadequate transition arrangements</a:t>
            </a:r>
          </a:p>
          <a:p>
            <a:pPr marL="1943100" lvl="3" indent="-342900"/>
            <a:r>
              <a:rPr lang="en-GB" sz="2400" dirty="0">
                <a:solidFill>
                  <a:schemeClr val="tx2"/>
                </a:solidFill>
              </a:rPr>
              <a:t>Access to extra-curricula activities</a:t>
            </a:r>
          </a:p>
          <a:p>
            <a:pPr marL="1943100" lvl="3" indent="-342900"/>
            <a:r>
              <a:rPr lang="en-GB" sz="2400" dirty="0">
                <a:solidFill>
                  <a:schemeClr val="tx2"/>
                </a:solidFill>
              </a:rPr>
              <a:t>Access to further education provision</a:t>
            </a:r>
          </a:p>
          <a:p>
            <a:pPr marL="1943100" lvl="3" indent="-342900"/>
            <a:r>
              <a:rPr lang="en-GB" sz="2400" dirty="0">
                <a:solidFill>
                  <a:schemeClr val="tx2"/>
                </a:solidFill>
              </a:rPr>
              <a:t>Access to student finance</a:t>
            </a:r>
          </a:p>
          <a:p>
            <a:endParaRPr lang="en-GB" dirty="0" smtClean="0"/>
          </a:p>
          <a:p>
            <a:endParaRPr lang="en-GB" dirty="0"/>
          </a:p>
          <a:p>
            <a:endParaRPr lang="en-GB" dirty="0"/>
          </a:p>
          <a:p>
            <a:endParaRPr lang="en-GB" dirty="0"/>
          </a:p>
          <a:p>
            <a:endParaRPr lang="en-GB" dirty="0"/>
          </a:p>
        </p:txBody>
      </p:sp>
      <p:sp>
        <p:nvSpPr>
          <p:cNvPr id="4" name="Text Placeholder 3"/>
          <p:cNvSpPr>
            <a:spLocks noGrp="1"/>
          </p:cNvSpPr>
          <p:nvPr>
            <p:ph type="body" sz="quarter" idx="13"/>
          </p:nvPr>
        </p:nvSpPr>
        <p:spPr/>
        <p:txBody>
          <a:bodyPr/>
          <a:lstStyle/>
          <a:p>
            <a:r>
              <a:rPr lang="en-GB" dirty="0" smtClean="0"/>
              <a:t>…but </a:t>
            </a:r>
            <a:r>
              <a:rPr lang="en-GB" dirty="0"/>
              <a:t>there are challenges that affect access to </a:t>
            </a:r>
            <a:r>
              <a:rPr lang="en-GB" dirty="0" smtClean="0"/>
              <a:t>HE</a:t>
            </a:r>
          </a:p>
          <a:p>
            <a:endParaRPr lang="en-GB" dirty="0"/>
          </a:p>
        </p:txBody>
      </p:sp>
    </p:spTree>
    <p:extLst>
      <p:ext uri="{BB962C8B-B14F-4D97-AF65-F5344CB8AC3E}">
        <p14:creationId xmlns:p14="http://schemas.microsoft.com/office/powerpoint/2010/main" val="198159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carers in military families</a:t>
            </a:r>
            <a:endParaRPr lang="en-GB" dirty="0"/>
          </a:p>
        </p:txBody>
      </p:sp>
      <p:sp>
        <p:nvSpPr>
          <p:cNvPr id="3" name="Content Placeholder 2"/>
          <p:cNvSpPr>
            <a:spLocks noGrp="1"/>
          </p:cNvSpPr>
          <p:nvPr>
            <p:ph idx="1"/>
          </p:nvPr>
        </p:nvSpPr>
        <p:spPr/>
        <p:txBody>
          <a:bodyPr>
            <a:normAutofit lnSpcReduction="10000"/>
          </a:bodyPr>
          <a:lstStyle/>
          <a:p>
            <a:r>
              <a:rPr lang="en-GB" dirty="0" smtClean="0"/>
              <a:t>Children's society research young carers in military families less likely to receive support than young carers in civilian families </a:t>
            </a:r>
          </a:p>
          <a:p>
            <a:pPr marL="1943100" lvl="3" indent="-342900"/>
            <a:r>
              <a:rPr lang="en-GB" sz="2400" dirty="0">
                <a:solidFill>
                  <a:schemeClr val="tx2"/>
                </a:solidFill>
              </a:rPr>
              <a:t>Mobility affects continuity of support</a:t>
            </a:r>
          </a:p>
          <a:p>
            <a:endParaRPr lang="en-GB" dirty="0"/>
          </a:p>
          <a:p>
            <a:r>
              <a:rPr lang="en-GB" dirty="0"/>
              <a:t>Y</a:t>
            </a:r>
            <a:r>
              <a:rPr lang="en-GB" dirty="0" smtClean="0"/>
              <a:t>oung carers often struggle in HE because of their caring responsibilities </a:t>
            </a:r>
            <a:r>
              <a:rPr lang="en-GB" dirty="0"/>
              <a:t>Carers trust and Nottingham research </a:t>
            </a:r>
            <a:endParaRPr lang="en-GB" dirty="0" smtClean="0"/>
          </a:p>
          <a:p>
            <a:pPr marL="1943100" lvl="3" indent="-342900"/>
            <a:r>
              <a:rPr lang="en-GB" sz="2400" dirty="0">
                <a:solidFill>
                  <a:schemeClr val="tx2"/>
                </a:solidFill>
              </a:rPr>
              <a:t>higher incidents of poor mental and general health</a:t>
            </a:r>
          </a:p>
          <a:p>
            <a:pPr marL="1943100" lvl="3" indent="-342900"/>
            <a:r>
              <a:rPr lang="en-GB" sz="2400" dirty="0">
                <a:solidFill>
                  <a:schemeClr val="tx2"/>
                </a:solidFill>
              </a:rPr>
              <a:t>lower GCSE attainment</a:t>
            </a:r>
          </a:p>
          <a:p>
            <a:pPr marL="1943100" lvl="3" indent="-342900"/>
            <a:r>
              <a:rPr lang="en-GB" sz="2400" dirty="0">
                <a:solidFill>
                  <a:schemeClr val="tx2"/>
                </a:solidFill>
              </a:rPr>
              <a:t>greater likelihood of not being in education, employment or training aged 16-19</a:t>
            </a:r>
          </a:p>
          <a:p>
            <a:endParaRPr lang="en-GB" dirty="0"/>
          </a:p>
        </p:txBody>
      </p:sp>
      <p:sp>
        <p:nvSpPr>
          <p:cNvPr id="4" name="Text Placeholder 3"/>
          <p:cNvSpPr>
            <a:spLocks noGrp="1"/>
          </p:cNvSpPr>
          <p:nvPr>
            <p:ph type="body" sz="quarter" idx="13"/>
          </p:nvPr>
        </p:nvSpPr>
        <p:spPr/>
        <p:txBody>
          <a:bodyPr/>
          <a:lstStyle/>
          <a:p>
            <a:r>
              <a:rPr lang="en-GB" dirty="0"/>
              <a:t>Caring for siblings or parents</a:t>
            </a:r>
          </a:p>
          <a:p>
            <a:endParaRPr lang="en-GB" dirty="0"/>
          </a:p>
        </p:txBody>
      </p:sp>
    </p:spTree>
    <p:extLst>
      <p:ext uri="{BB962C8B-B14F-4D97-AF65-F5344CB8AC3E}">
        <p14:creationId xmlns:p14="http://schemas.microsoft.com/office/powerpoint/2010/main" val="235462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action are we taking?</a:t>
            </a:r>
            <a:endParaRPr lang="en-GB" dirty="0"/>
          </a:p>
        </p:txBody>
      </p:sp>
      <p:pic>
        <p:nvPicPr>
          <p:cNvPr id="5" name="Content Placeholder 4"/>
          <p:cNvPicPr>
            <a:picLocks noGrp="1" noChangeAspect="1"/>
          </p:cNvPicPr>
          <p:nvPr>
            <p:ph idx="1"/>
          </p:nvPr>
        </p:nvPicPr>
        <p:blipFill>
          <a:blip r:embed="rId2"/>
          <a:stretch>
            <a:fillRect/>
          </a:stretch>
        </p:blipFill>
        <p:spPr>
          <a:xfrm>
            <a:off x="958850" y="2367717"/>
            <a:ext cx="2835519" cy="3897602"/>
          </a:xfrm>
          <a:prstGeom prst="rect">
            <a:avLst/>
          </a:prstGeom>
        </p:spPr>
      </p:pic>
      <p:sp>
        <p:nvSpPr>
          <p:cNvPr id="4" name="Text Placeholder 3"/>
          <p:cNvSpPr>
            <a:spLocks noGrp="1"/>
          </p:cNvSpPr>
          <p:nvPr>
            <p:ph type="body" sz="quarter" idx="13"/>
          </p:nvPr>
        </p:nvSpPr>
        <p:spPr/>
        <p:txBody>
          <a:bodyPr/>
          <a:lstStyle/>
          <a:p>
            <a:r>
              <a:rPr lang="en-GB" dirty="0"/>
              <a:t>OfS regulation and guidance</a:t>
            </a:r>
          </a:p>
          <a:p>
            <a:endParaRPr lang="en-GB" dirty="0"/>
          </a:p>
        </p:txBody>
      </p:sp>
      <p:pic>
        <p:nvPicPr>
          <p:cNvPr id="6" name="Picture 5"/>
          <p:cNvPicPr>
            <a:picLocks noChangeAspect="1"/>
          </p:cNvPicPr>
          <p:nvPr/>
        </p:nvPicPr>
        <p:blipFill>
          <a:blip r:embed="rId3"/>
          <a:stretch>
            <a:fillRect/>
          </a:stretch>
        </p:blipFill>
        <p:spPr>
          <a:xfrm>
            <a:off x="7363655" y="2367717"/>
            <a:ext cx="3873729" cy="3897602"/>
          </a:xfrm>
          <a:prstGeom prst="rect">
            <a:avLst/>
          </a:prstGeom>
        </p:spPr>
      </p:pic>
      <p:pic>
        <p:nvPicPr>
          <p:cNvPr id="7" name="Picture 6"/>
          <p:cNvPicPr>
            <a:picLocks noChangeAspect="1"/>
          </p:cNvPicPr>
          <p:nvPr/>
        </p:nvPicPr>
        <p:blipFill>
          <a:blip r:embed="rId4"/>
          <a:stretch>
            <a:fillRect/>
          </a:stretch>
        </p:blipFill>
        <p:spPr>
          <a:xfrm>
            <a:off x="4160483" y="2367717"/>
            <a:ext cx="2926079" cy="3897602"/>
          </a:xfrm>
          <a:prstGeom prst="rect">
            <a:avLst/>
          </a:prstGeom>
        </p:spPr>
      </p:pic>
    </p:spTree>
    <p:extLst>
      <p:ext uri="{BB962C8B-B14F-4D97-AF65-F5344CB8AC3E}">
        <p14:creationId xmlns:p14="http://schemas.microsoft.com/office/powerpoint/2010/main" val="1147125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pic>
        <p:nvPicPr>
          <p:cNvPr id="5" name="Content Placeholder 4"/>
          <p:cNvPicPr>
            <a:picLocks noGrp="1" noChangeAspect="1"/>
          </p:cNvPicPr>
          <p:nvPr>
            <p:ph idx="1"/>
          </p:nvPr>
        </p:nvPicPr>
        <p:blipFill>
          <a:blip r:embed="rId2"/>
          <a:stretch>
            <a:fillRect/>
          </a:stretch>
        </p:blipFill>
        <p:spPr>
          <a:xfrm>
            <a:off x="1025125" y="1219200"/>
            <a:ext cx="8573304" cy="4823085"/>
          </a:xfrm>
          <a:prstGeom prst="rect">
            <a:avLst/>
          </a:prstGeom>
        </p:spPr>
      </p:pic>
      <p:sp>
        <p:nvSpPr>
          <p:cNvPr id="4" name="Text Placeholder 3"/>
          <p:cNvSpPr>
            <a:spLocks noGrp="1"/>
          </p:cNvSpPr>
          <p:nvPr>
            <p:ph type="body" sz="quarter" idx="13"/>
          </p:nvPr>
        </p:nvSpPr>
        <p:spPr/>
        <p:txBody>
          <a:bodyPr/>
          <a:lstStyle/>
          <a:p>
            <a:r>
              <a:rPr lang="en-GB" dirty="0" smtClean="0"/>
              <a:t>     </a:t>
            </a:r>
            <a:endParaRPr lang="en-GB" dirty="0"/>
          </a:p>
        </p:txBody>
      </p:sp>
    </p:spTree>
    <p:extLst>
      <p:ext uri="{BB962C8B-B14F-4D97-AF65-F5344CB8AC3E}">
        <p14:creationId xmlns:p14="http://schemas.microsoft.com/office/powerpoint/2010/main" val="67593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 providers referencing military service children in their access agreements – but many more have committed to take action in the covenant</a:t>
            </a:r>
            <a:br>
              <a:rPr lang="en-GB" dirty="0" smtClean="0"/>
            </a:br>
            <a:endParaRPr lang="en-GB" dirty="0"/>
          </a:p>
        </p:txBody>
      </p:sp>
      <p:sp>
        <p:nvSpPr>
          <p:cNvPr id="3" name="Content Placeholder 2"/>
          <p:cNvSpPr>
            <a:spLocks noGrp="1"/>
          </p:cNvSpPr>
          <p:nvPr>
            <p:ph idx="1"/>
          </p:nvPr>
        </p:nvSpPr>
        <p:spPr>
          <a:xfrm>
            <a:off x="958851" y="1357745"/>
            <a:ext cx="10273149" cy="4784263"/>
          </a:xfrm>
        </p:spPr>
        <p:txBody>
          <a:bodyPr>
            <a:normAutofit fontScale="85000" lnSpcReduction="20000"/>
          </a:bodyPr>
          <a:lstStyle/>
          <a:p>
            <a:r>
              <a:rPr lang="en-GB" dirty="0"/>
              <a:t>2018-19 </a:t>
            </a:r>
            <a:r>
              <a:rPr lang="en-GB" dirty="0" smtClean="0"/>
              <a:t>(7)</a:t>
            </a:r>
            <a:endParaRPr lang="en-GB" dirty="0"/>
          </a:p>
          <a:p>
            <a:r>
              <a:rPr lang="en-GB" dirty="0" smtClean="0"/>
              <a:t>Bath </a:t>
            </a:r>
            <a:r>
              <a:rPr lang="en-GB" dirty="0"/>
              <a:t>Spa </a:t>
            </a:r>
            <a:r>
              <a:rPr lang="en-GB" dirty="0" smtClean="0"/>
              <a:t>University, Grimsby </a:t>
            </a:r>
            <a:r>
              <a:rPr lang="en-GB" dirty="0"/>
              <a:t>Institute of Further and Higher </a:t>
            </a:r>
            <a:r>
              <a:rPr lang="en-GB" dirty="0" smtClean="0"/>
              <a:t>Education, </a:t>
            </a:r>
          </a:p>
          <a:p>
            <a:r>
              <a:rPr lang="en-GB" dirty="0" smtClean="0"/>
              <a:t>London </a:t>
            </a:r>
            <a:r>
              <a:rPr lang="en-GB" dirty="0"/>
              <a:t>South Bank </a:t>
            </a:r>
            <a:r>
              <a:rPr lang="en-GB" dirty="0" smtClean="0"/>
              <a:t>University, University </a:t>
            </a:r>
            <a:r>
              <a:rPr lang="en-GB" dirty="0"/>
              <a:t>of Central </a:t>
            </a:r>
            <a:r>
              <a:rPr lang="en-GB" dirty="0" smtClean="0"/>
              <a:t>Lancashire, University </a:t>
            </a:r>
            <a:r>
              <a:rPr lang="en-GB" dirty="0"/>
              <a:t>of </a:t>
            </a:r>
            <a:r>
              <a:rPr lang="en-GB" dirty="0" smtClean="0"/>
              <a:t>Southampton, University </a:t>
            </a:r>
            <a:r>
              <a:rPr lang="en-GB" dirty="0"/>
              <a:t>of </a:t>
            </a:r>
            <a:r>
              <a:rPr lang="en-GB" dirty="0" smtClean="0"/>
              <a:t>Suffolk,</a:t>
            </a:r>
            <a:r>
              <a:rPr lang="en-GB" dirty="0"/>
              <a:t> </a:t>
            </a:r>
            <a:r>
              <a:rPr lang="en-GB" dirty="0" smtClean="0"/>
              <a:t>University </a:t>
            </a:r>
            <a:r>
              <a:rPr lang="en-GB" dirty="0"/>
              <a:t>of  Winchester</a:t>
            </a:r>
          </a:p>
          <a:p>
            <a:r>
              <a:rPr lang="en-GB" dirty="0"/>
              <a:t> </a:t>
            </a:r>
            <a:r>
              <a:rPr lang="en-GB" dirty="0" smtClean="0"/>
              <a:t>2017-18 (5)</a:t>
            </a:r>
            <a:endParaRPr lang="en-GB" dirty="0"/>
          </a:p>
          <a:p>
            <a:r>
              <a:rPr lang="en-GB" dirty="0" smtClean="0"/>
              <a:t>Bath </a:t>
            </a:r>
            <a:r>
              <a:rPr lang="en-GB" dirty="0"/>
              <a:t>Spa </a:t>
            </a:r>
            <a:r>
              <a:rPr lang="en-GB" dirty="0" smtClean="0"/>
              <a:t>University, Harper </a:t>
            </a:r>
            <a:r>
              <a:rPr lang="en-GB" dirty="0"/>
              <a:t>Adams </a:t>
            </a:r>
            <a:r>
              <a:rPr lang="en-GB" dirty="0" smtClean="0"/>
              <a:t>University, </a:t>
            </a:r>
            <a:r>
              <a:rPr lang="en-GB" dirty="0"/>
              <a:t>U</a:t>
            </a:r>
            <a:r>
              <a:rPr lang="en-GB" dirty="0" smtClean="0"/>
              <a:t>niversity </a:t>
            </a:r>
            <a:r>
              <a:rPr lang="en-GB" dirty="0"/>
              <a:t>of </a:t>
            </a:r>
            <a:r>
              <a:rPr lang="en-GB" dirty="0" smtClean="0"/>
              <a:t>Southampton, </a:t>
            </a:r>
          </a:p>
          <a:p>
            <a:r>
              <a:rPr lang="en-GB" dirty="0" smtClean="0"/>
              <a:t>University </a:t>
            </a:r>
            <a:r>
              <a:rPr lang="en-GB" dirty="0"/>
              <a:t>Campus </a:t>
            </a:r>
            <a:r>
              <a:rPr lang="en-GB" dirty="0" smtClean="0"/>
              <a:t>Suffolk, University </a:t>
            </a:r>
            <a:r>
              <a:rPr lang="en-GB" dirty="0"/>
              <a:t>of Winchester</a:t>
            </a:r>
          </a:p>
          <a:p>
            <a:r>
              <a:rPr lang="en-GB" dirty="0"/>
              <a:t> </a:t>
            </a:r>
            <a:r>
              <a:rPr lang="en-GB" dirty="0" smtClean="0"/>
              <a:t>2016-17 (5)</a:t>
            </a:r>
            <a:endParaRPr lang="en-GB" dirty="0"/>
          </a:p>
          <a:p>
            <a:r>
              <a:rPr lang="en-GB" dirty="0" smtClean="0"/>
              <a:t>Bath </a:t>
            </a:r>
            <a:r>
              <a:rPr lang="en-GB" dirty="0"/>
              <a:t>Spa </a:t>
            </a:r>
            <a:r>
              <a:rPr lang="en-GB" dirty="0" smtClean="0"/>
              <a:t>University, Falmouth University, University </a:t>
            </a:r>
            <a:r>
              <a:rPr lang="en-GB" dirty="0"/>
              <a:t>Campus Suffolk </a:t>
            </a:r>
            <a:r>
              <a:rPr lang="en-GB" dirty="0" smtClean="0"/>
              <a:t>Ltd, University </a:t>
            </a:r>
            <a:r>
              <a:rPr lang="en-GB" dirty="0"/>
              <a:t>of East </a:t>
            </a:r>
            <a:r>
              <a:rPr lang="en-GB" dirty="0" smtClean="0"/>
              <a:t>Anglia, University </a:t>
            </a:r>
            <a:r>
              <a:rPr lang="en-GB" dirty="0"/>
              <a:t>of </a:t>
            </a:r>
            <a:r>
              <a:rPr lang="en-GB" dirty="0" smtClean="0"/>
              <a:t>Winchester</a:t>
            </a:r>
          </a:p>
          <a:p>
            <a:endParaRPr lang="en-GB" dirty="0" smtClean="0"/>
          </a:p>
          <a:p>
            <a:r>
              <a:rPr lang="en-GB" dirty="0"/>
              <a:t>48 HE </a:t>
            </a:r>
            <a:r>
              <a:rPr lang="en-GB" dirty="0" smtClean="0"/>
              <a:t>providers and </a:t>
            </a:r>
            <a:r>
              <a:rPr lang="en-GB" dirty="0"/>
              <a:t>29 FE providers  have become Armed Forces Covenant Signatories (others may have done so in collaboration) </a:t>
            </a:r>
          </a:p>
          <a:p>
            <a:endParaRPr lang="en-GB" dirty="0"/>
          </a:p>
          <a:p>
            <a:endParaRPr lang="en-GB" dirty="0"/>
          </a:p>
        </p:txBody>
      </p:sp>
      <p:sp>
        <p:nvSpPr>
          <p:cNvPr id="4" name="Text Placeholder 3"/>
          <p:cNvSpPr>
            <a:spLocks noGrp="1"/>
          </p:cNvSpPr>
          <p:nvPr>
            <p:ph type="body" sz="quarter" idx="13"/>
          </p:nvPr>
        </p:nvSpPr>
        <p:spPr/>
        <p:txBody>
          <a:bodyPr/>
          <a:lstStyle/>
          <a:p>
            <a:r>
              <a:rPr lang="en-GB" dirty="0" smtClean="0"/>
              <a:t> </a:t>
            </a:r>
            <a:endParaRPr lang="en-GB" dirty="0"/>
          </a:p>
        </p:txBody>
      </p:sp>
    </p:spTree>
    <p:extLst>
      <p:ext uri="{BB962C8B-B14F-4D97-AF65-F5344CB8AC3E}">
        <p14:creationId xmlns:p14="http://schemas.microsoft.com/office/powerpoint/2010/main" val="2442684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21" y="121286"/>
            <a:ext cx="10279063" cy="902958"/>
          </a:xfrm>
        </p:spPr>
        <p:txBody>
          <a:bodyPr/>
          <a:lstStyle/>
          <a:p>
            <a:r>
              <a:rPr lang="en-GB" dirty="0" smtClean="0"/>
              <a:t>What are HE providers doing?</a:t>
            </a:r>
            <a:endParaRPr lang="en-GB" dirty="0"/>
          </a:p>
        </p:txBody>
      </p:sp>
      <p:sp>
        <p:nvSpPr>
          <p:cNvPr id="3" name="Content Placeholder 2"/>
          <p:cNvSpPr>
            <a:spLocks noGrp="1"/>
          </p:cNvSpPr>
          <p:nvPr>
            <p:ph idx="1"/>
          </p:nvPr>
        </p:nvSpPr>
        <p:spPr>
          <a:xfrm>
            <a:off x="964235" y="1775037"/>
            <a:ext cx="10273149" cy="4028536"/>
          </a:xfrm>
        </p:spPr>
        <p:txBody>
          <a:bodyPr>
            <a:normAutofit lnSpcReduction="10000"/>
          </a:bodyPr>
          <a:lstStyle/>
          <a:p>
            <a:r>
              <a:rPr lang="en-GB" dirty="0" smtClean="0"/>
              <a:t>Actively working with schools and local authorities</a:t>
            </a:r>
          </a:p>
          <a:p>
            <a:r>
              <a:rPr lang="en-GB" dirty="0" smtClean="0"/>
              <a:t>Include in targeting criteria for outreach (schools, community and adult)</a:t>
            </a:r>
          </a:p>
          <a:p>
            <a:r>
              <a:rPr lang="en-GB" dirty="0" smtClean="0"/>
              <a:t>Make </a:t>
            </a:r>
            <a:r>
              <a:rPr lang="en-GB" dirty="0"/>
              <a:t>them a priority group</a:t>
            </a:r>
          </a:p>
          <a:p>
            <a:r>
              <a:rPr lang="en-GB" dirty="0" smtClean="0"/>
              <a:t>Partnership between SCiP Alliance members – share good practice and collaborative outreach</a:t>
            </a:r>
          </a:p>
          <a:p>
            <a:r>
              <a:rPr lang="en-GB" dirty="0" smtClean="0"/>
              <a:t>Understand the challenges of mobility (allowing flexible application timetables for schools part-way through year)</a:t>
            </a:r>
          </a:p>
          <a:p>
            <a:r>
              <a:rPr lang="en-GB" dirty="0" smtClean="0"/>
              <a:t>Bespoke outreach for service children</a:t>
            </a:r>
          </a:p>
          <a:p>
            <a:r>
              <a:rPr lang="en-GB" dirty="0" smtClean="0"/>
              <a:t>Work </a:t>
            </a:r>
            <a:r>
              <a:rPr lang="en-GB" dirty="0"/>
              <a:t>with </a:t>
            </a:r>
            <a:r>
              <a:rPr lang="en-GB" dirty="0" smtClean="0"/>
              <a:t>MoD</a:t>
            </a:r>
          </a:p>
          <a:p>
            <a:endParaRPr lang="en-GB" dirty="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a:p>
        </p:txBody>
      </p:sp>
      <p:sp>
        <p:nvSpPr>
          <p:cNvPr id="4" name="Text Placeholder 3"/>
          <p:cNvSpPr>
            <a:spLocks noGrp="1"/>
          </p:cNvSpPr>
          <p:nvPr>
            <p:ph type="body" sz="quarter" idx="13"/>
          </p:nvPr>
        </p:nvSpPr>
        <p:spPr/>
        <p:txBody>
          <a:bodyPr/>
          <a:lstStyle/>
          <a:p>
            <a:r>
              <a:rPr lang="en-GB" dirty="0" smtClean="0"/>
              <a:t> </a:t>
            </a:r>
            <a:endParaRPr lang="en-GB" dirty="0"/>
          </a:p>
        </p:txBody>
      </p:sp>
    </p:spTree>
    <p:extLst>
      <p:ext uri="{BB962C8B-B14F-4D97-AF65-F5344CB8AC3E}">
        <p14:creationId xmlns:p14="http://schemas.microsoft.com/office/powerpoint/2010/main" val="140486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OfS general duties in HERA 2017</a:t>
            </a:r>
            <a:endParaRPr lang="en-GB" b="1" dirty="0"/>
          </a:p>
        </p:txBody>
      </p:sp>
      <p:sp>
        <p:nvSpPr>
          <p:cNvPr id="3" name="Content Placeholder 2"/>
          <p:cNvSpPr>
            <a:spLocks noGrp="1"/>
          </p:cNvSpPr>
          <p:nvPr>
            <p:ph idx="1"/>
          </p:nvPr>
        </p:nvSpPr>
        <p:spPr>
          <a:xfrm>
            <a:off x="958851" y="1456321"/>
            <a:ext cx="6725517" cy="4953315"/>
          </a:xfrm>
        </p:spPr>
        <p:txBody>
          <a:bodyPr>
            <a:noAutofit/>
          </a:bodyPr>
          <a:lstStyle/>
          <a:p>
            <a:pPr marL="0" indent="0">
              <a:buNone/>
            </a:pPr>
            <a:r>
              <a:rPr lang="en-GB" sz="1600" dirty="0"/>
              <a:t>(a) protect the institutional autonomy of English HE</a:t>
            </a:r>
            <a:r>
              <a:rPr lang="en-US" sz="1600" dirty="0"/>
              <a:t> providers</a:t>
            </a:r>
          </a:p>
          <a:p>
            <a:pPr marL="0" indent="0">
              <a:buNone/>
            </a:pPr>
            <a:r>
              <a:rPr lang="en-GB" sz="1600" dirty="0"/>
              <a:t>(b) promote quality, and greater choice and opportunities for students, in the provision of HE</a:t>
            </a:r>
          </a:p>
          <a:p>
            <a:pPr marL="0" indent="0">
              <a:buNone/>
            </a:pPr>
            <a:r>
              <a:rPr lang="en-GB" sz="1600" dirty="0"/>
              <a:t>(c) encourage competition between English HE providers in connection with the provision of HE where that competition is in the interests of students and employers, while also having regard to the benefits for students and employers resulting from collaboration between such providers</a:t>
            </a:r>
          </a:p>
          <a:p>
            <a:pPr marL="0" indent="0">
              <a:buNone/>
            </a:pPr>
            <a:r>
              <a:rPr lang="en-GB" sz="1600" dirty="0"/>
              <a:t>(d) promote value for money in the provision of HE</a:t>
            </a:r>
          </a:p>
          <a:p>
            <a:pPr marL="0" indent="0">
              <a:buNone/>
            </a:pPr>
            <a:r>
              <a:rPr lang="en-GB" sz="1600" dirty="0"/>
              <a:t>(e) promote equality of opportunity in connection with access to and participation in HE</a:t>
            </a:r>
            <a:endParaRPr lang="en-US" sz="1600" dirty="0"/>
          </a:p>
          <a:p>
            <a:pPr marL="0" indent="0">
              <a:buNone/>
            </a:pPr>
            <a:r>
              <a:rPr lang="en-GB" sz="1600" dirty="0"/>
              <a:t>(f) use the OfS’s resources in an efficient, effective and </a:t>
            </a:r>
            <a:r>
              <a:rPr lang="en-US" sz="1600" dirty="0"/>
              <a:t>economic way</a:t>
            </a:r>
          </a:p>
          <a:p>
            <a:pPr marL="0" indent="0">
              <a:buNone/>
            </a:pPr>
            <a:r>
              <a:rPr lang="en-GB" sz="1600" dirty="0"/>
              <a:t>(g) regulatory activities should be—</a:t>
            </a:r>
          </a:p>
          <a:p>
            <a:pPr marL="0" indent="0">
              <a:buNone/>
            </a:pPr>
            <a:r>
              <a:rPr lang="en-GB" sz="1600" dirty="0"/>
              <a:t>	(i) transparent, accountable, proportionate and consistent, and</a:t>
            </a:r>
          </a:p>
          <a:p>
            <a:pPr marL="0" indent="0">
              <a:buNone/>
            </a:pPr>
            <a:r>
              <a:rPr lang="en-GB" sz="1600" dirty="0"/>
              <a:t>	(ii) targeted only at cases in which action is needed.</a:t>
            </a:r>
          </a:p>
          <a:p>
            <a:pPr marL="0" indent="0">
              <a:buNone/>
            </a:pPr>
            <a:endParaRPr lang="en-GB" dirty="0"/>
          </a:p>
        </p:txBody>
      </p:sp>
      <p:pic>
        <p:nvPicPr>
          <p:cNvPr id="4" name="Picture 3"/>
          <p:cNvPicPr>
            <a:picLocks noChangeAspect="1"/>
          </p:cNvPicPr>
          <p:nvPr/>
        </p:nvPicPr>
        <p:blipFill>
          <a:blip r:embed="rId3"/>
          <a:stretch>
            <a:fillRect/>
          </a:stretch>
        </p:blipFill>
        <p:spPr>
          <a:xfrm>
            <a:off x="8059215" y="1456322"/>
            <a:ext cx="3508599" cy="4953315"/>
          </a:xfrm>
          <a:prstGeom prst="rect">
            <a:avLst/>
          </a:prstGeom>
          <a:ln>
            <a:solidFill>
              <a:schemeClr val="accent1"/>
            </a:solidFill>
          </a:ln>
        </p:spPr>
      </p:pic>
    </p:spTree>
    <p:extLst>
      <p:ext uri="{BB962C8B-B14F-4D97-AF65-F5344CB8AC3E}">
        <p14:creationId xmlns:p14="http://schemas.microsoft.com/office/powerpoint/2010/main" val="375481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providers do?</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Providers </a:t>
            </a:r>
            <a:r>
              <a:rPr lang="en-GB" dirty="0"/>
              <a:t>could usefully understand their own contexts with regards to service children by:</a:t>
            </a:r>
          </a:p>
          <a:p>
            <a:pPr marL="342900" lvl="0" indent="-342900">
              <a:buFont typeface="Arial" panose="020B0604020202020204" pitchFamily="34" charset="0"/>
              <a:buChar char="•"/>
            </a:pPr>
            <a:r>
              <a:rPr lang="en-GB" dirty="0"/>
              <a:t>analysing student cohort data to gauge the size of their military service student population. This could include examining their distribution across programmes and to what extent this population intersects with other under-represented groups (e.g. young carers). This may require reaching out to existing student populations to identify those students whose parents were formerly members of the armed forces.</a:t>
            </a:r>
          </a:p>
          <a:p>
            <a:pPr marL="342900" lvl="0" indent="-342900">
              <a:buFont typeface="Arial" panose="020B0604020202020204" pitchFamily="34" charset="0"/>
              <a:buChar char="•"/>
            </a:pPr>
            <a:r>
              <a:rPr lang="en-GB" dirty="0"/>
              <a:t>analysing data on local school and college populations to identify opportunities for outreach activities</a:t>
            </a:r>
          </a:p>
          <a:p>
            <a:pPr marL="342900" lvl="0" indent="-342900">
              <a:buFont typeface="Arial" panose="020B0604020202020204" pitchFamily="34" charset="0"/>
              <a:buChar char="•"/>
            </a:pPr>
            <a:r>
              <a:rPr lang="en-GB" dirty="0"/>
              <a:t>encouraging and supporting research into and evaluation of the educational experiences of service children.</a:t>
            </a:r>
          </a:p>
          <a:p>
            <a:endParaRPr lang="en-GB" dirty="0"/>
          </a:p>
        </p:txBody>
      </p:sp>
      <p:sp>
        <p:nvSpPr>
          <p:cNvPr id="4" name="Text Placeholder 3"/>
          <p:cNvSpPr>
            <a:spLocks noGrp="1"/>
          </p:cNvSpPr>
          <p:nvPr>
            <p:ph type="body" sz="quarter" idx="13"/>
          </p:nvPr>
        </p:nvSpPr>
        <p:spPr/>
        <p:txBody>
          <a:bodyPr/>
          <a:lstStyle/>
          <a:p>
            <a:r>
              <a:rPr lang="en-GB" dirty="0" smtClean="0"/>
              <a:t>Understand</a:t>
            </a:r>
            <a:endParaRPr lang="en-GB" dirty="0"/>
          </a:p>
        </p:txBody>
      </p:sp>
    </p:spTree>
    <p:extLst>
      <p:ext uri="{BB962C8B-B14F-4D97-AF65-F5344CB8AC3E}">
        <p14:creationId xmlns:p14="http://schemas.microsoft.com/office/powerpoint/2010/main" val="94651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providers do?</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Providers </a:t>
            </a:r>
            <a:r>
              <a:rPr lang="en-GB" dirty="0"/>
              <a:t>could usefully address questions of access by:</a:t>
            </a:r>
          </a:p>
          <a:p>
            <a:pPr marL="342900" lvl="0" indent="-342900">
              <a:buFont typeface="Arial" panose="020B0604020202020204" pitchFamily="34" charset="0"/>
              <a:buChar char="•"/>
            </a:pPr>
            <a:r>
              <a:rPr lang="en-GB" dirty="0"/>
              <a:t>engaging members of staff with connections to the military, as well as existing students from military families, to assist in developing and delivering outreach activities</a:t>
            </a:r>
          </a:p>
          <a:p>
            <a:pPr marL="342900" lvl="0" indent="-342900">
              <a:buFont typeface="Arial" panose="020B0604020202020204" pitchFamily="34" charset="0"/>
              <a:buChar char="•"/>
            </a:pPr>
            <a:r>
              <a:rPr lang="en-GB" dirty="0"/>
              <a:t>forming partnerships with local authorities and local schools</a:t>
            </a:r>
          </a:p>
          <a:p>
            <a:pPr marL="342900" lvl="0" indent="-342900">
              <a:buFont typeface="Arial" panose="020B0604020202020204" pitchFamily="34" charset="0"/>
              <a:buChar char="•"/>
            </a:pPr>
            <a:r>
              <a:rPr lang="en-GB" dirty="0"/>
              <a:t>considering service children when allocating places on higher-intensity outreach activities</a:t>
            </a:r>
          </a:p>
          <a:p>
            <a:pPr marL="342900" lvl="0" indent="-342900">
              <a:buFont typeface="Arial" panose="020B0604020202020204" pitchFamily="34" charset="0"/>
              <a:buChar char="•"/>
            </a:pPr>
            <a:r>
              <a:rPr lang="en-GB" dirty="0"/>
              <a:t>developing recruitment-focused resources that specifically recognise students from military service families</a:t>
            </a:r>
          </a:p>
          <a:p>
            <a:pPr marL="342900" lvl="0" indent="-342900">
              <a:buFont typeface="Arial" panose="020B0604020202020204" pitchFamily="34" charset="0"/>
              <a:buChar char="•"/>
            </a:pPr>
            <a:r>
              <a:rPr lang="en-GB" dirty="0"/>
              <a:t>recognising the impact of disruptions to education due to family mobility, both in terms of academia and extra-curricular activities, and taking this into account when assessing applications</a:t>
            </a:r>
          </a:p>
          <a:p>
            <a:pPr marL="342900" lvl="0" indent="-342900">
              <a:buFont typeface="Arial" panose="020B0604020202020204" pitchFamily="34" charset="0"/>
              <a:buChar char="•"/>
            </a:pPr>
            <a:r>
              <a:rPr lang="en-GB" dirty="0"/>
              <a:t>arranging CPD support for teachers in understanding progression routes to higher education and the support services available.</a:t>
            </a:r>
          </a:p>
          <a:p>
            <a:endParaRPr lang="en-GB" dirty="0"/>
          </a:p>
        </p:txBody>
      </p:sp>
      <p:sp>
        <p:nvSpPr>
          <p:cNvPr id="4" name="Text Placeholder 3"/>
          <p:cNvSpPr>
            <a:spLocks noGrp="1"/>
          </p:cNvSpPr>
          <p:nvPr>
            <p:ph type="body" sz="quarter" idx="13"/>
          </p:nvPr>
        </p:nvSpPr>
        <p:spPr/>
        <p:txBody>
          <a:bodyPr/>
          <a:lstStyle/>
          <a:p>
            <a:r>
              <a:rPr lang="en-GB" dirty="0" smtClean="0"/>
              <a:t>Access</a:t>
            </a:r>
            <a:endParaRPr lang="en-GB" dirty="0"/>
          </a:p>
        </p:txBody>
      </p:sp>
    </p:spTree>
    <p:extLst>
      <p:ext uri="{BB962C8B-B14F-4D97-AF65-F5344CB8AC3E}">
        <p14:creationId xmlns:p14="http://schemas.microsoft.com/office/powerpoint/2010/main" val="2223668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providers do?</a:t>
            </a:r>
            <a:endParaRPr lang="en-GB" dirty="0"/>
          </a:p>
        </p:txBody>
      </p:sp>
      <p:sp>
        <p:nvSpPr>
          <p:cNvPr id="3" name="Content Placeholder 2"/>
          <p:cNvSpPr>
            <a:spLocks noGrp="1"/>
          </p:cNvSpPr>
          <p:nvPr>
            <p:ph idx="1"/>
          </p:nvPr>
        </p:nvSpPr>
        <p:spPr/>
        <p:txBody>
          <a:bodyPr/>
          <a:lstStyle/>
          <a:p>
            <a:r>
              <a:rPr lang="en-GB" dirty="0" smtClean="0"/>
              <a:t>Providers </a:t>
            </a:r>
            <a:r>
              <a:rPr lang="en-GB" dirty="0"/>
              <a:t>can support the success of service children by:</a:t>
            </a:r>
          </a:p>
          <a:p>
            <a:pPr marL="342900" lvl="0" indent="-342900">
              <a:buFont typeface="Arial" panose="020B0604020202020204" pitchFamily="34" charset="0"/>
              <a:buChar char="•"/>
            </a:pPr>
            <a:r>
              <a:rPr lang="en-GB" dirty="0"/>
              <a:t>ensuring that student support services and academic staff are aware of the challenges that might be experienced by service children, particularly where these are connected with mental health or caring responsibilities</a:t>
            </a:r>
          </a:p>
          <a:p>
            <a:pPr marL="342900" lvl="0" indent="-342900">
              <a:buFont typeface="Arial" panose="020B0604020202020204" pitchFamily="34" charset="0"/>
              <a:buChar char="•"/>
            </a:pPr>
            <a:r>
              <a:rPr lang="en-GB" dirty="0"/>
              <a:t>having a designated point of contact within student support services</a:t>
            </a:r>
          </a:p>
          <a:p>
            <a:pPr marL="342900" lvl="0" indent="-342900">
              <a:buFont typeface="Arial" panose="020B0604020202020204" pitchFamily="34" charset="0"/>
              <a:buChar char="•"/>
            </a:pPr>
            <a:r>
              <a:rPr lang="en-GB" dirty="0"/>
              <a:t>engaging the Student Union and others in developing student support networks for those from military service families.</a:t>
            </a:r>
          </a:p>
          <a:p>
            <a:endParaRPr lang="en-GB" dirty="0"/>
          </a:p>
        </p:txBody>
      </p:sp>
      <p:sp>
        <p:nvSpPr>
          <p:cNvPr id="4" name="Text Placeholder 3"/>
          <p:cNvSpPr>
            <a:spLocks noGrp="1"/>
          </p:cNvSpPr>
          <p:nvPr>
            <p:ph type="body" sz="quarter" idx="13"/>
          </p:nvPr>
        </p:nvSpPr>
        <p:spPr/>
        <p:txBody>
          <a:bodyPr/>
          <a:lstStyle/>
          <a:p>
            <a:r>
              <a:rPr lang="en-GB" dirty="0" smtClean="0"/>
              <a:t>Success</a:t>
            </a:r>
            <a:endParaRPr lang="en-GB" dirty="0"/>
          </a:p>
        </p:txBody>
      </p:sp>
    </p:spTree>
    <p:extLst>
      <p:ext uri="{BB962C8B-B14F-4D97-AF65-F5344CB8AC3E}">
        <p14:creationId xmlns:p14="http://schemas.microsoft.com/office/powerpoint/2010/main" val="1856037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What can providers </a:t>
            </a:r>
            <a:r>
              <a:rPr lang="en-GB" sz="4000" dirty="0" smtClean="0"/>
              <a:t>do? </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smtClean="0"/>
              <a:t>Providers </a:t>
            </a:r>
            <a:r>
              <a:rPr lang="en-GB" dirty="0"/>
              <a:t>can continue to develop their support for service children by:</a:t>
            </a:r>
          </a:p>
          <a:p>
            <a:pPr marL="342900" lvl="0" indent="-342900">
              <a:buFont typeface="Arial" panose="020B0604020202020204" pitchFamily="34" charset="0"/>
              <a:buChar char="•"/>
            </a:pPr>
            <a:r>
              <a:rPr lang="en-GB" dirty="0"/>
              <a:t>engaging with networks such as the Service Children’s Progression Alliance (SCiP), Service Children in State Schools, local civilian military partnerships, the Army Families Federation, the Naval Families Federation and the RAF Families Federation</a:t>
            </a:r>
          </a:p>
          <a:p>
            <a:pPr marL="342900" lvl="0" indent="-342900">
              <a:buFont typeface="Arial" panose="020B0604020202020204" pitchFamily="34" charset="0"/>
              <a:buChar char="•"/>
            </a:pPr>
            <a:r>
              <a:rPr lang="en-GB" dirty="0"/>
              <a:t>demonstrating their commitment to widening opportunity for the families of service personnel by making specific commitments through the Armed Forces Covenant</a:t>
            </a:r>
          </a:p>
          <a:p>
            <a:pPr marL="342900" lvl="0" indent="-342900">
              <a:buFont typeface="Arial" panose="020B0604020202020204" pitchFamily="34" charset="0"/>
              <a:buChar char="•"/>
            </a:pPr>
            <a:r>
              <a:rPr lang="en-GB" dirty="0"/>
              <a:t>participating in the research community around military service families.</a:t>
            </a:r>
          </a:p>
          <a:p>
            <a:endParaRPr lang="en-GB" dirty="0"/>
          </a:p>
        </p:txBody>
      </p:sp>
      <p:sp>
        <p:nvSpPr>
          <p:cNvPr id="4" name="Text Placeholder 3"/>
          <p:cNvSpPr>
            <a:spLocks noGrp="1"/>
          </p:cNvSpPr>
          <p:nvPr>
            <p:ph type="body" sz="quarter" idx="13"/>
          </p:nvPr>
        </p:nvSpPr>
        <p:spPr/>
        <p:txBody>
          <a:bodyPr/>
          <a:lstStyle/>
          <a:p>
            <a:r>
              <a:rPr lang="en-GB" dirty="0"/>
              <a:t>Continuous development</a:t>
            </a:r>
          </a:p>
        </p:txBody>
      </p:sp>
    </p:spTree>
    <p:extLst>
      <p:ext uri="{BB962C8B-B14F-4D97-AF65-F5344CB8AC3E}">
        <p14:creationId xmlns:p14="http://schemas.microsoft.com/office/powerpoint/2010/main" val="1675686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9626A-9F6F-4712-B3FF-03E6CC30A2CF}"/>
              </a:ext>
            </a:extLst>
          </p:cNvPr>
          <p:cNvSpPr>
            <a:spLocks noGrp="1"/>
          </p:cNvSpPr>
          <p:nvPr>
            <p:ph type="ctrTitle"/>
          </p:nvPr>
        </p:nvSpPr>
        <p:spPr>
          <a:xfrm>
            <a:off x="960000" y="1266092"/>
            <a:ext cx="6775986" cy="654795"/>
          </a:xfrm>
        </p:spPr>
        <p:txBody>
          <a:bodyPr wrap="square" anchor="t" anchorCtr="0">
            <a:spAutoFit/>
          </a:bodyPr>
          <a:lstStyle/>
          <a:p>
            <a:pPr>
              <a:lnSpc>
                <a:spcPts val="5400"/>
              </a:lnSpc>
              <a:spcBef>
                <a:spcPts val="0"/>
              </a:spcBef>
            </a:pPr>
            <a:r>
              <a:rPr lang="en-GB" sz="4000" b="0" dirty="0" smtClean="0"/>
              <a:t>Thank you for listening</a:t>
            </a:r>
            <a:endParaRPr lang="en-GB" sz="4000" b="0" dirty="0"/>
          </a:p>
        </p:txBody>
      </p:sp>
      <p:sp>
        <p:nvSpPr>
          <p:cNvPr id="2" name="TextBox 1"/>
          <p:cNvSpPr txBox="1"/>
          <p:nvPr/>
        </p:nvSpPr>
        <p:spPr>
          <a:xfrm>
            <a:off x="960000" y="4164322"/>
            <a:ext cx="6001445" cy="2359620"/>
          </a:xfrm>
          <a:prstGeom prst="rect">
            <a:avLst/>
          </a:prstGeom>
          <a:noFill/>
        </p:spPr>
        <p:txBody>
          <a:bodyPr wrap="square" lIns="0" tIns="0" rIns="0" bIns="0" rtlCol="0" anchor="b" anchorCtr="0">
            <a:spAutoFit/>
          </a:bodyPr>
          <a:lstStyle/>
          <a:p>
            <a:pPr>
              <a:lnSpc>
                <a:spcPts val="3600"/>
              </a:lnSpc>
              <a:spcAft>
                <a:spcPts val="600"/>
              </a:spcAft>
            </a:pPr>
            <a:r>
              <a:rPr lang="en-GB" sz="3200" dirty="0" smtClean="0">
                <a:solidFill>
                  <a:schemeClr val="bg1"/>
                </a:solidFill>
              </a:rPr>
              <a:t>David Barrett</a:t>
            </a:r>
          </a:p>
          <a:p>
            <a:pPr>
              <a:lnSpc>
                <a:spcPts val="3600"/>
              </a:lnSpc>
              <a:spcAft>
                <a:spcPts val="600"/>
              </a:spcAft>
            </a:pPr>
            <a:r>
              <a:rPr lang="en-GB" sz="2400" dirty="0" smtClean="0">
                <a:solidFill>
                  <a:schemeClr val="bg1"/>
                </a:solidFill>
              </a:rPr>
              <a:t>Assistant Director, Fair Access and Participation</a:t>
            </a:r>
            <a:r>
              <a:rPr lang="en-GB" sz="2400" dirty="0">
                <a:solidFill>
                  <a:schemeClr val="bg1"/>
                </a:solidFill>
              </a:rPr>
              <a:t/>
            </a:r>
            <a:br>
              <a:rPr lang="en-GB" sz="2400" dirty="0">
                <a:solidFill>
                  <a:schemeClr val="bg1"/>
                </a:solidFill>
              </a:rPr>
            </a:br>
            <a:r>
              <a:rPr lang="en-GB" sz="2400" dirty="0">
                <a:solidFill>
                  <a:schemeClr val="bg1"/>
                </a:solidFill>
              </a:rPr>
              <a:t/>
            </a:r>
            <a:br>
              <a:rPr lang="en-GB" sz="2400" dirty="0">
                <a:solidFill>
                  <a:schemeClr val="bg1"/>
                </a:solidFill>
              </a:rPr>
            </a:br>
            <a:endParaRPr lang="en-GB" sz="2400" dirty="0" smtClean="0">
              <a:solidFill>
                <a:schemeClr val="bg1"/>
              </a:solidFill>
            </a:endParaRPr>
          </a:p>
          <a:p>
            <a:pPr>
              <a:lnSpc>
                <a:spcPts val="2800"/>
              </a:lnSpc>
              <a:spcAft>
                <a:spcPts val="600"/>
              </a:spcAft>
            </a:pPr>
            <a:r>
              <a:rPr lang="en-GB" sz="2400" dirty="0" smtClean="0">
                <a:solidFill>
                  <a:schemeClr val="bg1"/>
                </a:solidFill>
              </a:rPr>
              <a:t>September 2018</a:t>
            </a:r>
          </a:p>
        </p:txBody>
      </p:sp>
    </p:spTree>
    <p:extLst>
      <p:ext uri="{BB962C8B-B14F-4D97-AF65-F5344CB8AC3E}">
        <p14:creationId xmlns:p14="http://schemas.microsoft.com/office/powerpoint/2010/main" val="106378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42303" y="0"/>
            <a:ext cx="6307394" cy="6858000"/>
          </a:xfrm>
          <a:prstGeom prst="rect">
            <a:avLst/>
          </a:prstGeom>
        </p:spPr>
      </p:pic>
    </p:spTree>
    <p:extLst>
      <p:ext uri="{BB962C8B-B14F-4D97-AF65-F5344CB8AC3E}">
        <p14:creationId xmlns:p14="http://schemas.microsoft.com/office/powerpoint/2010/main" val="346058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eople standing in front of a building&#10;&#10;Description generated with high confidence">
            <a:extLst>
              <a:ext uri="{FF2B5EF4-FFF2-40B4-BE49-F238E27FC236}">
                <a16:creationId xmlns:a16="http://schemas.microsoft.com/office/drawing/2014/main" id="{6131110E-6D22-4CC2-AD79-655D8878FC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492" r="12396" b="12492"/>
          <a:stretch/>
        </p:blipFill>
        <p:spPr>
          <a:xfrm>
            <a:off x="1555750" y="0"/>
            <a:ext cx="10680700" cy="6858000"/>
          </a:xfrm>
          <a:prstGeom prst="rect">
            <a:avLst/>
          </a:prstGeom>
        </p:spPr>
      </p:pic>
      <p:pic>
        <p:nvPicPr>
          <p:cNvPr id="6" name="Picture 5">
            <a:extLst>
              <a:ext uri="{FF2B5EF4-FFF2-40B4-BE49-F238E27FC236}">
                <a16:creationId xmlns:a16="http://schemas.microsoft.com/office/drawing/2014/main" id="{64173067-301C-4058-90F9-D31F80527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112" y="1523460"/>
            <a:ext cx="3845888" cy="5420800"/>
          </a:xfrm>
          <a:prstGeom prst="rect">
            <a:avLst/>
          </a:prstGeom>
        </p:spPr>
      </p:pic>
      <p:sp>
        <p:nvSpPr>
          <p:cNvPr id="5" name="Content Placeholder 2"/>
          <p:cNvSpPr txBox="1">
            <a:spLocks/>
          </p:cNvSpPr>
          <p:nvPr/>
        </p:nvSpPr>
        <p:spPr>
          <a:xfrm>
            <a:off x="349251" y="275430"/>
            <a:ext cx="4419599" cy="6290470"/>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solidFill>
                  <a:srgbClr val="002554"/>
                </a:solidFill>
              </a:rPr>
              <a:t>The benefits of equality of opportunity in higher education</a:t>
            </a:r>
          </a:p>
          <a:p>
            <a:r>
              <a:rPr lang="en-GB" sz="2400" dirty="0">
                <a:solidFill>
                  <a:srgbClr val="002554"/>
                </a:solidFill>
              </a:rPr>
              <a:t>D</a:t>
            </a:r>
            <a:r>
              <a:rPr lang="en-GB" sz="2400" dirty="0" smtClean="0">
                <a:solidFill>
                  <a:srgbClr val="002554"/>
                </a:solidFill>
              </a:rPr>
              <a:t>iversity of thinking in the learning environment</a:t>
            </a:r>
          </a:p>
          <a:p>
            <a:r>
              <a:rPr lang="en-GB" sz="2400" dirty="0" smtClean="0">
                <a:solidFill>
                  <a:srgbClr val="002554"/>
                </a:solidFill>
              </a:rPr>
              <a:t>Promote a strong economy: skills and the industrial strategy</a:t>
            </a:r>
          </a:p>
          <a:p>
            <a:r>
              <a:rPr lang="en-GB" sz="2400" dirty="0" smtClean="0">
                <a:solidFill>
                  <a:srgbClr val="002554"/>
                </a:solidFill>
              </a:rPr>
              <a:t>Social and moral responsibility</a:t>
            </a:r>
          </a:p>
          <a:p>
            <a:r>
              <a:rPr lang="en-GB" sz="2400" dirty="0" smtClean="0">
                <a:solidFill>
                  <a:srgbClr val="002554"/>
                </a:solidFill>
              </a:rPr>
              <a:t>Improving social integration</a:t>
            </a:r>
          </a:p>
        </p:txBody>
      </p:sp>
    </p:spTree>
    <p:extLst>
      <p:ext uri="{BB962C8B-B14F-4D97-AF65-F5344CB8AC3E}">
        <p14:creationId xmlns:p14="http://schemas.microsoft.com/office/powerpoint/2010/main" val="1574543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2"/>
                </a:solidFill>
              </a:rPr>
              <a:t>The challenge set by the OfS Board</a:t>
            </a:r>
            <a:endParaRPr lang="en-GB" sz="3600" b="1" dirty="0">
              <a:solidFill>
                <a:schemeClr val="tx2"/>
              </a:solidFill>
            </a:endParaRPr>
          </a:p>
        </p:txBody>
      </p:sp>
      <p:sp>
        <p:nvSpPr>
          <p:cNvPr id="6" name="Text Placeholder 5"/>
          <p:cNvSpPr>
            <a:spLocks noGrp="1"/>
          </p:cNvSpPr>
          <p:nvPr>
            <p:ph type="body" sz="quarter" idx="14"/>
          </p:nvPr>
        </p:nvSpPr>
        <p:spPr>
          <a:xfrm>
            <a:off x="958850" y="2073018"/>
            <a:ext cx="6447222" cy="4309867"/>
          </a:xfrm>
        </p:spPr>
        <p:txBody>
          <a:bodyPr>
            <a:normAutofit/>
          </a:bodyPr>
          <a:lstStyle/>
          <a:p>
            <a:r>
              <a:rPr lang="en-GB" dirty="0"/>
              <a:t>‘Our regulatory framework enables the Director for Fair Access and Participation to develop a </a:t>
            </a:r>
            <a:r>
              <a:rPr lang="en-GB" b="1" dirty="0"/>
              <a:t>bold new approach </a:t>
            </a:r>
            <a:r>
              <a:rPr lang="en-GB" dirty="0"/>
              <a:t>to supporting social mobility, and equality and diversity, through higher education. …</a:t>
            </a:r>
            <a:r>
              <a:rPr lang="en-GB" b="1" dirty="0"/>
              <a:t>We will be radical and ambitious </a:t>
            </a:r>
            <a:r>
              <a:rPr lang="en-GB" dirty="0"/>
              <a:t>to make sure we deliver on the promise of higher education as an engine for social mobility, and a gateway to a better life for </a:t>
            </a:r>
            <a:r>
              <a:rPr lang="en-US" dirty="0"/>
              <a:t>those who undertake it.’</a:t>
            </a:r>
            <a:endParaRPr lang="en-GB" dirty="0"/>
          </a:p>
          <a:p>
            <a:endParaRPr lang="en-GB" dirty="0"/>
          </a:p>
        </p:txBody>
      </p:sp>
      <p:pic>
        <p:nvPicPr>
          <p:cNvPr id="5" name="Picture 4"/>
          <p:cNvPicPr>
            <a:picLocks noChangeAspect="1"/>
          </p:cNvPicPr>
          <p:nvPr/>
        </p:nvPicPr>
        <p:blipFill>
          <a:blip r:embed="rId3"/>
          <a:stretch>
            <a:fillRect/>
          </a:stretch>
        </p:blipFill>
        <p:spPr>
          <a:xfrm>
            <a:off x="7614159" y="1276562"/>
            <a:ext cx="3617842" cy="5106324"/>
          </a:xfrm>
          <a:prstGeom prst="rect">
            <a:avLst/>
          </a:prstGeom>
        </p:spPr>
      </p:pic>
    </p:spTree>
    <p:extLst>
      <p:ext uri="{BB962C8B-B14F-4D97-AF65-F5344CB8AC3E}">
        <p14:creationId xmlns:p14="http://schemas.microsoft.com/office/powerpoint/2010/main" val="113914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58850" y="1412875"/>
            <a:ext cx="10170469" cy="5076966"/>
          </a:xfrm>
          <a:prstGeom prst="rect">
            <a:avLst/>
          </a:prstGeom>
          <a:solidFill>
            <a:srgbClr val="DA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D375A3B8-2641-4C4A-BC01-9686B01F1ADF}"/>
              </a:ext>
            </a:extLst>
          </p:cNvPr>
          <p:cNvSpPr>
            <a:spLocks noGrp="1"/>
          </p:cNvSpPr>
          <p:nvPr>
            <p:ph type="title"/>
          </p:nvPr>
        </p:nvSpPr>
        <p:spPr/>
        <p:txBody>
          <a:bodyPr>
            <a:normAutofit/>
          </a:bodyPr>
          <a:lstStyle/>
          <a:p>
            <a:r>
              <a:rPr lang="en-GB" dirty="0" smtClean="0"/>
              <a:t>Objective 1: Access, success and progression</a:t>
            </a:r>
            <a:endParaRPr lang="en-GB" dirty="0"/>
          </a:p>
        </p:txBody>
      </p:sp>
      <p:sp>
        <p:nvSpPr>
          <p:cNvPr id="13" name="Rectangle 12"/>
          <p:cNvSpPr/>
          <p:nvPr/>
        </p:nvSpPr>
        <p:spPr>
          <a:xfrm>
            <a:off x="1073427" y="1517195"/>
            <a:ext cx="9959007" cy="1291908"/>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lnSpc>
                <a:spcPts val="3000"/>
              </a:lnSpc>
            </a:pPr>
            <a:r>
              <a:rPr lang="en-GB" sz="2400" dirty="0" smtClean="0">
                <a:solidFill>
                  <a:schemeClr val="tx1"/>
                </a:solidFill>
                <a:latin typeface="Arial" panose="020B0604020202020204" pitchFamily="34" charset="0"/>
                <a:cs typeface="Arial" panose="020B0604020202020204" pitchFamily="34" charset="0"/>
              </a:rPr>
              <a:t>All </a:t>
            </a:r>
            <a:r>
              <a:rPr lang="en-GB" sz="2400" dirty="0">
                <a:solidFill>
                  <a:schemeClr val="tx1"/>
                </a:solidFill>
                <a:latin typeface="Arial" panose="020B0604020202020204" pitchFamily="34" charset="0"/>
                <a:cs typeface="Arial" panose="020B0604020202020204" pitchFamily="34" charset="0"/>
              </a:rPr>
              <a:t>students, from </a:t>
            </a:r>
            <a:r>
              <a:rPr lang="en-GB" sz="2400" b="1" dirty="0">
                <a:solidFill>
                  <a:schemeClr val="tx1"/>
                </a:solidFill>
                <a:latin typeface="Arial" panose="020B0604020202020204" pitchFamily="34" charset="0"/>
                <a:cs typeface="Arial" panose="020B0604020202020204" pitchFamily="34" charset="0"/>
              </a:rPr>
              <a:t>all backgrounds</a:t>
            </a:r>
            <a:r>
              <a:rPr lang="en-GB" sz="2400" dirty="0">
                <a:solidFill>
                  <a:schemeClr val="tx1"/>
                </a:solidFill>
                <a:latin typeface="Arial" panose="020B0604020202020204" pitchFamily="34" charset="0"/>
                <a:cs typeface="Arial" panose="020B0604020202020204" pitchFamily="34" charset="0"/>
              </a:rPr>
              <a:t>, with the ability and desire to undertake higher education, are supported to </a:t>
            </a:r>
            <a:r>
              <a:rPr lang="en-GB" sz="2400" b="1" dirty="0">
                <a:solidFill>
                  <a:schemeClr val="tx1"/>
                </a:solidFill>
                <a:latin typeface="Arial" panose="020B0604020202020204" pitchFamily="34" charset="0"/>
                <a:cs typeface="Arial" panose="020B0604020202020204" pitchFamily="34" charset="0"/>
              </a:rPr>
              <a:t>access</a:t>
            </a:r>
            <a:r>
              <a:rPr lang="en-GB" sz="2400" dirty="0">
                <a:solidFill>
                  <a:schemeClr val="tx1"/>
                </a:solidFill>
                <a:latin typeface="Arial" panose="020B0604020202020204" pitchFamily="34" charset="0"/>
                <a:cs typeface="Arial" panose="020B0604020202020204" pitchFamily="34" charset="0"/>
              </a:rPr>
              <a:t>, </a:t>
            </a:r>
            <a:r>
              <a:rPr lang="en-GB" sz="2400" b="1" dirty="0">
                <a:solidFill>
                  <a:schemeClr val="tx1"/>
                </a:solidFill>
                <a:latin typeface="Arial" panose="020B0604020202020204" pitchFamily="34" charset="0"/>
                <a:cs typeface="Arial" panose="020B0604020202020204" pitchFamily="34" charset="0"/>
              </a:rPr>
              <a:t>succeed</a:t>
            </a:r>
            <a:r>
              <a:rPr lang="en-GB" sz="2400" dirty="0">
                <a:solidFill>
                  <a:schemeClr val="tx1"/>
                </a:solidFill>
                <a:latin typeface="Arial" panose="020B0604020202020204" pitchFamily="34" charset="0"/>
                <a:cs typeface="Arial" panose="020B0604020202020204" pitchFamily="34" charset="0"/>
              </a:rPr>
              <a:t> in, and </a:t>
            </a:r>
            <a:r>
              <a:rPr lang="en-GB" sz="2400" b="1" dirty="0">
                <a:solidFill>
                  <a:schemeClr val="tx1"/>
                </a:solidFill>
                <a:latin typeface="Arial" panose="020B0604020202020204" pitchFamily="34" charset="0"/>
                <a:cs typeface="Arial" panose="020B0604020202020204" pitchFamily="34" charset="0"/>
              </a:rPr>
              <a:t>progress</a:t>
            </a:r>
            <a:r>
              <a:rPr lang="en-GB" sz="2400" dirty="0">
                <a:solidFill>
                  <a:schemeClr val="tx1"/>
                </a:solidFill>
                <a:latin typeface="Arial" panose="020B0604020202020204" pitchFamily="34" charset="0"/>
                <a:cs typeface="Arial" panose="020B0604020202020204" pitchFamily="34" charset="0"/>
              </a:rPr>
              <a:t> from higher education.</a:t>
            </a:r>
          </a:p>
        </p:txBody>
      </p:sp>
      <p:sp>
        <p:nvSpPr>
          <p:cNvPr id="18" name="Rectangle 17"/>
          <p:cNvSpPr/>
          <p:nvPr/>
        </p:nvSpPr>
        <p:spPr>
          <a:xfrm>
            <a:off x="1073427" y="2888139"/>
            <a:ext cx="3024000" cy="1403795"/>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anose="020B0604020202020204" pitchFamily="34" charset="0"/>
                <a:cs typeface="Arial" panose="020B0604020202020204" pitchFamily="34" charset="0"/>
              </a:rPr>
              <a:t>Identify measures of access, success and progression</a:t>
            </a:r>
            <a:endParaRPr lang="en-GB" sz="2400" b="1" dirty="0">
              <a:latin typeface="Arial" panose="020B0604020202020204" pitchFamily="34" charset="0"/>
              <a:cs typeface="Arial" panose="020B0604020202020204" pitchFamily="34" charset="0"/>
            </a:endParaRPr>
          </a:p>
        </p:txBody>
      </p:sp>
      <p:sp>
        <p:nvSpPr>
          <p:cNvPr id="20" name="Rectangle 19"/>
          <p:cNvSpPr/>
          <p:nvPr/>
        </p:nvSpPr>
        <p:spPr>
          <a:xfrm>
            <a:off x="8008433" y="2884819"/>
            <a:ext cx="3024000" cy="1403795"/>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anose="020B0604020202020204" pitchFamily="34" charset="0"/>
                <a:cs typeface="Arial" panose="020B0604020202020204" pitchFamily="34" charset="0"/>
              </a:rPr>
              <a:t>Measure gaps between different groups</a:t>
            </a:r>
            <a:endParaRPr lang="en-GB" sz="2400" b="1" dirty="0">
              <a:latin typeface="Arial" panose="020B0604020202020204" pitchFamily="34" charset="0"/>
              <a:cs typeface="Arial" panose="020B0604020202020204" pitchFamily="34" charset="0"/>
            </a:endParaRPr>
          </a:p>
        </p:txBody>
      </p:sp>
      <p:sp>
        <p:nvSpPr>
          <p:cNvPr id="21" name="Rectangle 20"/>
          <p:cNvSpPr/>
          <p:nvPr/>
        </p:nvSpPr>
        <p:spPr>
          <a:xfrm>
            <a:off x="4540930" y="2888139"/>
            <a:ext cx="3024000" cy="1403795"/>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anose="020B0604020202020204" pitchFamily="34" charset="0"/>
                <a:cs typeface="Arial" panose="020B0604020202020204" pitchFamily="34" charset="0"/>
              </a:rPr>
              <a:t>Identify groups with different experiences </a:t>
            </a:r>
            <a:endParaRPr lang="en-GB" sz="2400" b="1" dirty="0">
              <a:latin typeface="Arial" panose="020B0604020202020204" pitchFamily="34" charset="0"/>
              <a:cs typeface="Arial" panose="020B0604020202020204" pitchFamily="34" charset="0"/>
            </a:endParaRPr>
          </a:p>
        </p:txBody>
      </p:sp>
      <p:sp>
        <p:nvSpPr>
          <p:cNvPr id="22" name="Rectangle 21"/>
          <p:cNvSpPr/>
          <p:nvPr/>
        </p:nvSpPr>
        <p:spPr>
          <a:xfrm>
            <a:off x="1073427" y="4364330"/>
            <a:ext cx="3024000" cy="2075033"/>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population referenced entry rates and participation rates,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non-continuation rates,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completion rates,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chances of getting a first / upper second,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chances of highly skilled work or further study </a:t>
            </a:r>
            <a:endParaRPr lang="en-GB" sz="14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8008433" y="4375056"/>
            <a:ext cx="3024000" cy="2075033"/>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Differences in rates</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Relative chance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Difference from expected</a:t>
            </a:r>
            <a:endParaRPr lang="en-GB" sz="14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And then is the gap reducing through time</a:t>
            </a:r>
          </a:p>
        </p:txBody>
      </p:sp>
      <p:sp>
        <p:nvSpPr>
          <p:cNvPr id="24" name="Rectangle 23"/>
          <p:cNvSpPr/>
          <p:nvPr/>
        </p:nvSpPr>
        <p:spPr>
          <a:xfrm>
            <a:off x="4532084" y="4375056"/>
            <a:ext cx="3024000" cy="2075033"/>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Underrepresented groups</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Protected equality and diversity characteristics</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Measures based on higher education participation (POLAR, GAPS), </a:t>
            </a:r>
          </a:p>
          <a:p>
            <a:pPr marL="285750" indent="-285750">
              <a:spcAft>
                <a:spcPts val="600"/>
              </a:spcAft>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Intersectionality, multiple measures (MEM)</a:t>
            </a:r>
          </a:p>
        </p:txBody>
      </p:sp>
    </p:spTree>
    <p:extLst>
      <p:ext uri="{BB962C8B-B14F-4D97-AF65-F5344CB8AC3E}">
        <p14:creationId xmlns:p14="http://schemas.microsoft.com/office/powerpoint/2010/main" val="1747947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D5AA94-6F2F-4D1E-B5C0-AE2F87F0723B}"/>
              </a:ext>
            </a:extLst>
          </p:cNvPr>
          <p:cNvSpPr>
            <a:spLocks noGrp="1"/>
          </p:cNvSpPr>
          <p:nvPr>
            <p:ph type="title"/>
          </p:nvPr>
        </p:nvSpPr>
        <p:spPr/>
        <p:txBody>
          <a:bodyPr/>
          <a:lstStyle/>
          <a:p>
            <a:r>
              <a:rPr lang="en-GB" dirty="0" smtClean="0"/>
              <a:t>Where you live - POLAR</a:t>
            </a:r>
            <a:endParaRPr lang="en-GB" dirty="0"/>
          </a:p>
        </p:txBody>
      </p:sp>
      <p:sp>
        <p:nvSpPr>
          <p:cNvPr id="9" name="Text Placeholder 8">
            <a:extLst>
              <a:ext uri="{FF2B5EF4-FFF2-40B4-BE49-F238E27FC236}">
                <a16:creationId xmlns:a16="http://schemas.microsoft.com/office/drawing/2014/main" id="{3A72B8D7-3346-42F5-A32B-2BA4E1CC0659}"/>
              </a:ext>
            </a:extLst>
          </p:cNvPr>
          <p:cNvSpPr>
            <a:spLocks noGrp="1"/>
          </p:cNvSpPr>
          <p:nvPr>
            <p:ph type="body" sz="quarter" idx="13"/>
          </p:nvPr>
        </p:nvSpPr>
        <p:spPr/>
        <p:txBody>
          <a:bodyPr/>
          <a:lstStyle/>
          <a:p>
            <a:r>
              <a:rPr lang="en-GB" sz="3200" dirty="0" smtClean="0"/>
              <a:t>Access</a:t>
            </a:r>
            <a:endParaRPr lang="en-GB" sz="3200" dirty="0"/>
          </a:p>
        </p:txBody>
      </p:sp>
      <p:sp>
        <p:nvSpPr>
          <p:cNvPr id="10" name="Text Placeholder 9">
            <a:extLst>
              <a:ext uri="{FF2B5EF4-FFF2-40B4-BE49-F238E27FC236}">
                <a16:creationId xmlns:a16="http://schemas.microsoft.com/office/drawing/2014/main" id="{1EDEBEC9-CCC0-417F-9372-1333F9EF6CD7}"/>
              </a:ext>
            </a:extLst>
          </p:cNvPr>
          <p:cNvSpPr>
            <a:spLocks noGrp="1"/>
          </p:cNvSpPr>
          <p:nvPr>
            <p:ph type="body" sz="quarter" idx="14"/>
          </p:nvPr>
        </p:nvSpPr>
        <p:spPr>
          <a:xfrm>
            <a:off x="7146865" y="2138398"/>
            <a:ext cx="4090519" cy="4028536"/>
          </a:xfrm>
        </p:spPr>
        <p:txBody>
          <a:bodyPr>
            <a:normAutofit/>
          </a:bodyPr>
          <a:lstStyle/>
          <a:p>
            <a:pPr lvl="0"/>
            <a:r>
              <a:rPr lang="en-GB" dirty="0" smtClean="0">
                <a:solidFill>
                  <a:srgbClr val="002554"/>
                </a:solidFill>
              </a:rPr>
              <a:t>There is a 33 percentage point gap between the proportion of young people from the highest participation areas entering higher education by age 19 compared to those from the lowest participation areas. </a:t>
            </a:r>
          </a:p>
        </p:txBody>
      </p:sp>
      <p:sp>
        <p:nvSpPr>
          <p:cNvPr id="4" name="TextBox 3"/>
          <p:cNvSpPr txBox="1"/>
          <p:nvPr/>
        </p:nvSpPr>
        <p:spPr>
          <a:xfrm>
            <a:off x="5025188" y="4796390"/>
            <a:ext cx="866274" cy="369332"/>
          </a:xfrm>
          <a:prstGeom prst="rect">
            <a:avLst/>
          </a:prstGeom>
          <a:noFill/>
        </p:spPr>
        <p:txBody>
          <a:bodyPr wrap="square" rtlCol="0">
            <a:spAutoFit/>
          </a:bodyPr>
          <a:lstStyle/>
          <a:p>
            <a:r>
              <a:rPr lang="en-GB" dirty="0" smtClean="0"/>
              <a:t>26%</a:t>
            </a:r>
            <a:endParaRPr lang="en-GB" dirty="0"/>
          </a:p>
        </p:txBody>
      </p:sp>
      <p:sp>
        <p:nvSpPr>
          <p:cNvPr id="12" name="TextBox 11"/>
          <p:cNvSpPr txBox="1"/>
          <p:nvPr/>
        </p:nvSpPr>
        <p:spPr>
          <a:xfrm>
            <a:off x="4950593" y="2686474"/>
            <a:ext cx="1015465" cy="369332"/>
          </a:xfrm>
          <a:prstGeom prst="rect">
            <a:avLst/>
          </a:prstGeom>
          <a:noFill/>
        </p:spPr>
        <p:txBody>
          <a:bodyPr wrap="square" rtlCol="0">
            <a:spAutoFit/>
          </a:bodyPr>
          <a:lstStyle/>
          <a:p>
            <a:r>
              <a:rPr lang="en-GB" dirty="0" smtClean="0"/>
              <a:t>59%</a:t>
            </a:r>
            <a:endParaRPr lang="en-GB" dirty="0"/>
          </a:p>
        </p:txBody>
      </p:sp>
      <p:sp>
        <p:nvSpPr>
          <p:cNvPr id="5" name="TextBox 4"/>
          <p:cNvSpPr txBox="1"/>
          <p:nvPr/>
        </p:nvSpPr>
        <p:spPr>
          <a:xfrm>
            <a:off x="402590" y="6446491"/>
            <a:ext cx="10581841" cy="338554"/>
          </a:xfrm>
          <a:prstGeom prst="rect">
            <a:avLst/>
          </a:prstGeom>
          <a:noFill/>
        </p:spPr>
        <p:txBody>
          <a:bodyPr wrap="square" rtlCol="0">
            <a:spAutoFit/>
          </a:bodyPr>
          <a:lstStyle/>
          <a:p>
            <a:r>
              <a:rPr lang="en-GB" sz="1600" dirty="0" smtClean="0">
                <a:solidFill>
                  <a:schemeClr val="accent3"/>
                </a:solidFill>
              </a:rPr>
              <a:t>Source: UCAS End of Cycle Report 2016</a:t>
            </a:r>
            <a:endParaRPr lang="en-GB" sz="1600" dirty="0">
              <a:solidFill>
                <a:schemeClr val="accent3"/>
              </a:solidFill>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963" b="2963"/>
          <a:stretch/>
        </p:blipFill>
        <p:spPr>
          <a:xfrm>
            <a:off x="502540" y="1775037"/>
            <a:ext cx="6411916" cy="4859439"/>
          </a:xfrm>
          <a:prstGeom prst="rect">
            <a:avLst/>
          </a:prstGeom>
        </p:spPr>
      </p:pic>
    </p:spTree>
    <p:extLst>
      <p:ext uri="{BB962C8B-B14F-4D97-AF65-F5344CB8AC3E}">
        <p14:creationId xmlns:p14="http://schemas.microsoft.com/office/powerpoint/2010/main" val="404700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 dimensions to equality</a:t>
            </a:r>
            <a:endParaRPr lang="en-GB" dirty="0"/>
          </a:p>
        </p:txBody>
      </p:sp>
      <p:sp>
        <p:nvSpPr>
          <p:cNvPr id="3" name="Text Placeholder 2"/>
          <p:cNvSpPr>
            <a:spLocks noGrp="1"/>
          </p:cNvSpPr>
          <p:nvPr>
            <p:ph type="body" sz="quarter" idx="13"/>
          </p:nvPr>
        </p:nvSpPr>
        <p:spPr/>
        <p:txBody>
          <a:bodyPr/>
          <a:lstStyle/>
          <a:p>
            <a:r>
              <a:rPr lang="en-GB" dirty="0" smtClean="0"/>
              <a:t>Super-disadvantage</a:t>
            </a:r>
            <a:endParaRPr lang="en-GB" dirty="0"/>
          </a:p>
        </p:txBody>
      </p:sp>
      <p:pic>
        <p:nvPicPr>
          <p:cNvPr id="6" name="Picture 5"/>
          <p:cNvPicPr>
            <a:picLocks noChangeAspect="1"/>
          </p:cNvPicPr>
          <p:nvPr/>
        </p:nvPicPr>
        <p:blipFill>
          <a:blip r:embed="rId2"/>
          <a:stretch>
            <a:fillRect/>
          </a:stretch>
        </p:blipFill>
        <p:spPr>
          <a:xfrm>
            <a:off x="958850" y="1863306"/>
            <a:ext cx="9824169" cy="4994694"/>
          </a:xfrm>
          <a:prstGeom prst="rect">
            <a:avLst/>
          </a:prstGeom>
        </p:spPr>
      </p:pic>
    </p:spTree>
    <p:extLst>
      <p:ext uri="{BB962C8B-B14F-4D97-AF65-F5344CB8AC3E}">
        <p14:creationId xmlns:p14="http://schemas.microsoft.com/office/powerpoint/2010/main" val="2793933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D5AA94-6F2F-4D1E-B5C0-AE2F87F0723B}"/>
              </a:ext>
            </a:extLst>
          </p:cNvPr>
          <p:cNvSpPr>
            <a:spLocks noGrp="1"/>
          </p:cNvSpPr>
          <p:nvPr>
            <p:ph type="title"/>
          </p:nvPr>
        </p:nvSpPr>
        <p:spPr/>
        <p:txBody>
          <a:bodyPr/>
          <a:lstStyle/>
          <a:p>
            <a:r>
              <a:rPr lang="en-GB" dirty="0"/>
              <a:t>Where you live - </a:t>
            </a:r>
            <a:r>
              <a:rPr lang="en-GB" dirty="0" smtClean="0"/>
              <a:t>POLAR</a:t>
            </a:r>
            <a:endParaRPr lang="en-GB" dirty="0"/>
          </a:p>
        </p:txBody>
      </p:sp>
      <p:sp>
        <p:nvSpPr>
          <p:cNvPr id="9" name="Text Placeholder 8">
            <a:extLst>
              <a:ext uri="{FF2B5EF4-FFF2-40B4-BE49-F238E27FC236}">
                <a16:creationId xmlns:a16="http://schemas.microsoft.com/office/drawing/2014/main" id="{3A72B8D7-3346-42F5-A32B-2BA4E1CC0659}"/>
              </a:ext>
            </a:extLst>
          </p:cNvPr>
          <p:cNvSpPr>
            <a:spLocks noGrp="1"/>
          </p:cNvSpPr>
          <p:nvPr>
            <p:ph type="body" sz="quarter" idx="13"/>
          </p:nvPr>
        </p:nvSpPr>
        <p:spPr/>
        <p:txBody>
          <a:bodyPr/>
          <a:lstStyle/>
          <a:p>
            <a:r>
              <a:rPr lang="en-GB" sz="3200" dirty="0" smtClean="0"/>
              <a:t>Success: non-continuation</a:t>
            </a:r>
            <a:endParaRPr lang="en-GB" sz="3200" dirty="0"/>
          </a:p>
        </p:txBody>
      </p:sp>
      <p:sp>
        <p:nvSpPr>
          <p:cNvPr id="10" name="Text Placeholder 9">
            <a:extLst>
              <a:ext uri="{FF2B5EF4-FFF2-40B4-BE49-F238E27FC236}">
                <a16:creationId xmlns:a16="http://schemas.microsoft.com/office/drawing/2014/main" id="{1EDEBEC9-CCC0-417F-9372-1333F9EF6CD7}"/>
              </a:ext>
            </a:extLst>
          </p:cNvPr>
          <p:cNvSpPr>
            <a:spLocks noGrp="1"/>
          </p:cNvSpPr>
          <p:nvPr>
            <p:ph type="body" sz="quarter" idx="14"/>
          </p:nvPr>
        </p:nvSpPr>
        <p:spPr>
          <a:xfrm>
            <a:off x="7146865" y="2138398"/>
            <a:ext cx="4090519" cy="4028536"/>
          </a:xfrm>
        </p:spPr>
        <p:txBody>
          <a:bodyPr>
            <a:normAutofit fontScale="92500" lnSpcReduction="10000"/>
          </a:bodyPr>
          <a:lstStyle/>
          <a:p>
            <a:pPr lvl="0"/>
            <a:r>
              <a:rPr lang="en-GB" dirty="0" smtClean="0">
                <a:solidFill>
                  <a:srgbClr val="002554"/>
                </a:solidFill>
              </a:rPr>
              <a:t>The gaps in access grow when continuation into second year is measured.</a:t>
            </a:r>
          </a:p>
          <a:p>
            <a:pPr lvl="0"/>
            <a:r>
              <a:rPr lang="en-GB" dirty="0" smtClean="0">
                <a:solidFill>
                  <a:srgbClr val="002554"/>
                </a:solidFill>
              </a:rPr>
              <a:t>For those entering higher education in 2015-16 the non-continuation rate of young entrants from the lowest participation areas is 3.6 percentage points higher than the non-continuation rates of those from the highest participation areas</a:t>
            </a:r>
          </a:p>
        </p:txBody>
      </p:sp>
      <p:pic>
        <p:nvPicPr>
          <p:cNvPr id="11" name="Picture 10"/>
          <p:cNvPicPr>
            <a:picLocks noChangeAspect="1"/>
          </p:cNvPicPr>
          <p:nvPr/>
        </p:nvPicPr>
        <p:blipFill>
          <a:blip r:embed="rId3"/>
          <a:stretch>
            <a:fillRect/>
          </a:stretch>
        </p:blipFill>
        <p:spPr>
          <a:xfrm>
            <a:off x="958850" y="1911893"/>
            <a:ext cx="5895343" cy="4352921"/>
          </a:xfrm>
          <a:prstGeom prst="rect">
            <a:avLst/>
          </a:prstGeom>
        </p:spPr>
      </p:pic>
      <p:sp>
        <p:nvSpPr>
          <p:cNvPr id="2" name="TextBox 1"/>
          <p:cNvSpPr txBox="1"/>
          <p:nvPr/>
        </p:nvSpPr>
        <p:spPr>
          <a:xfrm>
            <a:off x="958850" y="6264814"/>
            <a:ext cx="9567747" cy="369332"/>
          </a:xfrm>
          <a:prstGeom prst="rect">
            <a:avLst/>
          </a:prstGeom>
          <a:noFill/>
        </p:spPr>
        <p:txBody>
          <a:bodyPr wrap="none" rtlCol="0">
            <a:spAutoFit/>
          </a:bodyPr>
          <a:lstStyle/>
          <a:p>
            <a:r>
              <a:rPr lang="en-GB" dirty="0">
                <a:solidFill>
                  <a:schemeClr val="accent3"/>
                </a:solidFill>
                <a:hlinkClick r:id="rId4"/>
              </a:rPr>
              <a:t>https://www.officeforstudents.org.uk/data-and-analysis/non-continuation-rates-and-transfers</a:t>
            </a:r>
            <a:r>
              <a:rPr lang="en-GB" dirty="0" smtClean="0">
                <a:solidFill>
                  <a:schemeClr val="accent3"/>
                </a:solidFill>
                <a:hlinkClick r:id="rId4"/>
              </a:rPr>
              <a:t>/</a:t>
            </a:r>
            <a:r>
              <a:rPr lang="en-GB" dirty="0" smtClean="0">
                <a:solidFill>
                  <a:schemeClr val="accent3"/>
                </a:solidFill>
              </a:rPr>
              <a:t> </a:t>
            </a:r>
            <a:endParaRPr lang="en-GB" dirty="0">
              <a:solidFill>
                <a:schemeClr val="accent3"/>
              </a:solidFill>
            </a:endParaRPr>
          </a:p>
        </p:txBody>
      </p:sp>
    </p:spTree>
    <p:extLst>
      <p:ext uri="{BB962C8B-B14F-4D97-AF65-F5344CB8AC3E}">
        <p14:creationId xmlns:p14="http://schemas.microsoft.com/office/powerpoint/2010/main" val="206847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1860</Words>
  <Application>Microsoft Office PowerPoint</Application>
  <PresentationFormat>Widescreen</PresentationFormat>
  <Paragraphs>221</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Access to higher education  for students from military service families</vt:lpstr>
      <vt:lpstr>OfS general duties in HERA 2017</vt:lpstr>
      <vt:lpstr>PowerPoint Presentation</vt:lpstr>
      <vt:lpstr>PowerPoint Presentation</vt:lpstr>
      <vt:lpstr>The challenge set by the OfS Board</vt:lpstr>
      <vt:lpstr>Objective 1: Access, success and progression</vt:lpstr>
      <vt:lpstr>Where you live - POLAR</vt:lpstr>
      <vt:lpstr>Multiple dimensions to equality</vt:lpstr>
      <vt:lpstr>Where you live - POLAR</vt:lpstr>
      <vt:lpstr>A new approach to regulating access and participation in English higher education </vt:lpstr>
      <vt:lpstr>The future of access and participation</vt:lpstr>
      <vt:lpstr>Access to HE for young people from military service families </vt:lpstr>
      <vt:lpstr>Educational journey of service children</vt:lpstr>
      <vt:lpstr>Educational journey of service children</vt:lpstr>
      <vt:lpstr>Young carers in military families</vt:lpstr>
      <vt:lpstr>What action are we taking?</vt:lpstr>
      <vt:lpstr>Resources</vt:lpstr>
      <vt:lpstr>HE providers referencing military service children in their access agreements – but many more have committed to take action in the covenant </vt:lpstr>
      <vt:lpstr>What are HE providers doing?</vt:lpstr>
      <vt:lpstr>What can providers do?</vt:lpstr>
      <vt:lpstr>What can providers do?</vt:lpstr>
      <vt:lpstr>What can providers do?</vt:lpstr>
      <vt:lpstr>What can providers do?  </vt:lpstr>
      <vt:lpstr>Thank you for listening</vt:lpstr>
    </vt:vector>
  </TitlesOfParts>
  <Company>HEFCE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approach to regulating access and participation in English higher education</dc:title>
  <dc:creator>David Barrett [7018]</dc:creator>
  <cp:lastModifiedBy>Katherine.Lawrence</cp:lastModifiedBy>
  <cp:revision>31</cp:revision>
  <dcterms:created xsi:type="dcterms:W3CDTF">2018-09-21T14:43:12Z</dcterms:created>
  <dcterms:modified xsi:type="dcterms:W3CDTF">2018-10-05T10:52:10Z</dcterms:modified>
</cp:coreProperties>
</file>