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80" r:id="rId3"/>
    <p:sldId id="297" r:id="rId4"/>
    <p:sldId id="298" r:id="rId5"/>
    <p:sldId id="284" r:id="rId6"/>
    <p:sldId id="294" r:id="rId7"/>
    <p:sldId id="281" r:id="rId8"/>
    <p:sldId id="306" r:id="rId9"/>
    <p:sldId id="299" r:id="rId10"/>
    <p:sldId id="300" r:id="rId11"/>
    <p:sldId id="288" r:id="rId12"/>
    <p:sldId id="289" r:id="rId13"/>
    <p:sldId id="301" r:id="rId14"/>
    <p:sldId id="302" r:id="rId15"/>
    <p:sldId id="303" r:id="rId16"/>
    <p:sldId id="304" r:id="rId17"/>
    <p:sldId id="305" r:id="rId18"/>
    <p:sldId id="307" r:id="rId19"/>
    <p:sldId id="308" r:id="rId20"/>
    <p:sldId id="309" r:id="rId21"/>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CECE"/>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88787" autoAdjust="0"/>
  </p:normalViewPr>
  <p:slideViewPr>
    <p:cSldViewPr snapToGrid="0">
      <p:cViewPr varScale="1">
        <p:scale>
          <a:sx n="99" d="100"/>
          <a:sy n="99" d="100"/>
        </p:scale>
        <p:origin x="1002" y="7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889B5465-F617-4CF3-AC21-53D867127F36}" type="datetimeFigureOut">
              <a:rPr lang="en-GB" smtClean="0"/>
              <a:t>04/10/2018</a:t>
            </a:fld>
            <a:endParaRPr lang="en-GB"/>
          </a:p>
        </p:txBody>
      </p:sp>
      <p:sp>
        <p:nvSpPr>
          <p:cNvPr id="4" name="Footer Placeholder 3"/>
          <p:cNvSpPr>
            <a:spLocks noGrp="1"/>
          </p:cNvSpPr>
          <p:nvPr>
            <p:ph type="ftr" sz="quarter" idx="2"/>
          </p:nvPr>
        </p:nvSpPr>
        <p:spPr>
          <a:xfrm>
            <a:off x="1"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28995CE9-35BF-4216-93B2-6D5B673E7EF0}" type="slidenum">
              <a:rPr lang="en-GB" smtClean="0"/>
              <a:t>‹#›</a:t>
            </a:fld>
            <a:endParaRPr lang="en-GB"/>
          </a:p>
        </p:txBody>
      </p:sp>
    </p:spTree>
    <p:extLst>
      <p:ext uri="{BB962C8B-B14F-4D97-AF65-F5344CB8AC3E}">
        <p14:creationId xmlns:p14="http://schemas.microsoft.com/office/powerpoint/2010/main" val="4112331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8" y="0"/>
            <a:ext cx="2950475" cy="498773"/>
          </a:xfrm>
          <a:prstGeom prst="rect">
            <a:avLst/>
          </a:prstGeom>
        </p:spPr>
        <p:txBody>
          <a:bodyPr vert="horz" lIns="91440" tIns="45720" rIns="91440" bIns="45720" rtlCol="0"/>
          <a:lstStyle>
            <a:lvl1pPr algn="r">
              <a:defRPr sz="1200"/>
            </a:lvl1pPr>
          </a:lstStyle>
          <a:p>
            <a:fld id="{36987789-D8ED-4E40-AB1C-44EAC7EFBF70}" type="datetimeFigureOut">
              <a:rPr lang="en-GB" smtClean="0"/>
              <a:t>04/10/2018</a:t>
            </a:fld>
            <a:endParaRPr lang="en-GB"/>
          </a:p>
        </p:txBody>
      </p:sp>
      <p:sp>
        <p:nvSpPr>
          <p:cNvPr id="4" name="Slide Image Placeholder 3"/>
          <p:cNvSpPr>
            <a:spLocks noGrp="1" noRot="1" noChangeAspect="1"/>
          </p:cNvSpPr>
          <p:nvPr>
            <p:ph type="sldImg" idx="2"/>
          </p:nvPr>
        </p:nvSpPr>
        <p:spPr>
          <a:xfrm>
            <a:off x="422275" y="1243013"/>
            <a:ext cx="5964238"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1"/>
            <a:ext cx="5447030" cy="3914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42155"/>
            <a:ext cx="2950475" cy="49877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5"/>
            <a:ext cx="2950475" cy="498771"/>
          </a:xfrm>
          <a:prstGeom prst="rect">
            <a:avLst/>
          </a:prstGeom>
        </p:spPr>
        <p:txBody>
          <a:bodyPr vert="horz" lIns="91440" tIns="45720" rIns="91440" bIns="45720" rtlCol="0" anchor="b"/>
          <a:lstStyle>
            <a:lvl1pPr algn="r">
              <a:defRPr sz="1200"/>
            </a:lvl1pPr>
          </a:lstStyle>
          <a:p>
            <a:fld id="{4E2C6F40-819B-4958-8D9B-ED3DABA247DA}" type="slidenum">
              <a:rPr lang="en-GB" smtClean="0"/>
              <a:t>‹#›</a:t>
            </a:fld>
            <a:endParaRPr lang="en-GB"/>
          </a:p>
        </p:txBody>
      </p:sp>
    </p:spTree>
    <p:extLst>
      <p:ext uri="{BB962C8B-B14F-4D97-AF65-F5344CB8AC3E}">
        <p14:creationId xmlns:p14="http://schemas.microsoft.com/office/powerpoint/2010/main" val="951731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2C6F40-819B-4958-8D9B-ED3DABA247DA}" type="slidenum">
              <a:rPr lang="en-GB" smtClean="0"/>
              <a:t>1</a:t>
            </a:fld>
            <a:endParaRPr lang="en-GB"/>
          </a:p>
        </p:txBody>
      </p:sp>
    </p:spTree>
    <p:extLst>
      <p:ext uri="{BB962C8B-B14F-4D97-AF65-F5344CB8AC3E}">
        <p14:creationId xmlns:p14="http://schemas.microsoft.com/office/powerpoint/2010/main" val="2080754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4E2C6F40-819B-4958-8D9B-ED3DABA247DA}" type="slidenum">
              <a:rPr lang="en-GB" smtClean="0"/>
              <a:t>10</a:t>
            </a:fld>
            <a:endParaRPr lang="en-GB"/>
          </a:p>
        </p:txBody>
      </p:sp>
    </p:spTree>
    <p:extLst>
      <p:ext uri="{BB962C8B-B14F-4D97-AF65-F5344CB8AC3E}">
        <p14:creationId xmlns:p14="http://schemas.microsoft.com/office/powerpoint/2010/main" val="2924650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2C6F40-819B-4958-8D9B-ED3DABA247DA}" type="slidenum">
              <a:rPr lang="en-GB" smtClean="0"/>
              <a:t>13</a:t>
            </a:fld>
            <a:endParaRPr lang="en-GB"/>
          </a:p>
        </p:txBody>
      </p:sp>
    </p:spTree>
    <p:extLst>
      <p:ext uri="{BB962C8B-B14F-4D97-AF65-F5344CB8AC3E}">
        <p14:creationId xmlns:p14="http://schemas.microsoft.com/office/powerpoint/2010/main" val="3596131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2C6F40-819B-4958-8D9B-ED3DABA247DA}" type="slidenum">
              <a:rPr lang="en-GB" smtClean="0"/>
              <a:t>14</a:t>
            </a:fld>
            <a:endParaRPr lang="en-GB"/>
          </a:p>
        </p:txBody>
      </p:sp>
    </p:spTree>
    <p:extLst>
      <p:ext uri="{BB962C8B-B14F-4D97-AF65-F5344CB8AC3E}">
        <p14:creationId xmlns:p14="http://schemas.microsoft.com/office/powerpoint/2010/main" val="387813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Sixth</a:t>
            </a:r>
            <a:r>
              <a:rPr lang="en-GB" baseline="0" dirty="0" smtClean="0"/>
              <a:t> forms – one specific to girls, 1 specific to boys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E2C6F40-819B-4958-8D9B-ED3DABA247DA}" type="slidenum">
              <a:rPr lang="en-GB" smtClean="0"/>
              <a:t>15</a:t>
            </a:fld>
            <a:endParaRPr lang="en-GB"/>
          </a:p>
        </p:txBody>
      </p:sp>
    </p:spTree>
    <p:extLst>
      <p:ext uri="{BB962C8B-B14F-4D97-AF65-F5344CB8AC3E}">
        <p14:creationId xmlns:p14="http://schemas.microsoft.com/office/powerpoint/2010/main" val="1288402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Living in an area where there is a substantial military presence does not ensure an understanding of service children in education</a:t>
            </a:r>
          </a:p>
          <a:p>
            <a:endParaRPr lang="en-GB" dirty="0" smtClean="0"/>
          </a:p>
          <a:p>
            <a:endParaRPr lang="en-GB" dirty="0" smtClean="0"/>
          </a:p>
          <a:p>
            <a:pPr defTabSz="990661"/>
            <a:r>
              <a:rPr lang="en-GB" sz="1200" dirty="0" smtClean="0">
                <a:sym typeface="Arial"/>
              </a:rPr>
              <a:t>The Future Accommodation Model and the Flexible Service Policy aims to encourage stability and increase flexibility for military families, moving away from the traditional mobile family.  Stability</a:t>
            </a:r>
            <a:r>
              <a:rPr lang="en-GB" sz="1200" baseline="0" dirty="0" smtClean="0">
                <a:sym typeface="Arial"/>
              </a:rPr>
              <a:t> for service children is likely to increase, although the extent of this is unknown.</a:t>
            </a:r>
          </a:p>
          <a:p>
            <a:pPr defTabSz="990661"/>
            <a:endParaRPr lang="en-GB" sz="1200" baseline="0" dirty="0" smtClean="0">
              <a:sym typeface="Arial"/>
            </a:endParaRPr>
          </a:p>
          <a:p>
            <a:pPr defTabSz="990661"/>
            <a:r>
              <a:rPr lang="en-GB" sz="1200" baseline="0" dirty="0" smtClean="0">
                <a:sym typeface="Arial"/>
              </a:rPr>
              <a:t>As a consequence, awareness of students who are service children may decrease as more and more it will reply in them declaring this.  Provision will potentially need to spread from concentrated areas to further across the England/UK.  </a:t>
            </a:r>
          </a:p>
          <a:p>
            <a:pPr defTabSz="990661"/>
            <a:endParaRPr lang="en-GB" i="1" baseline="0" dirty="0" smtClean="0"/>
          </a:p>
          <a:p>
            <a:endParaRPr lang="en-GB" baseline="0" dirty="0" smtClean="0"/>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Students lose the extra support provided during secondary education when they move onto further education.  The impact of this……</a:t>
            </a:r>
          </a:p>
          <a:p>
            <a:endParaRPr lang="en-GB" dirty="0"/>
          </a:p>
        </p:txBody>
      </p:sp>
      <p:sp>
        <p:nvSpPr>
          <p:cNvPr id="4" name="Slide Number Placeholder 3"/>
          <p:cNvSpPr>
            <a:spLocks noGrp="1"/>
          </p:cNvSpPr>
          <p:nvPr>
            <p:ph type="sldNum" sz="quarter" idx="10"/>
          </p:nvPr>
        </p:nvSpPr>
        <p:spPr/>
        <p:txBody>
          <a:bodyPr/>
          <a:lstStyle/>
          <a:p>
            <a:fld id="{4E2C6F40-819B-4958-8D9B-ED3DABA247DA}" type="slidenum">
              <a:rPr lang="en-GB" smtClean="0"/>
              <a:t>18</a:t>
            </a:fld>
            <a:endParaRPr lang="en-GB"/>
          </a:p>
        </p:txBody>
      </p:sp>
    </p:spTree>
    <p:extLst>
      <p:ext uri="{BB962C8B-B14F-4D97-AF65-F5344CB8AC3E}">
        <p14:creationId xmlns:p14="http://schemas.microsoft.com/office/powerpoint/2010/main" val="1511899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4E2C6F40-819B-4958-8D9B-ED3DABA247DA}" type="slidenum">
              <a:rPr lang="en-GB" smtClean="0"/>
              <a:t>19</a:t>
            </a:fld>
            <a:endParaRPr lang="en-GB"/>
          </a:p>
        </p:txBody>
      </p:sp>
    </p:spTree>
    <p:extLst>
      <p:ext uri="{BB962C8B-B14F-4D97-AF65-F5344CB8AC3E}">
        <p14:creationId xmlns:p14="http://schemas.microsoft.com/office/powerpoint/2010/main" val="3226426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2C6F40-819B-4958-8D9B-ED3DABA247DA}" type="slidenum">
              <a:rPr lang="en-GB" smtClean="0"/>
              <a:t>20</a:t>
            </a:fld>
            <a:endParaRPr lang="en-GB"/>
          </a:p>
        </p:txBody>
      </p:sp>
    </p:spTree>
    <p:extLst>
      <p:ext uri="{BB962C8B-B14F-4D97-AF65-F5344CB8AC3E}">
        <p14:creationId xmlns:p14="http://schemas.microsoft.com/office/powerpoint/2010/main" val="379213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3 potential service life options</a:t>
            </a:r>
            <a:r>
              <a:rPr lang="en-GB" baseline="0" dirty="0" smtClean="0"/>
              <a:t> that service children may experience: </a:t>
            </a:r>
          </a:p>
          <a:p>
            <a:pPr marL="171450" indent="-171450">
              <a:buFont typeface="Arial" panose="020B0604020202020204" pitchFamily="34" charset="0"/>
              <a:buChar char="•"/>
            </a:pPr>
            <a:r>
              <a:rPr lang="en-GB" baseline="0" dirty="0" smtClean="0"/>
              <a:t>The serving family staying in one place ensuring educational stability for the service children and the serving member of the family remains mobile</a:t>
            </a:r>
          </a:p>
          <a:p>
            <a:pPr marL="171450" indent="-171450">
              <a:buFont typeface="Arial" panose="020B0604020202020204" pitchFamily="34" charset="0"/>
              <a:buChar char="•"/>
            </a:pPr>
            <a:r>
              <a:rPr lang="en-GB" baseline="0" dirty="0" smtClean="0"/>
              <a:t>The whole family is mobile and the service child changes school with each move</a:t>
            </a:r>
          </a:p>
          <a:p>
            <a:pPr marL="171450" indent="-171450">
              <a:buFont typeface="Arial" panose="020B0604020202020204" pitchFamily="34" charset="0"/>
              <a:buChar char="•"/>
            </a:pPr>
            <a:r>
              <a:rPr lang="en-GB" baseline="0" dirty="0" smtClean="0"/>
              <a:t>Service child attends boarding school for educational stability and the family remains mobile</a:t>
            </a:r>
          </a:p>
          <a:p>
            <a:endParaRPr lang="en-GB" baseline="0" dirty="0" smtClean="0"/>
          </a:p>
          <a:p>
            <a:r>
              <a:rPr lang="en-GB" dirty="0" smtClean="0"/>
              <a:t>Each option</a:t>
            </a:r>
            <a:r>
              <a:rPr lang="en-GB" baseline="0" dirty="0" smtClean="0"/>
              <a:t> provides advantages and potential concerns. The m</a:t>
            </a:r>
            <a:r>
              <a:rPr lang="en-GB" dirty="0" smtClean="0"/>
              <a:t>obility of children between schools has been identified as a</a:t>
            </a:r>
            <a:r>
              <a:rPr lang="en-GB" baseline="0" dirty="0" smtClean="0"/>
              <a:t> particular concern, both for service children and for their non-service peers.  Specifically a lack of stability and continuity was identified by service parents (NAO, 2013).  There are a number of military families that choose stability, with many citing educational stability for their children as the main reason (AFF, 2016).  </a:t>
            </a:r>
          </a:p>
          <a:p>
            <a:endParaRPr lang="en-GB" baseline="0" dirty="0" smtClean="0"/>
          </a:p>
          <a:p>
            <a:r>
              <a:rPr lang="en-GB" baseline="0" dirty="0" smtClean="0"/>
              <a:t>The Department for Education (2014) indicated that, as a group, service children do not underachieve.  However, mobile service children are thought to perform less well than non-mobile service children (</a:t>
            </a:r>
            <a:r>
              <a:rPr lang="en-GB" baseline="0" dirty="0" err="1" smtClean="0"/>
              <a:t>HoCDC</a:t>
            </a:r>
            <a:r>
              <a:rPr lang="en-GB" baseline="0" dirty="0" smtClean="0"/>
              <a:t>, 2013).  Gibbons and </a:t>
            </a:r>
            <a:r>
              <a:rPr lang="en-GB" baseline="0" dirty="0" err="1" smtClean="0"/>
              <a:t>Telhaj</a:t>
            </a:r>
            <a:r>
              <a:rPr lang="en-GB" baseline="0" dirty="0" smtClean="0"/>
              <a:t> (2007) argue that mobility is not a major cause of low achievement among pupils generally, but that mobility may be a useful indicator of pupils who are at risk for low achievement. </a:t>
            </a:r>
            <a:r>
              <a:rPr lang="en-GB" baseline="0" dirty="0" err="1" smtClean="0"/>
              <a:t>DfE</a:t>
            </a:r>
            <a:r>
              <a:rPr lang="en-GB" baseline="0" dirty="0" smtClean="0"/>
              <a:t> (2010) found that service children perform better than their non-service peers, after controlling for prior attainment, demographic factors and mobility, The same report found mobile service children performed less well than their non mobile service peers, but that mobile service children performed better than mobile non-service children.</a:t>
            </a:r>
          </a:p>
          <a:p>
            <a:endParaRPr lang="en-GB" baseline="0" dirty="0" smtClean="0"/>
          </a:p>
          <a:p>
            <a:r>
              <a:rPr lang="en-GB" baseline="0" dirty="0" smtClean="0"/>
              <a:t>Research suggests that being a service child can have an impact on education, so what support is available?</a:t>
            </a:r>
          </a:p>
        </p:txBody>
      </p:sp>
      <p:sp>
        <p:nvSpPr>
          <p:cNvPr id="4" name="Slide Number Placeholder 3"/>
          <p:cNvSpPr>
            <a:spLocks noGrp="1"/>
          </p:cNvSpPr>
          <p:nvPr>
            <p:ph type="sldNum" sz="quarter" idx="10"/>
          </p:nvPr>
        </p:nvSpPr>
        <p:spPr/>
        <p:txBody>
          <a:bodyPr/>
          <a:lstStyle/>
          <a:p>
            <a:fld id="{4E2C6F40-819B-4958-8D9B-ED3DABA247DA}" type="slidenum">
              <a:rPr lang="en-GB" smtClean="0"/>
              <a:t>2</a:t>
            </a:fld>
            <a:endParaRPr lang="en-GB"/>
          </a:p>
        </p:txBody>
      </p:sp>
    </p:spTree>
    <p:extLst>
      <p:ext uri="{BB962C8B-B14F-4D97-AF65-F5344CB8AC3E}">
        <p14:creationId xmlns:p14="http://schemas.microsoft.com/office/powerpoint/2010/main" val="453053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Efforts</a:t>
            </a:r>
            <a:r>
              <a:rPr lang="en-GB" baseline="0" dirty="0" smtClean="0"/>
              <a:t> have been made to improve support for service families.  The Armed Forces Covenant was introduced to ensure that members of the Armed Forces Community should face no disadvantage compared to other citizens in the provision of public and commercial services.  </a:t>
            </a:r>
          </a:p>
          <a:p>
            <a:endParaRPr lang="en-GB" baseline="0" dirty="0" smtClean="0"/>
          </a:p>
          <a:p>
            <a:r>
              <a:rPr lang="en-GB" baseline="0" dirty="0" smtClean="0"/>
              <a:t>Initiatives specifically aimed at supporting service children have also been implemented through the Government and MOD.  Service Pupil Premium provides funding for schools where parents have declared their Armed Forces status.  To be eligible for this, pupils must have a parent serving in the Regular Armed Forces (this includes those on full commitment Full-Time Reserve Service), have been registered as a service child in the school census since 2011 or have a parent who died in service.  The Service Pupil Premium provides schools with £300 per year, per service child to provide additional support service children may need – primarily of pastoral nature. </a:t>
            </a:r>
          </a:p>
          <a:p>
            <a:endParaRPr lang="en-GB" baseline="0" dirty="0" smtClean="0"/>
          </a:p>
          <a:p>
            <a:r>
              <a:rPr lang="en-GB" baseline="0" dirty="0" smtClean="0"/>
              <a:t>The Pupil Information Profile was introduced in 2014 to ensure a comprehensive transfer of information between schools for mobile service children.  This is recommended and referred to in the SEND Code of Practice, however, the use of this transfer document is not mandatory.  From September 2018, a Common Transfer File has been introduced.</a:t>
            </a:r>
          </a:p>
          <a:p>
            <a:endParaRPr lang="en-GB" baseline="0" dirty="0" smtClean="0"/>
          </a:p>
          <a:p>
            <a:r>
              <a:rPr lang="en-GB" baseline="0" dirty="0" smtClean="0"/>
              <a:t>MOD initiative include Continuity of Education Allowance (commonly known as Boarding School Allowance).  This covers the cost of Accommodation for boarding schools, parents are expected to contribute 10% of the fees (CEAS, 2015).</a:t>
            </a:r>
          </a:p>
          <a:p>
            <a:endParaRPr lang="en-GB" baseline="0" dirty="0" smtClean="0"/>
          </a:p>
          <a:p>
            <a:r>
              <a:rPr lang="en-GB" baseline="0" dirty="0" smtClean="0"/>
              <a:t>Children who qualify for Continuity of Education Allowance and are identified as having Special Educational Needs are eligible for Special Educational Needs Addition.  This is a supplement payable to parents to assist towards higher fees normally payable at specialist independent schools that have appropriate educational facilities.</a:t>
            </a:r>
          </a:p>
          <a:p>
            <a:endParaRPr lang="en-GB" baseline="0" dirty="0" smtClean="0"/>
          </a:p>
          <a:p>
            <a:r>
              <a:rPr lang="en-GB" baseline="0" dirty="0" smtClean="0"/>
              <a:t>For children in North Wales, MOD also cover the cost of independent day school fees as these schools provide education in English.</a:t>
            </a:r>
          </a:p>
          <a:p>
            <a:endParaRPr lang="en-GB" baseline="0" dirty="0" smtClean="0"/>
          </a:p>
          <a:p>
            <a:r>
              <a:rPr lang="en-GB" baseline="0" dirty="0" smtClean="0"/>
              <a:t>What happens with these policies and funding for children post-16?</a:t>
            </a:r>
            <a:endParaRPr lang="en-GB" dirty="0"/>
          </a:p>
        </p:txBody>
      </p:sp>
      <p:sp>
        <p:nvSpPr>
          <p:cNvPr id="4" name="Slide Number Placeholder 3"/>
          <p:cNvSpPr>
            <a:spLocks noGrp="1"/>
          </p:cNvSpPr>
          <p:nvPr>
            <p:ph type="sldNum" sz="quarter" idx="10"/>
          </p:nvPr>
        </p:nvSpPr>
        <p:spPr/>
        <p:txBody>
          <a:bodyPr/>
          <a:lstStyle/>
          <a:p>
            <a:fld id="{4E2C6F40-819B-4958-8D9B-ED3DABA247DA}" type="slidenum">
              <a:rPr lang="en-GB" smtClean="0"/>
              <a:t>3</a:t>
            </a:fld>
            <a:endParaRPr lang="en-GB"/>
          </a:p>
        </p:txBody>
      </p:sp>
    </p:spTree>
    <p:extLst>
      <p:ext uri="{BB962C8B-B14F-4D97-AF65-F5344CB8AC3E}">
        <p14:creationId xmlns:p14="http://schemas.microsoft.com/office/powerpoint/2010/main" val="277101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differences in compulsory education across the UK post-16.  In England, The Education and Skills Act (2008) makes it is compulsory for young people to stay in some form of education or training until at least their 18</a:t>
            </a:r>
            <a:r>
              <a:rPr lang="en-GB" baseline="30000" dirty="0" smtClean="0"/>
              <a:t>th</a:t>
            </a:r>
            <a:r>
              <a:rPr lang="en-GB" baseline="0" dirty="0" smtClean="0"/>
              <a:t> birthday.  In Wales, Scotland and Northern Ireland, education is only compulsory till the end of year 11.  This means some young people may leave school as young as 15 depending on when their birthday falls.</a:t>
            </a:r>
          </a:p>
          <a:p>
            <a:endParaRPr lang="en-GB" baseline="0" dirty="0" smtClean="0"/>
          </a:p>
          <a:p>
            <a:r>
              <a:rPr lang="en-GB" baseline="0" dirty="0" smtClean="0"/>
              <a:t>Education systems across the UK are vastly different and funding available to parents and schools differs as well.  As mentioned earlier schools in England only can claim Service Pupil Premium for each service child in their school.  There does not appear to be any similar initiatives across the rest of the UK despite all service children experiencing the same level of disruption.  Furthermore, children are expected to remain in education in England till the age of 18, but Service Pupil Premium stops at 16. </a:t>
            </a:r>
          </a:p>
          <a:p>
            <a:endParaRPr lang="en-GB" baseline="0" dirty="0" smtClean="0"/>
          </a:p>
          <a:p>
            <a:r>
              <a:rPr lang="en-GB" baseline="0" dirty="0" smtClean="0"/>
              <a:t>Although the upper age limit for Continuity of Education Allowance is 18 years as a general rule, concerns have been expressed regarding the edibility for this allowance.  There have been reports of particularly high rejection rates where applications were made post-16 (</a:t>
            </a:r>
            <a:r>
              <a:rPr lang="en-GB" baseline="0" dirty="0" err="1" smtClean="0"/>
              <a:t>HoCDC</a:t>
            </a:r>
            <a:r>
              <a:rPr lang="en-GB" baseline="0" dirty="0" smtClean="0"/>
              <a:t>, 2013).  Failure to obtain Continuity of Education Allowance may result in students having to change schools to continue their studies post-16, potentially jeopardising their likelihood of securing the qualifications needed for entry to further education.  Additionally, ‘continuity’ only refers to location and not the continuity of provision.</a:t>
            </a:r>
          </a:p>
          <a:p>
            <a:endParaRPr lang="en-GB" baseline="0" dirty="0" smtClean="0"/>
          </a:p>
          <a:p>
            <a:r>
              <a:rPr lang="en-GB" baseline="0" dirty="0" smtClean="0"/>
              <a:t>What do we know about service children’s educational progression post-16?</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4E2C6F40-819B-4958-8D9B-ED3DABA247DA}" type="slidenum">
              <a:rPr lang="en-GB" smtClean="0"/>
              <a:t>4</a:t>
            </a:fld>
            <a:endParaRPr lang="en-GB"/>
          </a:p>
        </p:txBody>
      </p:sp>
    </p:spTree>
    <p:extLst>
      <p:ext uri="{BB962C8B-B14F-4D97-AF65-F5344CB8AC3E}">
        <p14:creationId xmlns:p14="http://schemas.microsoft.com/office/powerpoint/2010/main" val="2710841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Well… not</a:t>
            </a:r>
            <a:r>
              <a:rPr lang="en-GB" baseline="0" dirty="0" smtClean="0"/>
              <a:t> a lot!</a:t>
            </a:r>
          </a:p>
          <a:p>
            <a:endParaRPr lang="en-GB" baseline="0" dirty="0" smtClean="0"/>
          </a:p>
          <a:p>
            <a:r>
              <a:rPr lang="en-GB" baseline="0" dirty="0" smtClean="0"/>
              <a:t>There is an apparent discontinuity in responsibility for monitoring service children’s transition and progression (Ofsted, 2011).  Each local authority has its own way of tracking and recording the academic and examination attainment of service pupils within its own staffing capacity and priorities (Wright, 2015).  Some local authorities have comprehensive structures for tracking whilst others have little or none, resulting nationally in inconsistent data and no certainty through which to compare service children with the general population.  Furthermore, there are different processes for reporting official data in the devolved administrations.  Children of serving military personnel can, over the course of their educational careers, come under the jurisdiction of several national, local and departmental authorities both in the UK and overseas.  Each of these authorities may maintain their own data according to their own policies and procedures; these data sets are not necessarily aligns and comparable, and not necessarily available.  Ofsted (2011) found no accurate record of the numbers of service children in the UK, that local authorities could not identify with certainty the number of service children in their schools, and that no single organisation had been tasked with monitoring the numbers of service children.  The lack of a unified, reliable data set regarding the population of service children is a significant obstacle to evaluating the relative progression of service children.</a:t>
            </a:r>
          </a:p>
          <a:p>
            <a:endParaRPr lang="en-GB" baseline="0" dirty="0" smtClean="0"/>
          </a:p>
          <a:p>
            <a:r>
              <a:rPr lang="en-GB" baseline="0" dirty="0" smtClean="0"/>
              <a:t>In order to begin building a coherent picture of what happens to service children post-16, we need to establish where they may be located and whether or not appropriate provision is available.</a:t>
            </a:r>
          </a:p>
          <a:p>
            <a:endParaRPr lang="en-GB" baseline="0" dirty="0" smtClean="0"/>
          </a:p>
        </p:txBody>
      </p:sp>
      <p:sp>
        <p:nvSpPr>
          <p:cNvPr id="4" name="Slide Number Placeholder 3"/>
          <p:cNvSpPr>
            <a:spLocks noGrp="1"/>
          </p:cNvSpPr>
          <p:nvPr>
            <p:ph type="sldNum" sz="quarter" idx="10"/>
          </p:nvPr>
        </p:nvSpPr>
        <p:spPr/>
        <p:txBody>
          <a:bodyPr/>
          <a:lstStyle/>
          <a:p>
            <a:fld id="{4E2C6F40-819B-4958-8D9B-ED3DABA247DA}" type="slidenum">
              <a:rPr lang="en-GB" smtClean="0"/>
              <a:t>5</a:t>
            </a:fld>
            <a:endParaRPr lang="en-GB"/>
          </a:p>
        </p:txBody>
      </p:sp>
    </p:spTree>
    <p:extLst>
      <p:ext uri="{BB962C8B-B14F-4D97-AF65-F5344CB8AC3E}">
        <p14:creationId xmlns:p14="http://schemas.microsoft.com/office/powerpoint/2010/main" val="3581005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2C6F40-819B-4958-8D9B-ED3DABA247DA}" type="slidenum">
              <a:rPr lang="en-GB" smtClean="0"/>
              <a:t>6</a:t>
            </a:fld>
            <a:endParaRPr lang="en-GB"/>
          </a:p>
        </p:txBody>
      </p:sp>
    </p:spTree>
    <p:extLst>
      <p:ext uri="{BB962C8B-B14F-4D97-AF65-F5344CB8AC3E}">
        <p14:creationId xmlns:p14="http://schemas.microsoft.com/office/powerpoint/2010/main" val="47169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PUZZLE</a:t>
            </a:r>
          </a:p>
          <a:p>
            <a:r>
              <a:rPr lang="en-GB" dirty="0" smtClean="0"/>
              <a:t>Location</a:t>
            </a:r>
            <a:r>
              <a:rPr lang="en-GB" baseline="0" dirty="0" smtClean="0"/>
              <a:t> of stationed regular serving personnel was considered as a proxy for the location of serving families for the whole of the UK. Although this data represents stationed personnel, it is potentially feasible to use this as a proxy for families as there is likely to be a higher concentration of families living with serving personnel near bases.</a:t>
            </a:r>
          </a:p>
          <a:p>
            <a:endParaRPr lang="en-GB" baseline="0" dirty="0" smtClean="0"/>
          </a:p>
          <a:p>
            <a:r>
              <a:rPr lang="en-GB" baseline="0" dirty="0" smtClean="0"/>
              <a:t>As with most proxies, there are difficulties in representing the cohort 100% accurately.  As a result some parts of the community may not be represented.</a:t>
            </a:r>
          </a:p>
          <a:p>
            <a:endParaRPr lang="en-GB" baseline="0" dirty="0" smtClean="0"/>
          </a:p>
          <a:p>
            <a:r>
              <a:rPr lang="en-GB" baseline="0" dirty="0" smtClean="0"/>
              <a:t>Grey areas on the following maps denote no stationed personnel or a very small amount – actual figure are not available due to statistical disclosure control.</a:t>
            </a:r>
          </a:p>
          <a:p>
            <a:endParaRPr lang="en-GB" baseline="0" dirty="0" smtClean="0"/>
          </a:p>
          <a:p>
            <a:r>
              <a:rPr lang="en-GB" baseline="0" dirty="0" smtClean="0"/>
              <a:t>This data set does not include Gurkhas, Reservists of FTRS.</a:t>
            </a:r>
          </a:p>
          <a:p>
            <a:endParaRPr lang="en-GB" baseline="0" dirty="0" smtClean="0"/>
          </a:p>
          <a:p>
            <a:pPr defTabSz="990661"/>
            <a:r>
              <a:rPr lang="en-GB" dirty="0" smtClean="0"/>
              <a:t>This data is available at the local authority level</a:t>
            </a:r>
            <a:r>
              <a:rPr lang="en-GB" baseline="0" dirty="0" smtClean="0"/>
              <a:t>.  </a:t>
            </a:r>
            <a:endParaRPr lang="en-GB" dirty="0" smtClean="0"/>
          </a:p>
          <a:p>
            <a:endParaRPr lang="en-GB" baseline="0" dirty="0" smtClean="0"/>
          </a:p>
          <a:p>
            <a:r>
              <a:rPr lang="en-GB" baseline="0" dirty="0" smtClean="0"/>
              <a:t>We will consider this data separately for England, Wales, Scotland and Northern Ireland.</a:t>
            </a:r>
            <a:endParaRPr lang="en-GB" dirty="0" smtClean="0"/>
          </a:p>
        </p:txBody>
      </p:sp>
      <p:sp>
        <p:nvSpPr>
          <p:cNvPr id="4" name="Slide Number Placeholder 3"/>
          <p:cNvSpPr>
            <a:spLocks noGrp="1"/>
          </p:cNvSpPr>
          <p:nvPr>
            <p:ph type="sldNum" sz="quarter" idx="10"/>
          </p:nvPr>
        </p:nvSpPr>
        <p:spPr/>
        <p:txBody>
          <a:bodyPr/>
          <a:lstStyle/>
          <a:p>
            <a:fld id="{4E2C6F40-819B-4958-8D9B-ED3DABA247DA}" type="slidenum">
              <a:rPr lang="en-GB" smtClean="0"/>
              <a:t>7</a:t>
            </a:fld>
            <a:endParaRPr lang="en-GB"/>
          </a:p>
        </p:txBody>
      </p:sp>
    </p:spTree>
    <p:extLst>
      <p:ext uri="{BB962C8B-B14F-4D97-AF65-F5344CB8AC3E}">
        <p14:creationId xmlns:p14="http://schemas.microsoft.com/office/powerpoint/2010/main" val="4012621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Unsurprisingly, top local authority areas in England with the most stationed personnel include Wiltshire where there are multiple military installations, </a:t>
            </a:r>
            <a:r>
              <a:rPr lang="en-GB" dirty="0" err="1" smtClean="0"/>
              <a:t>Richmondshire</a:t>
            </a:r>
            <a:r>
              <a:rPr lang="en-GB" dirty="0" smtClean="0"/>
              <a:t> for</a:t>
            </a:r>
            <a:r>
              <a:rPr lang="en-GB" baseline="0" dirty="0" smtClean="0"/>
              <a:t> Catterick Garrison and Portsmouth and Plymouth for Royal Navy and Royal Marines.</a:t>
            </a:r>
          </a:p>
          <a:p>
            <a:endParaRPr lang="en-GB" baseline="0" dirty="0" smtClean="0"/>
          </a:p>
          <a:p>
            <a:r>
              <a:rPr lang="en-GB" dirty="0" smtClean="0"/>
              <a:t>Top local authority areas for</a:t>
            </a:r>
            <a:r>
              <a:rPr lang="en-GB" baseline="0" dirty="0" smtClean="0"/>
              <a:t> Wales include Vale of Glamorgan for RAF St </a:t>
            </a:r>
            <a:r>
              <a:rPr lang="en-GB" baseline="0" dirty="0" err="1" smtClean="0"/>
              <a:t>Athan</a:t>
            </a:r>
            <a:r>
              <a:rPr lang="en-GB" baseline="0" dirty="0" smtClean="0"/>
              <a:t> and Pembrokeshire for Cawdor Barracks.  In sum, these areas align with the main military bases in Wales.</a:t>
            </a:r>
          </a:p>
          <a:p>
            <a:endParaRPr lang="en-GB" dirty="0" smtClean="0"/>
          </a:p>
          <a:p>
            <a:r>
              <a:rPr lang="en-GB" dirty="0" smtClean="0"/>
              <a:t>Top local authority areas for</a:t>
            </a:r>
            <a:r>
              <a:rPr lang="en-GB" baseline="0" dirty="0" smtClean="0"/>
              <a:t> Scotland include Argyll and Bute where Naval Base Clyde is at </a:t>
            </a:r>
            <a:r>
              <a:rPr lang="en-GB" baseline="0" dirty="0" err="1" smtClean="0"/>
              <a:t>Faslane</a:t>
            </a:r>
            <a:r>
              <a:rPr lang="en-GB" baseline="0" dirty="0" smtClean="0"/>
              <a:t> and Moray where RAF </a:t>
            </a:r>
            <a:r>
              <a:rPr lang="en-GB" baseline="0" dirty="0" err="1" smtClean="0"/>
              <a:t>Lossiemouth</a:t>
            </a:r>
            <a:r>
              <a:rPr lang="en-GB" baseline="0" dirty="0" smtClean="0"/>
              <a:t> is.  </a:t>
            </a:r>
          </a:p>
          <a:p>
            <a:endParaRPr lang="en-GB" dirty="0" smtClean="0"/>
          </a:p>
          <a:p>
            <a:r>
              <a:rPr lang="en-GB" dirty="0" smtClean="0"/>
              <a:t>Data</a:t>
            </a:r>
            <a:r>
              <a:rPr lang="en-GB" baseline="0" dirty="0" smtClean="0"/>
              <a:t> was only available for four local authorities in Northern Ireland due to statistical disclosure control for the other local authorities.  Hotspots cover JHC at </a:t>
            </a:r>
            <a:r>
              <a:rPr lang="en-GB" baseline="0" dirty="0" err="1" smtClean="0"/>
              <a:t>Aldergrove</a:t>
            </a:r>
            <a:r>
              <a:rPr lang="en-GB" baseline="0" dirty="0" smtClean="0"/>
              <a:t> in Antrim and Newtownabbey.</a:t>
            </a:r>
            <a:endParaRPr lang="en-GB" dirty="0" smtClean="0"/>
          </a:p>
          <a:p>
            <a:endParaRPr lang="en-GB" dirty="0" smtClean="0"/>
          </a:p>
          <a:p>
            <a:pPr defTabSz="990661"/>
            <a:r>
              <a:rPr lang="en-GB" dirty="0" smtClean="0"/>
              <a:t>Using the location of</a:t>
            </a:r>
            <a:r>
              <a:rPr lang="en-GB" baseline="0" dirty="0" smtClean="0"/>
              <a:t> stationed military personnel as </a:t>
            </a:r>
            <a:r>
              <a:rPr lang="en-GB" dirty="0" smtClean="0"/>
              <a:t>a proxy, suggests</a:t>
            </a:r>
            <a:r>
              <a:rPr lang="en-GB" baseline="0" dirty="0" smtClean="0"/>
              <a:t> that these are the main areas where service families live – unsurprisingly, these are also known areas of Service Family Accommodation.  It is worth considering that families may live in neighbouring Local Authorities, not necessarily on base and some may live dispersed for increased stability.  </a:t>
            </a:r>
            <a:endParaRPr lang="en-GB" dirty="0" smtClean="0"/>
          </a:p>
          <a:p>
            <a:endParaRPr lang="en-GB" dirty="0"/>
          </a:p>
        </p:txBody>
      </p:sp>
      <p:sp>
        <p:nvSpPr>
          <p:cNvPr id="4" name="Slide Number Placeholder 3"/>
          <p:cNvSpPr>
            <a:spLocks noGrp="1"/>
          </p:cNvSpPr>
          <p:nvPr>
            <p:ph type="sldNum" sz="quarter" idx="10"/>
          </p:nvPr>
        </p:nvSpPr>
        <p:spPr/>
        <p:txBody>
          <a:bodyPr/>
          <a:lstStyle/>
          <a:p>
            <a:fld id="{4E2C6F40-819B-4958-8D9B-ED3DABA247DA}" type="slidenum">
              <a:rPr lang="en-GB" smtClean="0"/>
              <a:t>8</a:t>
            </a:fld>
            <a:endParaRPr lang="en-GB"/>
          </a:p>
        </p:txBody>
      </p:sp>
    </p:spTree>
    <p:extLst>
      <p:ext uri="{BB962C8B-B14F-4D97-AF65-F5344CB8AC3E}">
        <p14:creationId xmlns:p14="http://schemas.microsoft.com/office/powerpoint/2010/main" val="450145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Can’t pull out school age children from the data or those 16-18.</a:t>
            </a:r>
          </a:p>
          <a:p>
            <a:r>
              <a:rPr lang="en-GB" dirty="0" smtClean="0"/>
              <a:t>May</a:t>
            </a:r>
            <a:r>
              <a:rPr lang="en-GB" baseline="0" dirty="0" smtClean="0"/>
              <a:t> be siblings not just children of Armed Forces Personnel</a:t>
            </a:r>
          </a:p>
          <a:p>
            <a:endParaRPr lang="en-GB" baseline="0" dirty="0" smtClean="0"/>
          </a:p>
          <a:p>
            <a:r>
              <a:rPr lang="en-GB" baseline="0" dirty="0" smtClean="0"/>
              <a:t>Data apply to England and Wales.  No comparable data readily available for Scotland and Northern Ireland.</a:t>
            </a:r>
            <a:endParaRPr lang="en-GB" dirty="0" smtClean="0"/>
          </a:p>
        </p:txBody>
      </p:sp>
      <p:sp>
        <p:nvSpPr>
          <p:cNvPr id="4" name="Slide Number Placeholder 3"/>
          <p:cNvSpPr>
            <a:spLocks noGrp="1"/>
          </p:cNvSpPr>
          <p:nvPr>
            <p:ph type="sldNum" sz="quarter" idx="10"/>
          </p:nvPr>
        </p:nvSpPr>
        <p:spPr/>
        <p:txBody>
          <a:bodyPr/>
          <a:lstStyle/>
          <a:p>
            <a:fld id="{4E2C6F40-819B-4958-8D9B-ED3DABA247DA}" type="slidenum">
              <a:rPr lang="en-GB" smtClean="0"/>
              <a:t>9</a:t>
            </a:fld>
            <a:endParaRPr lang="en-GB"/>
          </a:p>
        </p:txBody>
      </p:sp>
    </p:spTree>
    <p:extLst>
      <p:ext uri="{BB962C8B-B14F-4D97-AF65-F5344CB8AC3E}">
        <p14:creationId xmlns:p14="http://schemas.microsoft.com/office/powerpoint/2010/main" val="3333601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296297"/>
            <a:ext cx="12188825" cy="56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3175" y="6233045"/>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2F5F57-181E-4D5A-A012-14E9252F83CB}" type="datetimeFigureOut">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4CE924-71E0-4214-9A78-DF11568C15D1}" type="slidenum">
              <a:rPr lang="en-GB" smtClean="0"/>
              <a:t>‹#›</a:t>
            </a:fld>
            <a:endParaRPr lang="en-GB"/>
          </a:p>
        </p:txBody>
      </p:sp>
      <p:pic>
        <p:nvPicPr>
          <p:cNvPr id="11" name="Picture 10" descr="Image result for northumbria university invert 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22414" y="6393191"/>
            <a:ext cx="1420995" cy="382281"/>
          </a:xfrm>
          <a:prstGeom prst="rect">
            <a:avLst/>
          </a:prstGeom>
          <a:noFill/>
          <a:ln>
            <a:noFill/>
          </a:ln>
        </p:spPr>
      </p:pic>
    </p:spTree>
    <p:extLst>
      <p:ext uri="{BB962C8B-B14F-4D97-AF65-F5344CB8AC3E}">
        <p14:creationId xmlns:p14="http://schemas.microsoft.com/office/powerpoint/2010/main" val="14371451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2F5F57-181E-4D5A-A012-14E9252F83CB}" type="datetimeFigureOut">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4CE924-71E0-4214-9A78-DF11568C15D1}" type="slidenum">
              <a:rPr lang="en-GB" smtClean="0"/>
              <a:t>‹#›</a:t>
            </a:fld>
            <a:endParaRPr lang="en-GB"/>
          </a:p>
        </p:txBody>
      </p:sp>
    </p:spTree>
    <p:extLst>
      <p:ext uri="{BB962C8B-B14F-4D97-AF65-F5344CB8AC3E}">
        <p14:creationId xmlns:p14="http://schemas.microsoft.com/office/powerpoint/2010/main" val="211308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2F5F57-181E-4D5A-A012-14E9252F83CB}" type="datetimeFigureOut">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4CE924-71E0-4214-9A78-DF11568C15D1}" type="slidenum">
              <a:rPr lang="en-GB" smtClean="0"/>
              <a:t>‹#›</a:t>
            </a:fld>
            <a:endParaRPr lang="en-GB"/>
          </a:p>
        </p:txBody>
      </p:sp>
    </p:spTree>
    <p:extLst>
      <p:ext uri="{BB962C8B-B14F-4D97-AF65-F5344CB8AC3E}">
        <p14:creationId xmlns:p14="http://schemas.microsoft.com/office/powerpoint/2010/main" val="44060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341194"/>
            <a:ext cx="10058400" cy="1146412"/>
          </a:xfrm>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97280" y="2470244"/>
            <a:ext cx="10058400" cy="33988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2F5F57-181E-4D5A-A012-14E9252F83CB}" type="datetimeFigureOut">
              <a:rPr lang="en-GB" smtClean="0"/>
              <a:t>04/10/2018</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4CE924-71E0-4214-9A78-DF11568C15D1}" type="slidenum">
              <a:rPr lang="en-GB" smtClean="0"/>
              <a:t>‹#›</a:t>
            </a:fld>
            <a:endParaRPr lang="en-GB"/>
          </a:p>
        </p:txBody>
      </p:sp>
      <p:sp>
        <p:nvSpPr>
          <p:cNvPr id="7" name="Rectangle 6"/>
          <p:cNvSpPr/>
          <p:nvPr userDrawn="1"/>
        </p:nvSpPr>
        <p:spPr>
          <a:xfrm>
            <a:off x="63795" y="6385581"/>
            <a:ext cx="9182514" cy="369332"/>
          </a:xfrm>
          <a:prstGeom prst="rect">
            <a:avLst/>
          </a:prstGeom>
        </p:spPr>
        <p:txBody>
          <a:bodyPr wrap="none">
            <a:spAutoFit/>
          </a:bodyPr>
          <a:lstStyle/>
          <a:p>
            <a:r>
              <a:rPr lang="en-GB" cap="all" spc="200" dirty="0" smtClean="0">
                <a:solidFill>
                  <a:schemeClr val="bg1"/>
                </a:solidFill>
                <a:latin typeface="+mj-lt"/>
              </a:rPr>
              <a:t>Further</a:t>
            </a:r>
            <a:r>
              <a:rPr lang="en-GB" cap="all" spc="200" baseline="0" dirty="0" smtClean="0">
                <a:solidFill>
                  <a:schemeClr val="bg1"/>
                </a:solidFill>
                <a:latin typeface="+mj-lt"/>
              </a:rPr>
              <a:t> Education Provision for Service Families: </a:t>
            </a:r>
            <a:r>
              <a:rPr lang="en-GB" sz="1600" b="0" i="0" cap="none" spc="200" baseline="0" dirty="0" smtClean="0">
                <a:solidFill>
                  <a:schemeClr val="bg1"/>
                </a:solidFill>
                <a:latin typeface="+mj-lt"/>
              </a:rPr>
              <a:t>What the data tells us</a:t>
            </a:r>
            <a:endParaRPr lang="en-GB" b="0" i="0" cap="all" spc="200" dirty="0">
              <a:solidFill>
                <a:schemeClr val="bg1"/>
              </a:solidFill>
              <a:latin typeface="+mj-lt"/>
            </a:endParaRPr>
          </a:p>
        </p:txBody>
      </p:sp>
    </p:spTree>
    <p:extLst>
      <p:ext uri="{BB962C8B-B14F-4D97-AF65-F5344CB8AC3E}">
        <p14:creationId xmlns:p14="http://schemas.microsoft.com/office/powerpoint/2010/main" val="1245456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2F5F57-181E-4D5A-A012-14E9252F83CB}" type="datetimeFigureOut">
              <a:rPr lang="en-GB" smtClean="0"/>
              <a:t>04/10/2018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4CE924-71E0-4214-9A78-DF11568C15D1}"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1926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2F5F57-181E-4D5A-A012-14E9252F83CB}" type="datetimeFigureOut">
              <a:rPr lang="en-GB" smtClean="0"/>
              <a:t>04/10/2018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4CE924-71E0-4214-9A78-DF11568C15D1}" type="slidenum">
              <a:rPr lang="en-GB" smtClean="0"/>
              <a:t>‹#›</a:t>
            </a:fld>
            <a:endParaRPr lang="en-GB"/>
          </a:p>
        </p:txBody>
      </p:sp>
    </p:spTree>
    <p:extLst>
      <p:ext uri="{BB962C8B-B14F-4D97-AF65-F5344CB8AC3E}">
        <p14:creationId xmlns:p14="http://schemas.microsoft.com/office/powerpoint/2010/main" val="146526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2F5F57-181E-4D5A-A012-14E9252F83CB}" type="datetimeFigureOut">
              <a:rPr lang="en-GB" smtClean="0"/>
              <a:t>04/10/2018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4CE924-71E0-4214-9A78-DF11568C15D1}" type="slidenum">
              <a:rPr lang="en-GB" smtClean="0"/>
              <a:t>‹#›</a:t>
            </a:fld>
            <a:endParaRPr lang="en-GB"/>
          </a:p>
        </p:txBody>
      </p:sp>
    </p:spTree>
    <p:extLst>
      <p:ext uri="{BB962C8B-B14F-4D97-AF65-F5344CB8AC3E}">
        <p14:creationId xmlns:p14="http://schemas.microsoft.com/office/powerpoint/2010/main" val="294288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2F5F57-181E-4D5A-A012-14E9252F83CB}" type="datetimeFigureOut">
              <a:rPr lang="en-GB" smtClean="0"/>
              <a:t>04/10/2018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4CE924-71E0-4214-9A78-DF11568C15D1}" type="slidenum">
              <a:rPr lang="en-GB" smtClean="0"/>
              <a:t>‹#›</a:t>
            </a:fld>
            <a:endParaRPr lang="en-GB"/>
          </a:p>
        </p:txBody>
      </p:sp>
    </p:spTree>
    <p:extLst>
      <p:ext uri="{BB962C8B-B14F-4D97-AF65-F5344CB8AC3E}">
        <p14:creationId xmlns:p14="http://schemas.microsoft.com/office/powerpoint/2010/main" val="366289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82F5F57-181E-4D5A-A012-14E9252F83CB}" type="datetimeFigureOut">
              <a:rPr lang="en-GB" smtClean="0"/>
              <a:t>04/10/2018</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54CE924-71E0-4214-9A78-DF11568C15D1}" type="slidenum">
              <a:rPr lang="en-GB" smtClean="0"/>
              <a:t>‹#›</a:t>
            </a:fld>
            <a:endParaRPr lang="en-GB"/>
          </a:p>
        </p:txBody>
      </p:sp>
    </p:spTree>
    <p:extLst>
      <p:ext uri="{BB962C8B-B14F-4D97-AF65-F5344CB8AC3E}">
        <p14:creationId xmlns:p14="http://schemas.microsoft.com/office/powerpoint/2010/main" val="194336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82F5F57-181E-4D5A-A012-14E9252F83CB}" type="datetimeFigureOut">
              <a:rPr lang="en-GB" smtClean="0"/>
              <a:t>04/10/2018</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4CE924-71E0-4214-9A78-DF11568C15D1}" type="slidenum">
              <a:rPr lang="en-GB" smtClean="0"/>
              <a:t>‹#›</a:t>
            </a:fld>
            <a:endParaRPr lang="en-GB"/>
          </a:p>
        </p:txBody>
      </p:sp>
    </p:spTree>
    <p:extLst>
      <p:ext uri="{BB962C8B-B14F-4D97-AF65-F5344CB8AC3E}">
        <p14:creationId xmlns:p14="http://schemas.microsoft.com/office/powerpoint/2010/main" val="29343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2F5F57-181E-4D5A-A012-14E9252F83CB}" type="datetimeFigureOut">
              <a:rPr lang="en-GB" smtClean="0"/>
              <a:t>04/10/2018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4CE924-71E0-4214-9A78-DF11568C15D1}" type="slidenum">
              <a:rPr lang="en-GB" smtClean="0"/>
              <a:t>‹#›</a:t>
            </a:fld>
            <a:endParaRPr lang="en-GB"/>
          </a:p>
        </p:txBody>
      </p:sp>
    </p:spTree>
    <p:extLst>
      <p:ext uri="{BB962C8B-B14F-4D97-AF65-F5344CB8AC3E}">
        <p14:creationId xmlns:p14="http://schemas.microsoft.com/office/powerpoint/2010/main" val="794862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82F5F57-181E-4D5A-A012-14E9252F83CB}" type="datetimeFigureOut">
              <a:rPr lang="en-GB" smtClean="0"/>
              <a:t>04/10/2018</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54CE924-71E0-4214-9A78-DF11568C15D1}" type="slidenum">
              <a:rPr lang="en-GB" smtClean="0"/>
              <a:t>‹#›</a:t>
            </a:fld>
            <a:endParaRPr lang="en-GB"/>
          </a:p>
        </p:txBody>
      </p:sp>
      <p:sp>
        <p:nvSpPr>
          <p:cNvPr id="11" name="Rectangle 10"/>
          <p:cNvSpPr/>
          <p:nvPr userDrawn="1"/>
        </p:nvSpPr>
        <p:spPr>
          <a:xfrm>
            <a:off x="3175" y="6296297"/>
            <a:ext cx="12188825" cy="561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3175" y="6233045"/>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descr="Image result for northumbria university invert 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22414" y="6393191"/>
            <a:ext cx="1420995" cy="382281"/>
          </a:xfrm>
          <a:prstGeom prst="rect">
            <a:avLst/>
          </a:prstGeom>
          <a:noFill/>
          <a:ln>
            <a:noFill/>
          </a:ln>
        </p:spPr>
      </p:pic>
    </p:spTree>
    <p:extLst>
      <p:ext uri="{BB962C8B-B14F-4D97-AF65-F5344CB8AC3E}">
        <p14:creationId xmlns:p14="http://schemas.microsoft.com/office/powerpoint/2010/main" val="618015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ofsted.gov.uk/sites/default/files/documents/surveys-and-good-practice/c/Children%20in%20Service%20families.pdf" TargetMode="External"/><Relationship Id="rId3" Type="http://schemas.openxmlformats.org/officeDocument/2006/relationships/hyperlink" Target="http://www.aff.org.uk/linkedfiles/aff/compromisesofarmylifesurveycommandbrieffinal.pdf" TargetMode="External"/><Relationship Id="rId7" Type="http://schemas.openxmlformats.org/officeDocument/2006/relationships/hyperlink" Target="http://www.nao.org.uk/wp-content/uploads/2013/04/10145-001-The-Education-of-Service-Children.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scipalliance.org/assets/files/UoW-research-paper_Further-and-Higher-Progression-for-Service-Children.pdf" TargetMode="External"/><Relationship Id="rId5" Type="http://schemas.openxmlformats.org/officeDocument/2006/relationships/hyperlink" Target="https://www.gov.uk/government/uploads/system/uploads/attachment_data/file/389464/Pupil_Premium_Admissions_Advice_Dec_2014.pdf" TargetMode="External"/><Relationship Id="rId4" Type="http://schemas.openxmlformats.org/officeDocument/2006/relationships/hyperlink" Target="https://www.gov.uk/government/uploads/system/uploads/attachment_data/file/182525/DEPARTMENT%20FOR%20EDUCATION-RR011.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617" y="3273290"/>
            <a:ext cx="10966596" cy="943567"/>
          </a:xfrm>
        </p:spPr>
        <p:txBody>
          <a:bodyPr>
            <a:noAutofit/>
          </a:bodyPr>
          <a:lstStyle/>
          <a:p>
            <a:r>
              <a:rPr lang="en-GB" sz="4400" i="1" dirty="0" smtClean="0"/>
              <a:t>What the data tells us</a:t>
            </a:r>
            <a:endParaRPr lang="en-GB" sz="4400" i="1" dirty="0"/>
          </a:p>
        </p:txBody>
      </p:sp>
      <p:sp>
        <p:nvSpPr>
          <p:cNvPr id="3" name="Subtitle 2"/>
          <p:cNvSpPr>
            <a:spLocks noGrp="1"/>
          </p:cNvSpPr>
          <p:nvPr>
            <p:ph type="subTitle" idx="1"/>
          </p:nvPr>
        </p:nvSpPr>
        <p:spPr>
          <a:xfrm>
            <a:off x="688617" y="4563973"/>
            <a:ext cx="10058400" cy="1143000"/>
          </a:xfrm>
        </p:spPr>
        <p:txBody>
          <a:bodyPr>
            <a:normAutofit fontScale="85000" lnSpcReduction="20000"/>
          </a:bodyPr>
          <a:lstStyle/>
          <a:p>
            <a:r>
              <a:rPr lang="en-GB" dirty="0" smtClean="0"/>
              <a:t>Alison Osborne</a:t>
            </a:r>
          </a:p>
          <a:p>
            <a:r>
              <a:rPr lang="en-GB" dirty="0" smtClean="0"/>
              <a:t>Northern Hub for Veterans and Military Families Research</a:t>
            </a:r>
          </a:p>
          <a:p>
            <a:r>
              <a:rPr lang="en-GB" dirty="0" smtClean="0"/>
              <a:t>Northumbria University</a:t>
            </a:r>
            <a:endParaRPr lang="en-GB" dirty="0"/>
          </a:p>
        </p:txBody>
      </p:sp>
      <p:cxnSp>
        <p:nvCxnSpPr>
          <p:cNvPr id="10" name="Straight Connector 9"/>
          <p:cNvCxnSpPr/>
          <p:nvPr/>
        </p:nvCxnSpPr>
        <p:spPr>
          <a:xfrm>
            <a:off x="688617" y="3434542"/>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688617" y="1752209"/>
            <a:ext cx="10966596" cy="165015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GB" sz="5400" dirty="0" smtClean="0"/>
              <a:t>Further Education Provision</a:t>
            </a:r>
            <a:br>
              <a:rPr lang="en-GB" sz="5400" dirty="0" smtClean="0"/>
            </a:br>
            <a:r>
              <a:rPr lang="en-GB" sz="5400" dirty="0" smtClean="0"/>
              <a:t>for Service Children</a:t>
            </a:r>
            <a:endParaRPr lang="en-GB" sz="5400" dirty="0"/>
          </a:p>
        </p:txBody>
      </p:sp>
      <p:grpSp>
        <p:nvGrpSpPr>
          <p:cNvPr id="12" name="Group 11"/>
          <p:cNvGrpSpPr>
            <a:grpSpLocks noChangeAspect="1"/>
          </p:cNvGrpSpPr>
          <p:nvPr/>
        </p:nvGrpSpPr>
        <p:grpSpPr>
          <a:xfrm>
            <a:off x="9340304" y="1854978"/>
            <a:ext cx="1036148" cy="1315544"/>
            <a:chOff x="5629694" y="4424241"/>
            <a:chExt cx="923506" cy="1172528"/>
          </a:xfrm>
          <a:solidFill>
            <a:schemeClr val="tx1"/>
          </a:solidFill>
        </p:grpSpPr>
        <p:sp>
          <p:nvSpPr>
            <p:cNvPr id="13" name="Google Shape;334;p37"/>
            <p:cNvSpPr>
              <a:spLocks noChangeAspect="1"/>
            </p:cNvSpPr>
            <p:nvPr/>
          </p:nvSpPr>
          <p:spPr>
            <a:xfrm>
              <a:off x="5629694" y="4802409"/>
              <a:ext cx="923506" cy="7943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6;p37"/>
            <p:cNvSpPr>
              <a:spLocks noChangeAspect="1"/>
            </p:cNvSpPr>
            <p:nvPr/>
          </p:nvSpPr>
          <p:spPr>
            <a:xfrm>
              <a:off x="5961711" y="4424241"/>
              <a:ext cx="268576" cy="357373"/>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67679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stafffsnb\home\cvkq5\My Documents\SCiP Alliance\Conference 2018\MAps\AF_HRP_Assoc_0-16_Census_2011_Engla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352" y="1716664"/>
            <a:ext cx="3297573" cy="4284000"/>
          </a:xfrm>
          <a:prstGeom prst="rect">
            <a:avLst/>
          </a:prstGeom>
          <a:noFill/>
          <a:ln>
            <a:noFill/>
          </a:ln>
        </p:spPr>
      </p:pic>
      <p:pic>
        <p:nvPicPr>
          <p:cNvPr id="15" name="Picture 14" descr="\\pstafffsnb\home\cvkq5\My Documents\SCiP Alliance\Conference 2018\MAps\AF_HRP_Assoc_0-16_Census_2011_Wal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4856" y="1703504"/>
            <a:ext cx="3293684" cy="4284000"/>
          </a:xfrm>
          <a:prstGeom prst="rect">
            <a:avLst/>
          </a:prstGeom>
          <a:noFill/>
          <a:ln>
            <a:noFill/>
          </a:ln>
        </p:spPr>
      </p:pic>
      <p:sp>
        <p:nvSpPr>
          <p:cNvPr id="2" name="Title 1"/>
          <p:cNvSpPr>
            <a:spLocks noGrp="1"/>
          </p:cNvSpPr>
          <p:nvPr>
            <p:ph type="title"/>
          </p:nvPr>
        </p:nvSpPr>
        <p:spPr>
          <a:xfrm>
            <a:off x="1097280" y="491316"/>
            <a:ext cx="10058400" cy="986733"/>
          </a:xfrm>
        </p:spPr>
        <p:txBody>
          <a:bodyPr>
            <a:normAutofit/>
          </a:bodyPr>
          <a:lstStyle/>
          <a:p>
            <a:r>
              <a:rPr lang="en-GB" sz="4200" dirty="0"/>
              <a:t>Armed Forces HRP Associated Persons </a:t>
            </a:r>
            <a:r>
              <a:rPr lang="en-GB" sz="4200" dirty="0" smtClean="0"/>
              <a:t>0-15</a:t>
            </a:r>
            <a:endParaRPr lang="en-GB" sz="4200" dirty="0"/>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4221910852"/>
              </p:ext>
            </p:extLst>
          </p:nvPr>
        </p:nvGraphicFramePr>
        <p:xfrm>
          <a:off x="3866516" y="2258464"/>
          <a:ext cx="1923352" cy="3200400"/>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1047399008"/>
                    </a:ext>
                  </a:extLst>
                </a:gridCol>
                <a:gridCol w="1549972">
                  <a:extLst>
                    <a:ext uri="{9D8B030D-6E8A-4147-A177-3AD203B41FA5}">
                      <a16:colId xmlns:a16="http://schemas.microsoft.com/office/drawing/2014/main" val="1193521349"/>
                    </a:ext>
                  </a:extLst>
                </a:gridCol>
              </a:tblGrid>
              <a:tr h="312164">
                <a:tc>
                  <a:txBody>
                    <a:bodyPr/>
                    <a:lstStyle/>
                    <a:p>
                      <a:endParaRPr lang="en-GB" sz="1200" dirty="0"/>
                    </a:p>
                  </a:txBody>
                  <a:tcPr/>
                </a:tc>
                <a:tc>
                  <a:txBody>
                    <a:bodyPr/>
                    <a:lstStyle/>
                    <a:p>
                      <a:r>
                        <a:rPr lang="en-GB" sz="1200" dirty="0" smtClean="0"/>
                        <a:t>Top Local Authorities</a:t>
                      </a:r>
                      <a:endParaRPr lang="en-GB" sz="1200" baseline="0" dirty="0" smtClean="0"/>
                    </a:p>
                    <a:p>
                      <a:r>
                        <a:rPr lang="en-GB" sz="1200" baseline="0" dirty="0" smtClean="0"/>
                        <a:t>England</a:t>
                      </a:r>
                      <a:endParaRPr lang="en-GB" sz="1200" dirty="0"/>
                    </a:p>
                  </a:txBody>
                  <a:tcPr/>
                </a:tc>
                <a:extLst>
                  <a:ext uri="{0D108BD9-81ED-4DB2-BD59-A6C34878D82A}">
                    <a16:rowId xmlns:a16="http://schemas.microsoft.com/office/drawing/2014/main" val="3578824451"/>
                  </a:ext>
                </a:extLst>
              </a:tr>
              <a:tr h="187299">
                <a:tc>
                  <a:txBody>
                    <a:bodyPr/>
                    <a:lstStyle/>
                    <a:p>
                      <a:pPr algn="r"/>
                      <a:r>
                        <a:rPr lang="en-GB" sz="1200" b="1" dirty="0" smtClean="0"/>
                        <a:t>1</a:t>
                      </a:r>
                      <a:endParaRPr lang="en-GB" sz="1200" b="1" dirty="0"/>
                    </a:p>
                  </a:txBody>
                  <a:tcPr/>
                </a:tc>
                <a:tc>
                  <a:txBody>
                    <a:bodyPr/>
                    <a:lstStyle/>
                    <a:p>
                      <a:r>
                        <a:rPr lang="en-GB" sz="1200" dirty="0" smtClean="0"/>
                        <a:t>Wiltshire</a:t>
                      </a:r>
                      <a:endParaRPr lang="en-GB" sz="1200" dirty="0"/>
                    </a:p>
                  </a:txBody>
                  <a:tcPr/>
                </a:tc>
                <a:extLst>
                  <a:ext uri="{0D108BD9-81ED-4DB2-BD59-A6C34878D82A}">
                    <a16:rowId xmlns:a16="http://schemas.microsoft.com/office/drawing/2014/main" val="489197663"/>
                  </a:ext>
                </a:extLst>
              </a:tr>
              <a:tr h="187299">
                <a:tc>
                  <a:txBody>
                    <a:bodyPr/>
                    <a:lstStyle/>
                    <a:p>
                      <a:pPr algn="r"/>
                      <a:r>
                        <a:rPr lang="en-GB" sz="1200" b="1" dirty="0" smtClean="0"/>
                        <a:t>2</a:t>
                      </a:r>
                      <a:endParaRPr lang="en-GB" sz="1200" b="1" dirty="0"/>
                    </a:p>
                  </a:txBody>
                  <a:tcPr/>
                </a:tc>
                <a:tc>
                  <a:txBody>
                    <a:bodyPr/>
                    <a:lstStyle/>
                    <a:p>
                      <a:r>
                        <a:rPr lang="en-GB" sz="1200" dirty="0" smtClean="0"/>
                        <a:t>Plymouth</a:t>
                      </a:r>
                      <a:endParaRPr lang="en-GB" sz="1200" dirty="0"/>
                    </a:p>
                  </a:txBody>
                  <a:tcPr/>
                </a:tc>
                <a:extLst>
                  <a:ext uri="{0D108BD9-81ED-4DB2-BD59-A6C34878D82A}">
                    <a16:rowId xmlns:a16="http://schemas.microsoft.com/office/drawing/2014/main" val="373607641"/>
                  </a:ext>
                </a:extLst>
              </a:tr>
              <a:tr h="187299">
                <a:tc>
                  <a:txBody>
                    <a:bodyPr/>
                    <a:lstStyle/>
                    <a:p>
                      <a:pPr algn="r"/>
                      <a:r>
                        <a:rPr lang="en-GB" sz="1200" b="1" dirty="0" smtClean="0"/>
                        <a:t>3</a:t>
                      </a:r>
                      <a:endParaRPr lang="en-GB" sz="1200" b="1" dirty="0"/>
                    </a:p>
                  </a:txBody>
                  <a:tcPr/>
                </a:tc>
                <a:tc>
                  <a:txBody>
                    <a:bodyPr/>
                    <a:lstStyle/>
                    <a:p>
                      <a:r>
                        <a:rPr lang="en-GB" sz="1200" dirty="0" err="1" smtClean="0"/>
                        <a:t>Richmondshire</a:t>
                      </a:r>
                      <a:endParaRPr lang="en-GB" sz="1200" dirty="0"/>
                    </a:p>
                  </a:txBody>
                  <a:tcPr/>
                </a:tc>
                <a:extLst>
                  <a:ext uri="{0D108BD9-81ED-4DB2-BD59-A6C34878D82A}">
                    <a16:rowId xmlns:a16="http://schemas.microsoft.com/office/drawing/2014/main" val="1120257940"/>
                  </a:ext>
                </a:extLst>
              </a:tr>
              <a:tr h="187299">
                <a:tc>
                  <a:txBody>
                    <a:bodyPr/>
                    <a:lstStyle/>
                    <a:p>
                      <a:pPr algn="r"/>
                      <a:r>
                        <a:rPr lang="en-GB" sz="1200" b="1" dirty="0" smtClean="0"/>
                        <a:t>4</a:t>
                      </a:r>
                      <a:endParaRPr lang="en-GB" sz="1200" b="1" dirty="0"/>
                    </a:p>
                  </a:txBody>
                  <a:tcPr/>
                </a:tc>
                <a:tc>
                  <a:txBody>
                    <a:bodyPr/>
                    <a:lstStyle/>
                    <a:p>
                      <a:r>
                        <a:rPr lang="en-GB" sz="1200" dirty="0" smtClean="0"/>
                        <a:t>North</a:t>
                      </a:r>
                      <a:r>
                        <a:rPr lang="en-GB" sz="1200" baseline="0" dirty="0" smtClean="0"/>
                        <a:t> </a:t>
                      </a:r>
                      <a:r>
                        <a:rPr lang="en-GB" sz="1200" baseline="0" dirty="0" err="1" smtClean="0"/>
                        <a:t>Kesteven</a:t>
                      </a:r>
                      <a:endParaRPr lang="en-GB" sz="1200" dirty="0"/>
                    </a:p>
                  </a:txBody>
                  <a:tcPr/>
                </a:tc>
                <a:extLst>
                  <a:ext uri="{0D108BD9-81ED-4DB2-BD59-A6C34878D82A}">
                    <a16:rowId xmlns:a16="http://schemas.microsoft.com/office/drawing/2014/main" val="1924510220"/>
                  </a:ext>
                </a:extLst>
              </a:tr>
              <a:tr h="187299">
                <a:tc>
                  <a:txBody>
                    <a:bodyPr/>
                    <a:lstStyle/>
                    <a:p>
                      <a:pPr algn="r"/>
                      <a:r>
                        <a:rPr lang="en-GB" sz="1200" b="1" dirty="0" smtClean="0"/>
                        <a:t>5</a:t>
                      </a:r>
                      <a:endParaRPr lang="en-GB" sz="1200" b="1" dirty="0"/>
                    </a:p>
                  </a:txBody>
                  <a:tcPr/>
                </a:tc>
                <a:tc>
                  <a:txBody>
                    <a:bodyPr/>
                    <a:lstStyle/>
                    <a:p>
                      <a:r>
                        <a:rPr lang="en-GB" sz="1200" dirty="0" smtClean="0"/>
                        <a:t>Cornwall</a:t>
                      </a:r>
                      <a:endParaRPr lang="en-GB" sz="1200" dirty="0"/>
                    </a:p>
                  </a:txBody>
                  <a:tcPr/>
                </a:tc>
                <a:extLst>
                  <a:ext uri="{0D108BD9-81ED-4DB2-BD59-A6C34878D82A}">
                    <a16:rowId xmlns:a16="http://schemas.microsoft.com/office/drawing/2014/main" val="3255402053"/>
                  </a:ext>
                </a:extLst>
              </a:tr>
              <a:tr h="187299">
                <a:tc>
                  <a:txBody>
                    <a:bodyPr/>
                    <a:lstStyle/>
                    <a:p>
                      <a:pPr algn="r"/>
                      <a:r>
                        <a:rPr lang="en-GB" sz="1200" b="1" dirty="0" smtClean="0"/>
                        <a:t>6</a:t>
                      </a:r>
                      <a:endParaRPr lang="en-GB" sz="1200" b="1" dirty="0"/>
                    </a:p>
                  </a:txBody>
                  <a:tcPr/>
                </a:tc>
                <a:tc>
                  <a:txBody>
                    <a:bodyPr/>
                    <a:lstStyle/>
                    <a:p>
                      <a:r>
                        <a:rPr lang="en-GB" sz="1200" dirty="0" smtClean="0"/>
                        <a:t>Forest Heath</a:t>
                      </a:r>
                      <a:endParaRPr lang="en-GB" sz="1200" dirty="0"/>
                    </a:p>
                  </a:txBody>
                  <a:tcPr/>
                </a:tc>
                <a:extLst>
                  <a:ext uri="{0D108BD9-81ED-4DB2-BD59-A6C34878D82A}">
                    <a16:rowId xmlns:a16="http://schemas.microsoft.com/office/drawing/2014/main" val="2801588990"/>
                  </a:ext>
                </a:extLst>
              </a:tr>
              <a:tr h="187299">
                <a:tc>
                  <a:txBody>
                    <a:bodyPr/>
                    <a:lstStyle/>
                    <a:p>
                      <a:pPr algn="r"/>
                      <a:r>
                        <a:rPr lang="en-GB" sz="1200" b="1" dirty="0" smtClean="0"/>
                        <a:t>7</a:t>
                      </a:r>
                      <a:endParaRPr lang="en-GB" sz="1200" b="1" dirty="0"/>
                    </a:p>
                  </a:txBody>
                  <a:tcPr/>
                </a:tc>
                <a:tc>
                  <a:txBody>
                    <a:bodyPr/>
                    <a:lstStyle/>
                    <a:p>
                      <a:r>
                        <a:rPr lang="en-GB" sz="1200" dirty="0" err="1" smtClean="0"/>
                        <a:t>Rushmoor</a:t>
                      </a:r>
                      <a:endParaRPr lang="en-GB" sz="1200" dirty="0"/>
                    </a:p>
                  </a:txBody>
                  <a:tcPr/>
                </a:tc>
                <a:extLst>
                  <a:ext uri="{0D108BD9-81ED-4DB2-BD59-A6C34878D82A}">
                    <a16:rowId xmlns:a16="http://schemas.microsoft.com/office/drawing/2014/main" val="1055824642"/>
                  </a:ext>
                </a:extLst>
              </a:tr>
              <a:tr h="187299">
                <a:tc>
                  <a:txBody>
                    <a:bodyPr/>
                    <a:lstStyle/>
                    <a:p>
                      <a:pPr algn="r"/>
                      <a:r>
                        <a:rPr lang="en-GB" sz="1200" b="1" dirty="0" smtClean="0"/>
                        <a:t>8</a:t>
                      </a:r>
                      <a:endParaRPr lang="en-GB" sz="1200" b="1" dirty="0"/>
                    </a:p>
                  </a:txBody>
                  <a:tcPr/>
                </a:tc>
                <a:tc>
                  <a:txBody>
                    <a:bodyPr/>
                    <a:lstStyle/>
                    <a:p>
                      <a:r>
                        <a:rPr lang="en-GB" sz="1200" dirty="0" smtClean="0"/>
                        <a:t>Gosport</a:t>
                      </a:r>
                      <a:endParaRPr lang="en-GB" sz="1200" dirty="0"/>
                    </a:p>
                  </a:txBody>
                  <a:tcPr/>
                </a:tc>
                <a:extLst>
                  <a:ext uri="{0D108BD9-81ED-4DB2-BD59-A6C34878D82A}">
                    <a16:rowId xmlns:a16="http://schemas.microsoft.com/office/drawing/2014/main" val="2575687069"/>
                  </a:ext>
                </a:extLst>
              </a:tr>
              <a:tr h="187299">
                <a:tc>
                  <a:txBody>
                    <a:bodyPr/>
                    <a:lstStyle/>
                    <a:p>
                      <a:pPr algn="r"/>
                      <a:r>
                        <a:rPr lang="en-GB" sz="1200" b="1" dirty="0" smtClean="0"/>
                        <a:t>9</a:t>
                      </a:r>
                      <a:endParaRPr lang="en-GB" sz="1200" b="1" dirty="0"/>
                    </a:p>
                  </a:txBody>
                  <a:tcPr/>
                </a:tc>
                <a:tc>
                  <a:txBody>
                    <a:bodyPr/>
                    <a:lstStyle/>
                    <a:p>
                      <a:r>
                        <a:rPr lang="en-GB" sz="1200" dirty="0" smtClean="0"/>
                        <a:t>Harrogate</a:t>
                      </a:r>
                      <a:endParaRPr lang="en-GB" sz="1200" dirty="0"/>
                    </a:p>
                  </a:txBody>
                  <a:tcPr/>
                </a:tc>
                <a:extLst>
                  <a:ext uri="{0D108BD9-81ED-4DB2-BD59-A6C34878D82A}">
                    <a16:rowId xmlns:a16="http://schemas.microsoft.com/office/drawing/2014/main" val="1449221331"/>
                  </a:ext>
                </a:extLst>
              </a:tr>
              <a:tr h="187299">
                <a:tc>
                  <a:txBody>
                    <a:bodyPr/>
                    <a:lstStyle/>
                    <a:p>
                      <a:pPr algn="r"/>
                      <a:r>
                        <a:rPr lang="en-GB" sz="1200" b="1" dirty="0" smtClean="0"/>
                        <a:t>10</a:t>
                      </a:r>
                      <a:endParaRPr lang="en-GB" sz="1200" b="1" dirty="0"/>
                    </a:p>
                  </a:txBody>
                  <a:tcPr/>
                </a:tc>
                <a:tc>
                  <a:txBody>
                    <a:bodyPr/>
                    <a:lstStyle/>
                    <a:p>
                      <a:r>
                        <a:rPr lang="en-GB" sz="1200" dirty="0" smtClean="0"/>
                        <a:t>Vale</a:t>
                      </a:r>
                      <a:r>
                        <a:rPr lang="en-GB" sz="1200" baseline="0" dirty="0" smtClean="0"/>
                        <a:t> of White Horse</a:t>
                      </a:r>
                      <a:endParaRPr lang="en-GB" sz="1200" dirty="0"/>
                    </a:p>
                  </a:txBody>
                  <a:tcPr/>
                </a:tc>
                <a:extLst>
                  <a:ext uri="{0D108BD9-81ED-4DB2-BD59-A6C34878D82A}">
                    <a16:rowId xmlns:a16="http://schemas.microsoft.com/office/drawing/2014/main" val="4088745942"/>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734238194"/>
              </p:ext>
            </p:extLst>
          </p:nvPr>
        </p:nvGraphicFramePr>
        <p:xfrm>
          <a:off x="9543326" y="2258464"/>
          <a:ext cx="1923352" cy="3200400"/>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3796339778"/>
                    </a:ext>
                  </a:extLst>
                </a:gridCol>
                <a:gridCol w="1549972">
                  <a:extLst>
                    <a:ext uri="{9D8B030D-6E8A-4147-A177-3AD203B41FA5}">
                      <a16:colId xmlns:a16="http://schemas.microsoft.com/office/drawing/2014/main" val="32964485"/>
                    </a:ext>
                  </a:extLst>
                </a:gridCol>
              </a:tblGrid>
              <a:tr h="385233">
                <a:tc>
                  <a:txBody>
                    <a:bodyPr/>
                    <a:lstStyle/>
                    <a:p>
                      <a:endParaRPr lang="en-GB" sz="1200" dirty="0"/>
                    </a:p>
                  </a:txBody>
                  <a:tcPr/>
                </a:tc>
                <a:tc>
                  <a:txBody>
                    <a:bodyPr/>
                    <a:lstStyle/>
                    <a:p>
                      <a:r>
                        <a:rPr lang="en-GB" sz="1200" dirty="0" smtClean="0"/>
                        <a:t>Top Local Authorities</a:t>
                      </a:r>
                    </a:p>
                    <a:p>
                      <a:r>
                        <a:rPr lang="en-GB" sz="1200" dirty="0" smtClean="0"/>
                        <a:t>Wales</a:t>
                      </a:r>
                      <a:endParaRPr lang="en-GB" sz="1200" dirty="0"/>
                    </a:p>
                  </a:txBody>
                  <a:tcPr/>
                </a:tc>
                <a:extLst>
                  <a:ext uri="{0D108BD9-81ED-4DB2-BD59-A6C34878D82A}">
                    <a16:rowId xmlns:a16="http://schemas.microsoft.com/office/drawing/2014/main" val="4001862886"/>
                  </a:ext>
                </a:extLst>
              </a:tr>
              <a:tr h="231140">
                <a:tc>
                  <a:txBody>
                    <a:bodyPr/>
                    <a:lstStyle/>
                    <a:p>
                      <a:pPr algn="r"/>
                      <a:r>
                        <a:rPr lang="en-GB" sz="1200" b="1" dirty="0" smtClean="0"/>
                        <a:t>1</a:t>
                      </a:r>
                      <a:endParaRPr lang="en-GB" sz="1200" b="1" dirty="0"/>
                    </a:p>
                  </a:txBody>
                  <a:tcPr/>
                </a:tc>
                <a:tc>
                  <a:txBody>
                    <a:bodyPr/>
                    <a:lstStyle/>
                    <a:p>
                      <a:r>
                        <a:rPr lang="en-GB" sz="1200" dirty="0" smtClean="0"/>
                        <a:t>Vale of Glamorgan</a:t>
                      </a:r>
                      <a:endParaRPr lang="en-GB" sz="1200" dirty="0"/>
                    </a:p>
                  </a:txBody>
                  <a:tcPr/>
                </a:tc>
                <a:extLst>
                  <a:ext uri="{0D108BD9-81ED-4DB2-BD59-A6C34878D82A}">
                    <a16:rowId xmlns:a16="http://schemas.microsoft.com/office/drawing/2014/main" val="588943298"/>
                  </a:ext>
                </a:extLst>
              </a:tr>
              <a:tr h="231140">
                <a:tc>
                  <a:txBody>
                    <a:bodyPr/>
                    <a:lstStyle/>
                    <a:p>
                      <a:pPr algn="r"/>
                      <a:r>
                        <a:rPr lang="en-GB" sz="1200" b="1" dirty="0" smtClean="0"/>
                        <a:t>2</a:t>
                      </a:r>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Powys</a:t>
                      </a:r>
                    </a:p>
                  </a:txBody>
                  <a:tcPr/>
                </a:tc>
                <a:extLst>
                  <a:ext uri="{0D108BD9-81ED-4DB2-BD59-A6C34878D82A}">
                    <a16:rowId xmlns:a16="http://schemas.microsoft.com/office/drawing/2014/main" val="4130259023"/>
                  </a:ext>
                </a:extLst>
              </a:tr>
              <a:tr h="231140">
                <a:tc>
                  <a:txBody>
                    <a:bodyPr/>
                    <a:lstStyle/>
                    <a:p>
                      <a:pPr algn="r"/>
                      <a:r>
                        <a:rPr lang="en-GB" sz="1200" b="1" dirty="0" smtClean="0"/>
                        <a:t>3</a:t>
                      </a:r>
                      <a:endParaRPr lang="en-GB" sz="1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Pembrokeshire</a:t>
                      </a:r>
                    </a:p>
                  </a:txBody>
                  <a:tcPr/>
                </a:tc>
                <a:extLst>
                  <a:ext uri="{0D108BD9-81ED-4DB2-BD59-A6C34878D82A}">
                    <a16:rowId xmlns:a16="http://schemas.microsoft.com/office/drawing/2014/main" val="1422654841"/>
                  </a:ext>
                </a:extLst>
              </a:tr>
              <a:tr h="231140">
                <a:tc>
                  <a:txBody>
                    <a:bodyPr/>
                    <a:lstStyle/>
                    <a:p>
                      <a:pPr algn="r"/>
                      <a:r>
                        <a:rPr lang="en-GB" sz="1200" b="1" dirty="0" smtClean="0"/>
                        <a:t>4</a:t>
                      </a:r>
                      <a:endParaRPr lang="en-GB" sz="1200" b="1" dirty="0"/>
                    </a:p>
                  </a:txBody>
                  <a:tcPr/>
                </a:tc>
                <a:tc>
                  <a:txBody>
                    <a:bodyPr/>
                    <a:lstStyle/>
                    <a:p>
                      <a:r>
                        <a:rPr lang="en-GB" sz="1200" dirty="0" smtClean="0"/>
                        <a:t>Isle of Anglesey</a:t>
                      </a:r>
                      <a:endParaRPr lang="en-GB" sz="1200" dirty="0"/>
                    </a:p>
                  </a:txBody>
                  <a:tcPr/>
                </a:tc>
                <a:extLst>
                  <a:ext uri="{0D108BD9-81ED-4DB2-BD59-A6C34878D82A}">
                    <a16:rowId xmlns:a16="http://schemas.microsoft.com/office/drawing/2014/main" val="2903121863"/>
                  </a:ext>
                </a:extLst>
              </a:tr>
              <a:tr h="231140">
                <a:tc>
                  <a:txBody>
                    <a:bodyPr/>
                    <a:lstStyle/>
                    <a:p>
                      <a:pPr algn="r"/>
                      <a:r>
                        <a:rPr lang="en-GB" sz="1200" b="1" dirty="0" smtClean="0"/>
                        <a:t>5</a:t>
                      </a:r>
                      <a:endParaRPr lang="en-GB" sz="1200" b="1" dirty="0"/>
                    </a:p>
                  </a:txBody>
                  <a:tcPr/>
                </a:tc>
                <a:tc>
                  <a:txBody>
                    <a:bodyPr/>
                    <a:lstStyle/>
                    <a:p>
                      <a:r>
                        <a:rPr lang="en-GB" sz="1200" dirty="0" smtClean="0"/>
                        <a:t>Rhondda </a:t>
                      </a:r>
                      <a:r>
                        <a:rPr lang="en-GB" sz="1200" dirty="0" err="1" smtClean="0"/>
                        <a:t>Cyon</a:t>
                      </a:r>
                      <a:r>
                        <a:rPr lang="en-GB" sz="1200" dirty="0" smtClean="0"/>
                        <a:t> </a:t>
                      </a:r>
                      <a:r>
                        <a:rPr lang="en-GB" sz="1200" dirty="0" err="1" smtClean="0"/>
                        <a:t>Taf</a:t>
                      </a:r>
                      <a:endParaRPr lang="en-GB" sz="1200" dirty="0"/>
                    </a:p>
                  </a:txBody>
                  <a:tcPr/>
                </a:tc>
                <a:extLst>
                  <a:ext uri="{0D108BD9-81ED-4DB2-BD59-A6C34878D82A}">
                    <a16:rowId xmlns:a16="http://schemas.microsoft.com/office/drawing/2014/main" val="3446913911"/>
                  </a:ext>
                </a:extLst>
              </a:tr>
              <a:tr h="231140">
                <a:tc>
                  <a:txBody>
                    <a:bodyPr/>
                    <a:lstStyle/>
                    <a:p>
                      <a:pPr algn="r"/>
                      <a:r>
                        <a:rPr lang="en-GB" sz="1200" b="1" dirty="0" smtClean="0"/>
                        <a:t>6</a:t>
                      </a:r>
                      <a:endParaRPr lang="en-GB" sz="1200" b="1" dirty="0"/>
                    </a:p>
                  </a:txBody>
                  <a:tcPr/>
                </a:tc>
                <a:tc>
                  <a:txBody>
                    <a:bodyPr/>
                    <a:lstStyle/>
                    <a:p>
                      <a:r>
                        <a:rPr lang="en-GB" sz="1200" dirty="0" smtClean="0"/>
                        <a:t>Cardiff</a:t>
                      </a:r>
                      <a:endParaRPr lang="en-GB" sz="1200" dirty="0"/>
                    </a:p>
                  </a:txBody>
                  <a:tcPr/>
                </a:tc>
                <a:extLst>
                  <a:ext uri="{0D108BD9-81ED-4DB2-BD59-A6C34878D82A}">
                    <a16:rowId xmlns:a16="http://schemas.microsoft.com/office/drawing/2014/main" val="3679893099"/>
                  </a:ext>
                </a:extLst>
              </a:tr>
              <a:tr h="231140">
                <a:tc>
                  <a:txBody>
                    <a:bodyPr/>
                    <a:lstStyle/>
                    <a:p>
                      <a:pPr algn="r"/>
                      <a:r>
                        <a:rPr lang="en-GB" sz="1200" b="1" dirty="0" smtClean="0"/>
                        <a:t>7</a:t>
                      </a:r>
                      <a:endParaRPr lang="en-GB" sz="1200" b="1" dirty="0"/>
                    </a:p>
                  </a:txBody>
                  <a:tcPr/>
                </a:tc>
                <a:tc>
                  <a:txBody>
                    <a:bodyPr/>
                    <a:lstStyle/>
                    <a:p>
                      <a:r>
                        <a:rPr lang="en-GB" sz="1200" dirty="0" smtClean="0"/>
                        <a:t>Swansea</a:t>
                      </a:r>
                      <a:endParaRPr lang="en-GB" sz="1200" dirty="0"/>
                    </a:p>
                  </a:txBody>
                  <a:tcPr/>
                </a:tc>
                <a:extLst>
                  <a:ext uri="{0D108BD9-81ED-4DB2-BD59-A6C34878D82A}">
                    <a16:rowId xmlns:a16="http://schemas.microsoft.com/office/drawing/2014/main" val="1924657199"/>
                  </a:ext>
                </a:extLst>
              </a:tr>
              <a:tr h="231140">
                <a:tc>
                  <a:txBody>
                    <a:bodyPr/>
                    <a:lstStyle/>
                    <a:p>
                      <a:pPr algn="r"/>
                      <a:r>
                        <a:rPr lang="en-GB" sz="1200" b="1" dirty="0" smtClean="0"/>
                        <a:t>8</a:t>
                      </a:r>
                      <a:endParaRPr lang="en-GB" sz="1200" b="1" dirty="0"/>
                    </a:p>
                  </a:txBody>
                  <a:tcPr/>
                </a:tc>
                <a:tc>
                  <a:txBody>
                    <a:bodyPr/>
                    <a:lstStyle/>
                    <a:p>
                      <a:r>
                        <a:rPr lang="en-GB" sz="1200" dirty="0" smtClean="0"/>
                        <a:t>Carmarthenshire</a:t>
                      </a:r>
                      <a:endParaRPr lang="en-GB" sz="1200" dirty="0"/>
                    </a:p>
                  </a:txBody>
                  <a:tcPr/>
                </a:tc>
                <a:extLst>
                  <a:ext uri="{0D108BD9-81ED-4DB2-BD59-A6C34878D82A}">
                    <a16:rowId xmlns:a16="http://schemas.microsoft.com/office/drawing/2014/main" val="2068213037"/>
                  </a:ext>
                </a:extLst>
              </a:tr>
              <a:tr h="231140">
                <a:tc>
                  <a:txBody>
                    <a:bodyPr/>
                    <a:lstStyle/>
                    <a:p>
                      <a:pPr algn="r"/>
                      <a:r>
                        <a:rPr lang="en-GB" sz="1200" b="1" dirty="0" smtClean="0"/>
                        <a:t>9</a:t>
                      </a:r>
                      <a:endParaRPr lang="en-GB" sz="1200" b="1" dirty="0"/>
                    </a:p>
                  </a:txBody>
                  <a:tcPr/>
                </a:tc>
                <a:tc>
                  <a:txBody>
                    <a:bodyPr/>
                    <a:lstStyle/>
                    <a:p>
                      <a:r>
                        <a:rPr lang="en-GB" sz="1200" dirty="0" smtClean="0"/>
                        <a:t>Caerphilly</a:t>
                      </a:r>
                      <a:endParaRPr lang="en-GB" sz="1200" dirty="0"/>
                    </a:p>
                  </a:txBody>
                  <a:tcPr/>
                </a:tc>
                <a:extLst>
                  <a:ext uri="{0D108BD9-81ED-4DB2-BD59-A6C34878D82A}">
                    <a16:rowId xmlns:a16="http://schemas.microsoft.com/office/drawing/2014/main" val="1366010760"/>
                  </a:ext>
                </a:extLst>
              </a:tr>
              <a:tr h="231140">
                <a:tc>
                  <a:txBody>
                    <a:bodyPr/>
                    <a:lstStyle/>
                    <a:p>
                      <a:pPr algn="r"/>
                      <a:r>
                        <a:rPr lang="en-GB" sz="1200" b="1" dirty="0" smtClean="0"/>
                        <a:t>10</a:t>
                      </a:r>
                      <a:endParaRPr lang="en-GB" sz="1200" b="1" dirty="0"/>
                    </a:p>
                  </a:txBody>
                  <a:tcPr/>
                </a:tc>
                <a:tc>
                  <a:txBody>
                    <a:bodyPr/>
                    <a:lstStyle/>
                    <a:p>
                      <a:r>
                        <a:rPr lang="en-GB" sz="1200" dirty="0" smtClean="0"/>
                        <a:t>Monmouthshire</a:t>
                      </a:r>
                      <a:endParaRPr lang="en-GB" sz="1200" dirty="0"/>
                    </a:p>
                  </a:txBody>
                  <a:tcPr/>
                </a:tc>
                <a:extLst>
                  <a:ext uri="{0D108BD9-81ED-4DB2-BD59-A6C34878D82A}">
                    <a16:rowId xmlns:a16="http://schemas.microsoft.com/office/drawing/2014/main" val="457965399"/>
                  </a:ext>
                </a:extLst>
              </a:tr>
            </a:tbl>
          </a:graphicData>
        </a:graphic>
      </p:graphicFrame>
      <p:sp>
        <p:nvSpPr>
          <p:cNvPr id="4" name="TextBox 3"/>
          <p:cNvSpPr txBox="1"/>
          <p:nvPr/>
        </p:nvSpPr>
        <p:spPr>
          <a:xfrm>
            <a:off x="2988240" y="5539562"/>
            <a:ext cx="750205" cy="276999"/>
          </a:xfrm>
          <a:prstGeom prst="rect">
            <a:avLst/>
          </a:prstGeom>
          <a:solidFill>
            <a:schemeClr val="bg1">
              <a:lumMod val="95000"/>
            </a:schemeClr>
          </a:solidFill>
        </p:spPr>
        <p:txBody>
          <a:bodyPr wrap="none" lIns="0" tIns="0" rIns="0" bIns="0" rtlCol="0">
            <a:spAutoFit/>
          </a:bodyPr>
          <a:lstStyle/>
          <a:p>
            <a:r>
              <a:rPr lang="en-GB" dirty="0" smtClean="0"/>
              <a:t>England</a:t>
            </a:r>
            <a:endParaRPr lang="en-GB" dirty="0"/>
          </a:p>
        </p:txBody>
      </p:sp>
      <p:sp>
        <p:nvSpPr>
          <p:cNvPr id="11" name="TextBox 10"/>
          <p:cNvSpPr txBox="1"/>
          <p:nvPr/>
        </p:nvSpPr>
        <p:spPr>
          <a:xfrm>
            <a:off x="8737344" y="5539562"/>
            <a:ext cx="565861" cy="276999"/>
          </a:xfrm>
          <a:prstGeom prst="rect">
            <a:avLst/>
          </a:prstGeom>
          <a:solidFill>
            <a:schemeClr val="bg1">
              <a:lumMod val="95000"/>
            </a:schemeClr>
          </a:solidFill>
        </p:spPr>
        <p:txBody>
          <a:bodyPr wrap="none" lIns="0" tIns="0" rIns="0" bIns="0" rtlCol="0">
            <a:spAutoFit/>
          </a:bodyPr>
          <a:lstStyle/>
          <a:p>
            <a:r>
              <a:rPr lang="en-GB" dirty="0" smtClean="0"/>
              <a:t>Wales</a:t>
            </a:r>
            <a:endParaRPr lang="en-GB" dirty="0"/>
          </a:p>
        </p:txBody>
      </p:sp>
      <p:sp>
        <p:nvSpPr>
          <p:cNvPr id="13" name="Google Shape;329;p37"/>
          <p:cNvSpPr>
            <a:spLocks noChangeAspect="1"/>
          </p:cNvSpPr>
          <p:nvPr/>
        </p:nvSpPr>
        <p:spPr>
          <a:xfrm>
            <a:off x="10297035" y="684473"/>
            <a:ext cx="782445" cy="684000"/>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5027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91316"/>
            <a:ext cx="10058400" cy="986733"/>
          </a:xfrm>
        </p:spPr>
        <p:txBody>
          <a:bodyPr/>
          <a:lstStyle/>
          <a:p>
            <a:r>
              <a:rPr lang="en-GB" dirty="0" smtClean="0"/>
              <a:t>Service Pupil Premium</a:t>
            </a:r>
            <a:endParaRPr lang="en-GB" dirty="0"/>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097280" y="1605000"/>
            <a:ext cx="10058400" cy="448451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4625" indent="0" defTabSz="457200">
              <a:lnSpc>
                <a:spcPct val="100000"/>
              </a:lnSpc>
              <a:spcBef>
                <a:spcPts val="0"/>
              </a:spcBef>
              <a:spcAft>
                <a:spcPts val="0"/>
              </a:spcAft>
              <a:buClrTx/>
              <a:buSzTx/>
              <a:buNone/>
            </a:pPr>
            <a:r>
              <a:rPr lang="en-GB" sz="1400" dirty="0" smtClean="0">
                <a:solidFill>
                  <a:srgbClr val="000000"/>
                </a:solidFill>
              </a:rPr>
              <a:t>Source</a:t>
            </a:r>
            <a:r>
              <a:rPr lang="en-GB" sz="1400" dirty="0" smtClean="0">
                <a:solidFill>
                  <a:schemeClr val="tx1"/>
                </a:solidFill>
              </a:rPr>
              <a:t>: </a:t>
            </a:r>
            <a:r>
              <a:rPr lang="en-GB" sz="1400" dirty="0">
                <a:solidFill>
                  <a:schemeClr val="tx1"/>
                </a:solidFill>
              </a:rPr>
              <a:t>Service Child Pupil Premium data 2017/18 </a:t>
            </a:r>
            <a:endParaRPr lang="en-GB" sz="1400" dirty="0" smtClean="0">
              <a:solidFill>
                <a:schemeClr val="tx1"/>
              </a:solidFill>
            </a:endParaRPr>
          </a:p>
          <a:p>
            <a:pPr marL="447675" indent="-285750">
              <a:buFont typeface="Calibri" panose="020F0502020204030204" pitchFamily="34" charset="0"/>
              <a:buChar char="◦"/>
            </a:pPr>
            <a:endParaRPr lang="en-GB" sz="600" dirty="0" smtClean="0"/>
          </a:p>
          <a:p>
            <a:pPr marL="447675" indent="-285750">
              <a:buFont typeface="Calibri" panose="020F0502020204030204" pitchFamily="34" charset="0"/>
              <a:buChar char="◦"/>
            </a:pPr>
            <a:r>
              <a:rPr lang="en-GB" dirty="0" smtClean="0"/>
              <a:t>England </a:t>
            </a:r>
            <a:r>
              <a:rPr lang="en-GB" dirty="0"/>
              <a:t>ONLY</a:t>
            </a:r>
          </a:p>
          <a:p>
            <a:pPr marL="161925" indent="0">
              <a:buNone/>
            </a:pPr>
            <a:endParaRPr lang="en-GB" sz="300" dirty="0"/>
          </a:p>
          <a:p>
            <a:pPr marL="447675" indent="-285750">
              <a:buFont typeface="Calibri" panose="020F0502020204030204" pitchFamily="34" charset="0"/>
              <a:buChar char="◦"/>
            </a:pPr>
            <a:r>
              <a:rPr lang="en-GB" dirty="0"/>
              <a:t>Data set </a:t>
            </a:r>
            <a:r>
              <a:rPr lang="en-GB" dirty="0" smtClean="0"/>
              <a:t>does not </a:t>
            </a:r>
            <a:r>
              <a:rPr lang="en-GB" dirty="0"/>
              <a:t>represent:</a:t>
            </a:r>
          </a:p>
          <a:p>
            <a:pPr marL="740283" lvl="1" indent="-285750"/>
            <a:r>
              <a:rPr lang="en-GB" dirty="0" smtClean="0"/>
              <a:t>Pupils &gt;</a:t>
            </a:r>
            <a:r>
              <a:rPr lang="en-GB" dirty="0"/>
              <a:t>16</a:t>
            </a:r>
          </a:p>
          <a:p>
            <a:pPr marL="740283" lvl="1" indent="-285750"/>
            <a:r>
              <a:rPr lang="en-GB" dirty="0" smtClean="0"/>
              <a:t>Children </a:t>
            </a:r>
            <a:r>
              <a:rPr lang="en-GB" dirty="0"/>
              <a:t>of Reservists or FTRS (Home Commitment)</a:t>
            </a:r>
          </a:p>
          <a:p>
            <a:pPr marL="520700" indent="-342900">
              <a:buFont typeface="Calibri" panose="020F0502020204030204" pitchFamily="34" charset="0"/>
              <a:buChar char="◦"/>
            </a:pPr>
            <a:endParaRPr lang="en-GB" sz="300" dirty="0" smtClean="0"/>
          </a:p>
          <a:p>
            <a:pPr marL="520700" indent="-342900">
              <a:buFont typeface="Calibri" panose="020F0502020204030204" pitchFamily="34" charset="0"/>
              <a:buChar char="◦"/>
            </a:pPr>
            <a:r>
              <a:rPr lang="en-GB" dirty="0" smtClean="0"/>
              <a:t>Parliamentary Constituency and Local </a:t>
            </a:r>
            <a:r>
              <a:rPr lang="en-GB" dirty="0"/>
              <a:t>Authority level</a:t>
            </a:r>
          </a:p>
          <a:p>
            <a:pPr marL="177800" indent="0">
              <a:buFont typeface="Calibri" panose="020F0502020204030204" pitchFamily="34" charset="0"/>
              <a:buNone/>
            </a:pPr>
            <a:endParaRPr lang="en-GB" dirty="0"/>
          </a:p>
        </p:txBody>
      </p:sp>
      <p:sp>
        <p:nvSpPr>
          <p:cNvPr id="8" name="Google Shape;344;p37"/>
          <p:cNvSpPr>
            <a:spLocks noChangeAspect="1"/>
          </p:cNvSpPr>
          <p:nvPr/>
        </p:nvSpPr>
        <p:spPr>
          <a:xfrm>
            <a:off x="10402204" y="717413"/>
            <a:ext cx="677276" cy="684000"/>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889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387" y="1718485"/>
            <a:ext cx="3297872" cy="4284000"/>
          </a:xfrm>
          <a:prstGeom prst="rect">
            <a:avLst/>
          </a:prstGeom>
        </p:spPr>
      </p:pic>
      <p:sp>
        <p:nvSpPr>
          <p:cNvPr id="2" name="Title 1"/>
          <p:cNvSpPr>
            <a:spLocks noGrp="1"/>
          </p:cNvSpPr>
          <p:nvPr>
            <p:ph type="title"/>
          </p:nvPr>
        </p:nvSpPr>
        <p:spPr>
          <a:xfrm>
            <a:off x="1097280" y="491316"/>
            <a:ext cx="10058400" cy="986733"/>
          </a:xfrm>
        </p:spPr>
        <p:txBody>
          <a:bodyPr/>
          <a:lstStyle/>
          <a:p>
            <a:r>
              <a:rPr lang="en-GB" dirty="0" smtClean="0"/>
              <a:t>Service Pupil Premium</a:t>
            </a:r>
            <a:endParaRPr lang="en-GB" dirty="0"/>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extLst>
              <p:ext uri="{D42A27DB-BD31-4B8C-83A1-F6EECF244321}">
                <p14:modId xmlns:p14="http://schemas.microsoft.com/office/powerpoint/2010/main" val="478379116"/>
              </p:ext>
            </p:extLst>
          </p:nvPr>
        </p:nvGraphicFramePr>
        <p:xfrm>
          <a:off x="8472426" y="2342200"/>
          <a:ext cx="1958277" cy="3017520"/>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4080498403"/>
                    </a:ext>
                  </a:extLst>
                </a:gridCol>
                <a:gridCol w="1584897">
                  <a:extLst>
                    <a:ext uri="{9D8B030D-6E8A-4147-A177-3AD203B41FA5}">
                      <a16:colId xmlns:a16="http://schemas.microsoft.com/office/drawing/2014/main" val="1091500932"/>
                    </a:ext>
                  </a:extLst>
                </a:gridCol>
              </a:tblGrid>
              <a:tr h="203045">
                <a:tc>
                  <a:txBody>
                    <a:bodyPr/>
                    <a:lstStyle/>
                    <a:p>
                      <a:endParaRPr lang="en-GB" sz="1200" dirty="0"/>
                    </a:p>
                  </a:txBody>
                  <a:tcPr/>
                </a:tc>
                <a:tc>
                  <a:txBody>
                    <a:bodyPr/>
                    <a:lstStyle/>
                    <a:p>
                      <a:r>
                        <a:rPr lang="en-GB" sz="1200" dirty="0" smtClean="0"/>
                        <a:t> Top Local</a:t>
                      </a:r>
                      <a:r>
                        <a:rPr lang="en-GB" sz="1200" baseline="0" dirty="0" smtClean="0"/>
                        <a:t> Authorities</a:t>
                      </a:r>
                      <a:endParaRPr lang="en-GB" sz="1200" dirty="0"/>
                    </a:p>
                  </a:txBody>
                  <a:tcPr/>
                </a:tc>
                <a:extLst>
                  <a:ext uri="{0D108BD9-81ED-4DB2-BD59-A6C34878D82A}">
                    <a16:rowId xmlns:a16="http://schemas.microsoft.com/office/drawing/2014/main" val="2853691561"/>
                  </a:ext>
                </a:extLst>
              </a:tr>
              <a:tr h="203245">
                <a:tc>
                  <a:txBody>
                    <a:bodyPr/>
                    <a:lstStyle/>
                    <a:p>
                      <a:pPr algn="r"/>
                      <a:r>
                        <a:rPr lang="en-GB" sz="1200" b="1" dirty="0" smtClean="0"/>
                        <a:t>1</a:t>
                      </a:r>
                      <a:endParaRPr lang="en-GB" sz="1200" b="1" dirty="0"/>
                    </a:p>
                  </a:txBody>
                  <a:tcPr/>
                </a:tc>
                <a:tc>
                  <a:txBody>
                    <a:bodyPr/>
                    <a:lstStyle/>
                    <a:p>
                      <a:r>
                        <a:rPr lang="en-GB" sz="1200" dirty="0" smtClean="0"/>
                        <a:t>Wiltshire</a:t>
                      </a:r>
                      <a:endParaRPr lang="en-GB" sz="1200" dirty="0"/>
                    </a:p>
                  </a:txBody>
                  <a:tcPr/>
                </a:tc>
                <a:extLst>
                  <a:ext uri="{0D108BD9-81ED-4DB2-BD59-A6C34878D82A}">
                    <a16:rowId xmlns:a16="http://schemas.microsoft.com/office/drawing/2014/main" val="2555506903"/>
                  </a:ext>
                </a:extLst>
              </a:tr>
              <a:tr h="203245">
                <a:tc>
                  <a:txBody>
                    <a:bodyPr/>
                    <a:lstStyle/>
                    <a:p>
                      <a:pPr algn="r"/>
                      <a:r>
                        <a:rPr lang="en-GB" sz="1200" b="1" dirty="0" smtClean="0"/>
                        <a:t>2</a:t>
                      </a:r>
                      <a:endParaRPr lang="en-GB" sz="1200" b="1" dirty="0"/>
                    </a:p>
                  </a:txBody>
                  <a:tcPr/>
                </a:tc>
                <a:tc>
                  <a:txBody>
                    <a:bodyPr/>
                    <a:lstStyle/>
                    <a:p>
                      <a:r>
                        <a:rPr lang="en-GB" sz="1200" dirty="0" smtClean="0"/>
                        <a:t>Plymouth</a:t>
                      </a:r>
                      <a:endParaRPr lang="en-GB" sz="1200" dirty="0"/>
                    </a:p>
                  </a:txBody>
                  <a:tcPr/>
                </a:tc>
                <a:extLst>
                  <a:ext uri="{0D108BD9-81ED-4DB2-BD59-A6C34878D82A}">
                    <a16:rowId xmlns:a16="http://schemas.microsoft.com/office/drawing/2014/main" val="800449959"/>
                  </a:ext>
                </a:extLst>
              </a:tr>
              <a:tr h="203245">
                <a:tc>
                  <a:txBody>
                    <a:bodyPr/>
                    <a:lstStyle/>
                    <a:p>
                      <a:pPr algn="r"/>
                      <a:r>
                        <a:rPr lang="en-GB" sz="1200" b="1" dirty="0" smtClean="0"/>
                        <a:t>3</a:t>
                      </a:r>
                      <a:endParaRPr lang="en-GB" sz="1200" b="1" dirty="0"/>
                    </a:p>
                  </a:txBody>
                  <a:tcPr/>
                </a:tc>
                <a:tc>
                  <a:txBody>
                    <a:bodyPr/>
                    <a:lstStyle/>
                    <a:p>
                      <a:r>
                        <a:rPr lang="en-GB" sz="1200" dirty="0" smtClean="0"/>
                        <a:t>South </a:t>
                      </a:r>
                      <a:r>
                        <a:rPr lang="en-GB" sz="1200" dirty="0" err="1" smtClean="0"/>
                        <a:t>Kesteven</a:t>
                      </a:r>
                      <a:endParaRPr lang="en-GB" sz="1200" dirty="0"/>
                    </a:p>
                  </a:txBody>
                  <a:tcPr/>
                </a:tc>
                <a:extLst>
                  <a:ext uri="{0D108BD9-81ED-4DB2-BD59-A6C34878D82A}">
                    <a16:rowId xmlns:a16="http://schemas.microsoft.com/office/drawing/2014/main" val="4095674889"/>
                  </a:ext>
                </a:extLst>
              </a:tr>
              <a:tr h="203245">
                <a:tc>
                  <a:txBody>
                    <a:bodyPr/>
                    <a:lstStyle/>
                    <a:p>
                      <a:pPr algn="r"/>
                      <a:r>
                        <a:rPr lang="en-GB" sz="1200" b="1" dirty="0" smtClean="0"/>
                        <a:t>4</a:t>
                      </a:r>
                      <a:endParaRPr lang="en-GB" sz="1200" b="1" dirty="0"/>
                    </a:p>
                  </a:txBody>
                  <a:tcPr/>
                </a:tc>
                <a:tc>
                  <a:txBody>
                    <a:bodyPr/>
                    <a:lstStyle/>
                    <a:p>
                      <a:r>
                        <a:rPr lang="en-GB" sz="1200" dirty="0" smtClean="0"/>
                        <a:t>Fareham</a:t>
                      </a:r>
                      <a:endParaRPr lang="en-GB" sz="1200" dirty="0"/>
                    </a:p>
                  </a:txBody>
                  <a:tcPr/>
                </a:tc>
                <a:extLst>
                  <a:ext uri="{0D108BD9-81ED-4DB2-BD59-A6C34878D82A}">
                    <a16:rowId xmlns:a16="http://schemas.microsoft.com/office/drawing/2014/main" val="3680237756"/>
                  </a:ext>
                </a:extLst>
              </a:tr>
              <a:tr h="203245">
                <a:tc>
                  <a:txBody>
                    <a:bodyPr/>
                    <a:lstStyle/>
                    <a:p>
                      <a:pPr algn="r"/>
                      <a:r>
                        <a:rPr lang="en-GB" sz="1200" b="1" dirty="0" smtClean="0"/>
                        <a:t>5</a:t>
                      </a:r>
                      <a:endParaRPr lang="en-GB" sz="1200" b="1" dirty="0"/>
                    </a:p>
                  </a:txBody>
                  <a:tcPr/>
                </a:tc>
                <a:tc>
                  <a:txBody>
                    <a:bodyPr/>
                    <a:lstStyle/>
                    <a:p>
                      <a:r>
                        <a:rPr lang="en-GB" sz="1200" dirty="0" smtClean="0"/>
                        <a:t>Cornwall</a:t>
                      </a:r>
                      <a:endParaRPr lang="en-GB" sz="1200" dirty="0"/>
                    </a:p>
                  </a:txBody>
                  <a:tcPr/>
                </a:tc>
                <a:extLst>
                  <a:ext uri="{0D108BD9-81ED-4DB2-BD59-A6C34878D82A}">
                    <a16:rowId xmlns:a16="http://schemas.microsoft.com/office/drawing/2014/main" val="965038076"/>
                  </a:ext>
                </a:extLst>
              </a:tr>
              <a:tr h="203245">
                <a:tc>
                  <a:txBody>
                    <a:bodyPr/>
                    <a:lstStyle/>
                    <a:p>
                      <a:pPr algn="r"/>
                      <a:r>
                        <a:rPr lang="en-GB" sz="1200" b="1" dirty="0" smtClean="0"/>
                        <a:t>6</a:t>
                      </a:r>
                      <a:endParaRPr lang="en-GB" sz="1200" b="1" dirty="0"/>
                    </a:p>
                  </a:txBody>
                  <a:tcPr/>
                </a:tc>
                <a:tc>
                  <a:txBody>
                    <a:bodyPr/>
                    <a:lstStyle/>
                    <a:p>
                      <a:r>
                        <a:rPr lang="en-GB" sz="1200" dirty="0" err="1" smtClean="0"/>
                        <a:t>Richmondshire</a:t>
                      </a:r>
                      <a:endParaRPr lang="en-GB" sz="1200" dirty="0"/>
                    </a:p>
                  </a:txBody>
                  <a:tcPr/>
                </a:tc>
                <a:extLst>
                  <a:ext uri="{0D108BD9-81ED-4DB2-BD59-A6C34878D82A}">
                    <a16:rowId xmlns:a16="http://schemas.microsoft.com/office/drawing/2014/main" val="2945076070"/>
                  </a:ext>
                </a:extLst>
              </a:tr>
              <a:tr h="203245">
                <a:tc>
                  <a:txBody>
                    <a:bodyPr/>
                    <a:lstStyle/>
                    <a:p>
                      <a:pPr algn="r"/>
                      <a:r>
                        <a:rPr lang="en-GB" sz="1200" b="1" dirty="0" smtClean="0"/>
                        <a:t>7</a:t>
                      </a:r>
                      <a:endParaRPr lang="en-GB" sz="1200" b="1" dirty="0"/>
                    </a:p>
                  </a:txBody>
                  <a:tcPr/>
                </a:tc>
                <a:tc>
                  <a:txBody>
                    <a:bodyPr/>
                    <a:lstStyle/>
                    <a:p>
                      <a:r>
                        <a:rPr lang="en-GB" sz="1200" dirty="0" smtClean="0"/>
                        <a:t>Hart</a:t>
                      </a:r>
                      <a:endParaRPr lang="en-GB" sz="1200" dirty="0"/>
                    </a:p>
                  </a:txBody>
                  <a:tcPr/>
                </a:tc>
                <a:extLst>
                  <a:ext uri="{0D108BD9-81ED-4DB2-BD59-A6C34878D82A}">
                    <a16:rowId xmlns:a16="http://schemas.microsoft.com/office/drawing/2014/main" val="2332080180"/>
                  </a:ext>
                </a:extLst>
              </a:tr>
              <a:tr h="203245">
                <a:tc>
                  <a:txBody>
                    <a:bodyPr/>
                    <a:lstStyle/>
                    <a:p>
                      <a:pPr algn="r"/>
                      <a:r>
                        <a:rPr lang="en-GB" sz="1200" b="1" dirty="0" smtClean="0"/>
                        <a:t>8</a:t>
                      </a:r>
                      <a:endParaRPr lang="en-GB" sz="1200" b="1" dirty="0"/>
                    </a:p>
                  </a:txBody>
                  <a:tcPr/>
                </a:tc>
                <a:tc>
                  <a:txBody>
                    <a:bodyPr/>
                    <a:lstStyle/>
                    <a:p>
                      <a:r>
                        <a:rPr lang="en-GB" sz="1200" dirty="0" smtClean="0"/>
                        <a:t>South Oxfordshire</a:t>
                      </a:r>
                      <a:endParaRPr lang="en-GB" sz="1200" dirty="0"/>
                    </a:p>
                  </a:txBody>
                  <a:tcPr/>
                </a:tc>
                <a:extLst>
                  <a:ext uri="{0D108BD9-81ED-4DB2-BD59-A6C34878D82A}">
                    <a16:rowId xmlns:a16="http://schemas.microsoft.com/office/drawing/2014/main" val="382762298"/>
                  </a:ext>
                </a:extLst>
              </a:tr>
              <a:tr h="203245">
                <a:tc>
                  <a:txBody>
                    <a:bodyPr/>
                    <a:lstStyle/>
                    <a:p>
                      <a:pPr algn="r"/>
                      <a:r>
                        <a:rPr lang="en-GB" sz="1200" b="1" dirty="0" smtClean="0"/>
                        <a:t>9</a:t>
                      </a:r>
                      <a:endParaRPr lang="en-GB" sz="1200" b="1" dirty="0"/>
                    </a:p>
                  </a:txBody>
                  <a:tcPr/>
                </a:tc>
                <a:tc>
                  <a:txBody>
                    <a:bodyPr/>
                    <a:lstStyle/>
                    <a:p>
                      <a:r>
                        <a:rPr lang="en-GB" sz="1200" dirty="0" smtClean="0"/>
                        <a:t>Shropshire</a:t>
                      </a:r>
                      <a:endParaRPr lang="en-GB" sz="1200" dirty="0"/>
                    </a:p>
                  </a:txBody>
                  <a:tcPr/>
                </a:tc>
                <a:extLst>
                  <a:ext uri="{0D108BD9-81ED-4DB2-BD59-A6C34878D82A}">
                    <a16:rowId xmlns:a16="http://schemas.microsoft.com/office/drawing/2014/main" val="2751313254"/>
                  </a:ext>
                </a:extLst>
              </a:tr>
              <a:tr h="203245">
                <a:tc>
                  <a:txBody>
                    <a:bodyPr/>
                    <a:lstStyle/>
                    <a:p>
                      <a:pPr algn="r"/>
                      <a:r>
                        <a:rPr lang="en-GB" sz="1200" b="1" dirty="0" smtClean="0"/>
                        <a:t>10</a:t>
                      </a:r>
                      <a:endParaRPr lang="en-GB" sz="1200" b="1" dirty="0"/>
                    </a:p>
                  </a:txBody>
                  <a:tcPr/>
                </a:tc>
                <a:tc>
                  <a:txBody>
                    <a:bodyPr/>
                    <a:lstStyle/>
                    <a:p>
                      <a:r>
                        <a:rPr lang="en-GB" sz="1200" dirty="0" err="1" smtClean="0"/>
                        <a:t>Breckland</a:t>
                      </a:r>
                      <a:endParaRPr lang="en-GB" sz="1200" dirty="0"/>
                    </a:p>
                  </a:txBody>
                  <a:tcPr/>
                </a:tc>
                <a:extLst>
                  <a:ext uri="{0D108BD9-81ED-4DB2-BD59-A6C34878D82A}">
                    <a16:rowId xmlns:a16="http://schemas.microsoft.com/office/drawing/2014/main" val="1707211460"/>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148418553"/>
              </p:ext>
            </p:extLst>
          </p:nvPr>
        </p:nvGraphicFramePr>
        <p:xfrm>
          <a:off x="5419295" y="2342200"/>
          <a:ext cx="2706370" cy="3017520"/>
        </p:xfrm>
        <a:graphic>
          <a:graphicData uri="http://schemas.openxmlformats.org/drawingml/2006/table">
            <a:tbl>
              <a:tblPr firstRow="1" bandRow="1">
                <a:tableStyleId>{5C22544A-7EE6-4342-B048-85BDC9FD1C3A}</a:tableStyleId>
              </a:tblPr>
              <a:tblGrid>
                <a:gridCol w="373380">
                  <a:extLst>
                    <a:ext uri="{9D8B030D-6E8A-4147-A177-3AD203B41FA5}">
                      <a16:colId xmlns:a16="http://schemas.microsoft.com/office/drawing/2014/main" val="3825226518"/>
                    </a:ext>
                  </a:extLst>
                </a:gridCol>
                <a:gridCol w="2332990">
                  <a:extLst>
                    <a:ext uri="{9D8B030D-6E8A-4147-A177-3AD203B41FA5}">
                      <a16:colId xmlns:a16="http://schemas.microsoft.com/office/drawing/2014/main" val="2348413441"/>
                    </a:ext>
                  </a:extLst>
                </a:gridCol>
              </a:tblGrid>
              <a:tr h="148247">
                <a:tc>
                  <a:txBody>
                    <a:bodyPr/>
                    <a:lstStyle/>
                    <a:p>
                      <a:endParaRPr lang="en-GB" sz="1200" dirty="0"/>
                    </a:p>
                  </a:txBody>
                  <a:tcPr/>
                </a:tc>
                <a:tc>
                  <a:txBody>
                    <a:bodyPr/>
                    <a:lstStyle/>
                    <a:p>
                      <a:r>
                        <a:rPr lang="en-GB" sz="1200" dirty="0" smtClean="0"/>
                        <a:t>Top</a:t>
                      </a:r>
                      <a:r>
                        <a:rPr lang="en-GB" sz="1200" baseline="0" dirty="0" smtClean="0"/>
                        <a:t> </a:t>
                      </a:r>
                      <a:r>
                        <a:rPr lang="en-GB" sz="1200" dirty="0" smtClean="0"/>
                        <a:t>Parliamentary Constituencies</a:t>
                      </a:r>
                      <a:endParaRPr lang="en-GB" sz="1200" dirty="0"/>
                    </a:p>
                  </a:txBody>
                  <a:tcPr/>
                </a:tc>
                <a:extLst>
                  <a:ext uri="{0D108BD9-81ED-4DB2-BD59-A6C34878D82A}">
                    <a16:rowId xmlns:a16="http://schemas.microsoft.com/office/drawing/2014/main" val="746980909"/>
                  </a:ext>
                </a:extLst>
              </a:tr>
              <a:tr h="146016">
                <a:tc>
                  <a:txBody>
                    <a:bodyPr/>
                    <a:lstStyle/>
                    <a:p>
                      <a:pPr algn="r"/>
                      <a:r>
                        <a:rPr lang="en-GB" sz="1200" b="1" dirty="0" smtClean="0"/>
                        <a:t>1</a:t>
                      </a:r>
                      <a:endParaRPr lang="en-GB" sz="1200" b="1" dirty="0"/>
                    </a:p>
                  </a:txBody>
                  <a:tcPr/>
                </a:tc>
                <a:tc>
                  <a:txBody>
                    <a:bodyPr/>
                    <a:lstStyle/>
                    <a:p>
                      <a:r>
                        <a:rPr lang="en-GB" sz="1200" dirty="0" smtClean="0"/>
                        <a:t>Devizes</a:t>
                      </a:r>
                      <a:endParaRPr lang="en-GB" sz="1200" dirty="0"/>
                    </a:p>
                  </a:txBody>
                  <a:tcPr/>
                </a:tc>
                <a:extLst>
                  <a:ext uri="{0D108BD9-81ED-4DB2-BD59-A6C34878D82A}">
                    <a16:rowId xmlns:a16="http://schemas.microsoft.com/office/drawing/2014/main" val="179260377"/>
                  </a:ext>
                </a:extLst>
              </a:tr>
              <a:tr h="146016">
                <a:tc>
                  <a:txBody>
                    <a:bodyPr/>
                    <a:lstStyle/>
                    <a:p>
                      <a:pPr algn="r"/>
                      <a:r>
                        <a:rPr lang="en-GB" sz="1200" b="1" dirty="0" smtClean="0"/>
                        <a:t>2</a:t>
                      </a:r>
                      <a:endParaRPr lang="en-GB" sz="1200" b="1" dirty="0"/>
                    </a:p>
                  </a:txBody>
                  <a:tcPr/>
                </a:tc>
                <a:tc>
                  <a:txBody>
                    <a:bodyPr/>
                    <a:lstStyle/>
                    <a:p>
                      <a:r>
                        <a:rPr lang="en-GB" sz="1200" dirty="0" smtClean="0"/>
                        <a:t>Richmond</a:t>
                      </a:r>
                      <a:r>
                        <a:rPr lang="en-GB" sz="1200" baseline="0" dirty="0" smtClean="0"/>
                        <a:t> (Yorkshire)</a:t>
                      </a:r>
                      <a:endParaRPr lang="en-GB" sz="1200" dirty="0"/>
                    </a:p>
                  </a:txBody>
                  <a:tcPr/>
                </a:tc>
                <a:extLst>
                  <a:ext uri="{0D108BD9-81ED-4DB2-BD59-A6C34878D82A}">
                    <a16:rowId xmlns:a16="http://schemas.microsoft.com/office/drawing/2014/main" val="4262160372"/>
                  </a:ext>
                </a:extLst>
              </a:tr>
              <a:tr h="146016">
                <a:tc>
                  <a:txBody>
                    <a:bodyPr/>
                    <a:lstStyle/>
                    <a:p>
                      <a:pPr algn="r"/>
                      <a:r>
                        <a:rPr lang="en-GB" sz="1200" b="1" dirty="0" smtClean="0"/>
                        <a:t>3</a:t>
                      </a:r>
                      <a:endParaRPr lang="en-GB" sz="1200" b="1" dirty="0"/>
                    </a:p>
                  </a:txBody>
                  <a:tcPr/>
                </a:tc>
                <a:tc>
                  <a:txBody>
                    <a:bodyPr/>
                    <a:lstStyle/>
                    <a:p>
                      <a:r>
                        <a:rPr lang="en-GB" sz="1200" dirty="0" smtClean="0"/>
                        <a:t>Sleaford and North Hykeham</a:t>
                      </a:r>
                      <a:endParaRPr lang="en-GB" sz="1200" dirty="0"/>
                    </a:p>
                  </a:txBody>
                  <a:tcPr/>
                </a:tc>
                <a:extLst>
                  <a:ext uri="{0D108BD9-81ED-4DB2-BD59-A6C34878D82A}">
                    <a16:rowId xmlns:a16="http://schemas.microsoft.com/office/drawing/2014/main" val="1641298260"/>
                  </a:ext>
                </a:extLst>
              </a:tr>
              <a:tr h="146016">
                <a:tc>
                  <a:txBody>
                    <a:bodyPr/>
                    <a:lstStyle/>
                    <a:p>
                      <a:pPr algn="r"/>
                      <a:r>
                        <a:rPr lang="en-GB" sz="1200" b="1" dirty="0" smtClean="0"/>
                        <a:t>4</a:t>
                      </a:r>
                      <a:endParaRPr lang="en-GB" sz="1200" b="1" dirty="0"/>
                    </a:p>
                  </a:txBody>
                  <a:tcPr/>
                </a:tc>
                <a:tc>
                  <a:txBody>
                    <a:bodyPr/>
                    <a:lstStyle/>
                    <a:p>
                      <a:r>
                        <a:rPr lang="en-GB" sz="1200" dirty="0" smtClean="0"/>
                        <a:t>Gosport</a:t>
                      </a:r>
                      <a:endParaRPr lang="en-GB" sz="1200" dirty="0"/>
                    </a:p>
                  </a:txBody>
                  <a:tcPr/>
                </a:tc>
                <a:extLst>
                  <a:ext uri="{0D108BD9-81ED-4DB2-BD59-A6C34878D82A}">
                    <a16:rowId xmlns:a16="http://schemas.microsoft.com/office/drawing/2014/main" val="663075238"/>
                  </a:ext>
                </a:extLst>
              </a:tr>
              <a:tr h="146016">
                <a:tc>
                  <a:txBody>
                    <a:bodyPr/>
                    <a:lstStyle/>
                    <a:p>
                      <a:pPr algn="r"/>
                      <a:r>
                        <a:rPr lang="en-GB" sz="1200" b="1" dirty="0" smtClean="0"/>
                        <a:t>5</a:t>
                      </a:r>
                      <a:endParaRPr lang="en-GB" sz="1200" b="1" dirty="0"/>
                    </a:p>
                  </a:txBody>
                  <a:tcPr/>
                </a:tc>
                <a:tc>
                  <a:txBody>
                    <a:bodyPr/>
                    <a:lstStyle/>
                    <a:p>
                      <a:r>
                        <a:rPr lang="en-GB" sz="1200" dirty="0" smtClean="0"/>
                        <a:t>Aldershot</a:t>
                      </a:r>
                      <a:endParaRPr lang="en-GB" sz="1200" dirty="0"/>
                    </a:p>
                  </a:txBody>
                  <a:tcPr/>
                </a:tc>
                <a:extLst>
                  <a:ext uri="{0D108BD9-81ED-4DB2-BD59-A6C34878D82A}">
                    <a16:rowId xmlns:a16="http://schemas.microsoft.com/office/drawing/2014/main" val="808440108"/>
                  </a:ext>
                </a:extLst>
              </a:tr>
              <a:tr h="146016">
                <a:tc>
                  <a:txBody>
                    <a:bodyPr/>
                    <a:lstStyle/>
                    <a:p>
                      <a:pPr algn="r"/>
                      <a:r>
                        <a:rPr lang="en-GB" sz="1200" b="1" dirty="0" smtClean="0"/>
                        <a:t>6</a:t>
                      </a:r>
                      <a:endParaRPr lang="en-GB" sz="1200" b="1" dirty="0"/>
                    </a:p>
                  </a:txBody>
                  <a:tcPr/>
                </a:tc>
                <a:tc>
                  <a:txBody>
                    <a:bodyPr/>
                    <a:lstStyle/>
                    <a:p>
                      <a:r>
                        <a:rPr lang="en-GB" sz="1200" dirty="0" smtClean="0"/>
                        <a:t>Salisbury</a:t>
                      </a:r>
                      <a:endParaRPr lang="en-GB" sz="1200" dirty="0"/>
                    </a:p>
                  </a:txBody>
                  <a:tcPr/>
                </a:tc>
                <a:extLst>
                  <a:ext uri="{0D108BD9-81ED-4DB2-BD59-A6C34878D82A}">
                    <a16:rowId xmlns:a16="http://schemas.microsoft.com/office/drawing/2014/main" val="3867005859"/>
                  </a:ext>
                </a:extLst>
              </a:tr>
              <a:tr h="146016">
                <a:tc>
                  <a:txBody>
                    <a:bodyPr/>
                    <a:lstStyle/>
                    <a:p>
                      <a:pPr algn="r"/>
                      <a:r>
                        <a:rPr lang="en-GB" sz="1200" b="1" dirty="0" smtClean="0"/>
                        <a:t>7</a:t>
                      </a:r>
                      <a:endParaRPr lang="en-GB" sz="1200" b="1" dirty="0"/>
                    </a:p>
                  </a:txBody>
                  <a:tcPr/>
                </a:tc>
                <a:tc>
                  <a:txBody>
                    <a:bodyPr/>
                    <a:lstStyle/>
                    <a:p>
                      <a:r>
                        <a:rPr lang="en-GB" sz="1200" dirty="0" smtClean="0"/>
                        <a:t>South West</a:t>
                      </a:r>
                      <a:r>
                        <a:rPr lang="en-GB" sz="1200" baseline="0" dirty="0" smtClean="0"/>
                        <a:t> Devon</a:t>
                      </a:r>
                      <a:endParaRPr lang="en-GB" sz="1200" dirty="0"/>
                    </a:p>
                  </a:txBody>
                  <a:tcPr/>
                </a:tc>
                <a:extLst>
                  <a:ext uri="{0D108BD9-81ED-4DB2-BD59-A6C34878D82A}">
                    <a16:rowId xmlns:a16="http://schemas.microsoft.com/office/drawing/2014/main" val="336741319"/>
                  </a:ext>
                </a:extLst>
              </a:tr>
              <a:tr h="146016">
                <a:tc>
                  <a:txBody>
                    <a:bodyPr/>
                    <a:lstStyle/>
                    <a:p>
                      <a:pPr algn="r"/>
                      <a:r>
                        <a:rPr lang="en-GB" sz="1200" b="1" dirty="0" smtClean="0"/>
                        <a:t>8</a:t>
                      </a:r>
                      <a:endParaRPr lang="en-GB" sz="1200" b="1" dirty="0"/>
                    </a:p>
                  </a:txBody>
                  <a:tcPr/>
                </a:tc>
                <a:tc>
                  <a:txBody>
                    <a:bodyPr/>
                    <a:lstStyle/>
                    <a:p>
                      <a:r>
                        <a:rPr lang="en-GB" sz="1200" dirty="0" smtClean="0"/>
                        <a:t>Plymouth,</a:t>
                      </a:r>
                      <a:r>
                        <a:rPr lang="en-GB" sz="1200" baseline="0" dirty="0" smtClean="0"/>
                        <a:t> Moor View</a:t>
                      </a:r>
                      <a:endParaRPr lang="en-GB" sz="1200" dirty="0"/>
                    </a:p>
                  </a:txBody>
                  <a:tcPr/>
                </a:tc>
                <a:extLst>
                  <a:ext uri="{0D108BD9-81ED-4DB2-BD59-A6C34878D82A}">
                    <a16:rowId xmlns:a16="http://schemas.microsoft.com/office/drawing/2014/main" val="2526576464"/>
                  </a:ext>
                </a:extLst>
              </a:tr>
              <a:tr h="146016">
                <a:tc>
                  <a:txBody>
                    <a:bodyPr/>
                    <a:lstStyle/>
                    <a:p>
                      <a:pPr algn="r"/>
                      <a:r>
                        <a:rPr lang="en-GB" sz="1200" b="1" dirty="0" smtClean="0"/>
                        <a:t>9</a:t>
                      </a:r>
                      <a:endParaRPr lang="en-GB" sz="1200" b="1" dirty="0"/>
                    </a:p>
                  </a:txBody>
                  <a:tcPr/>
                </a:tc>
                <a:tc>
                  <a:txBody>
                    <a:bodyPr/>
                    <a:lstStyle/>
                    <a:p>
                      <a:r>
                        <a:rPr lang="en-GB" sz="1200" dirty="0" smtClean="0"/>
                        <a:t>North Wiltshire</a:t>
                      </a:r>
                      <a:endParaRPr lang="en-GB" sz="1200" dirty="0"/>
                    </a:p>
                  </a:txBody>
                  <a:tcPr/>
                </a:tc>
                <a:extLst>
                  <a:ext uri="{0D108BD9-81ED-4DB2-BD59-A6C34878D82A}">
                    <a16:rowId xmlns:a16="http://schemas.microsoft.com/office/drawing/2014/main" val="2457262125"/>
                  </a:ext>
                </a:extLst>
              </a:tr>
              <a:tr h="146016">
                <a:tc>
                  <a:txBody>
                    <a:bodyPr/>
                    <a:lstStyle/>
                    <a:p>
                      <a:pPr algn="r"/>
                      <a:r>
                        <a:rPr lang="en-GB" sz="1200" b="1" dirty="0" smtClean="0"/>
                        <a:t>10</a:t>
                      </a:r>
                      <a:endParaRPr lang="en-GB" sz="1200" b="1" dirty="0"/>
                    </a:p>
                  </a:txBody>
                  <a:tcPr/>
                </a:tc>
                <a:tc>
                  <a:txBody>
                    <a:bodyPr/>
                    <a:lstStyle/>
                    <a:p>
                      <a:r>
                        <a:rPr lang="en-GB" sz="1200" dirty="0" smtClean="0"/>
                        <a:t>Witney</a:t>
                      </a:r>
                      <a:endParaRPr lang="en-GB" sz="1200" dirty="0"/>
                    </a:p>
                  </a:txBody>
                  <a:tcPr/>
                </a:tc>
                <a:extLst>
                  <a:ext uri="{0D108BD9-81ED-4DB2-BD59-A6C34878D82A}">
                    <a16:rowId xmlns:a16="http://schemas.microsoft.com/office/drawing/2014/main" val="2622649421"/>
                  </a:ext>
                </a:extLst>
              </a:tr>
            </a:tbl>
          </a:graphicData>
        </a:graphic>
      </p:graphicFrame>
      <p:sp>
        <p:nvSpPr>
          <p:cNvPr id="13" name="TextBox 12"/>
          <p:cNvSpPr txBox="1"/>
          <p:nvPr/>
        </p:nvSpPr>
        <p:spPr>
          <a:xfrm>
            <a:off x="1941642" y="1750832"/>
            <a:ext cx="750205" cy="276999"/>
          </a:xfrm>
          <a:prstGeom prst="rect">
            <a:avLst/>
          </a:prstGeom>
          <a:solidFill>
            <a:schemeClr val="bg1">
              <a:lumMod val="95000"/>
            </a:schemeClr>
          </a:solidFill>
        </p:spPr>
        <p:txBody>
          <a:bodyPr wrap="none" lIns="0" tIns="0" rIns="0" bIns="0" rtlCol="0">
            <a:spAutoFit/>
          </a:bodyPr>
          <a:lstStyle/>
          <a:p>
            <a:r>
              <a:rPr lang="en-GB" dirty="0" smtClean="0"/>
              <a:t>England</a:t>
            </a:r>
            <a:endParaRPr lang="en-GB" dirty="0"/>
          </a:p>
        </p:txBody>
      </p:sp>
      <p:sp>
        <p:nvSpPr>
          <p:cNvPr id="9" name="Google Shape;344;p37"/>
          <p:cNvSpPr>
            <a:spLocks noChangeAspect="1"/>
          </p:cNvSpPr>
          <p:nvPr/>
        </p:nvSpPr>
        <p:spPr>
          <a:xfrm>
            <a:off x="10402204" y="717413"/>
            <a:ext cx="677276" cy="684000"/>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1554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91316"/>
            <a:ext cx="10058400" cy="986733"/>
          </a:xfrm>
        </p:spPr>
        <p:txBody>
          <a:bodyPr/>
          <a:lstStyle/>
          <a:p>
            <a:r>
              <a:rPr lang="en-GB" dirty="0" smtClean="0"/>
              <a:t>Why Service Pupil Premium Data?</a:t>
            </a:r>
            <a:endParaRPr lang="en-GB" dirty="0"/>
          </a:p>
        </p:txBody>
      </p:sp>
      <p:sp>
        <p:nvSpPr>
          <p:cNvPr id="3" name="Content Placeholder 2"/>
          <p:cNvSpPr>
            <a:spLocks noGrp="1"/>
          </p:cNvSpPr>
          <p:nvPr>
            <p:ph idx="1"/>
          </p:nvPr>
        </p:nvSpPr>
        <p:spPr>
          <a:xfrm>
            <a:off x="1097280" y="1763850"/>
            <a:ext cx="10058400" cy="4325665"/>
          </a:xfrm>
        </p:spPr>
        <p:txBody>
          <a:bodyPr>
            <a:normAutofit/>
          </a:bodyPr>
          <a:lstStyle/>
          <a:p>
            <a:pPr marL="450850" indent="-273050">
              <a:buFont typeface="Calibri" panose="020F0502020204030204" pitchFamily="34" charset="0"/>
              <a:buChar char="◦"/>
            </a:pPr>
            <a:r>
              <a:rPr lang="en-GB" dirty="0"/>
              <a:t>Most complete </a:t>
            </a:r>
            <a:r>
              <a:rPr lang="en-GB" dirty="0" smtClean="0"/>
              <a:t>dataset</a:t>
            </a:r>
          </a:p>
          <a:p>
            <a:pPr marL="450850" indent="-273050">
              <a:buFont typeface="Calibri" panose="020F0502020204030204" pitchFamily="34" charset="0"/>
              <a:buChar char="◦"/>
            </a:pPr>
            <a:endParaRPr lang="en-GB" sz="300" dirty="0"/>
          </a:p>
          <a:p>
            <a:pPr marL="450850" indent="-273050">
              <a:buFont typeface="Calibri" panose="020F0502020204030204" pitchFamily="34" charset="0"/>
              <a:buChar char="◦"/>
            </a:pPr>
            <a:r>
              <a:rPr lang="en-GB" dirty="0"/>
              <a:t>Specifically service children in </a:t>
            </a:r>
            <a:r>
              <a:rPr lang="en-GB" dirty="0" smtClean="0"/>
              <a:t>schools</a:t>
            </a:r>
          </a:p>
          <a:p>
            <a:pPr marL="450850" indent="-273050">
              <a:buFont typeface="Calibri" panose="020F0502020204030204" pitchFamily="34" charset="0"/>
              <a:buChar char="◦"/>
            </a:pPr>
            <a:endParaRPr lang="en-GB" sz="300" dirty="0"/>
          </a:p>
          <a:p>
            <a:pPr marL="450850" indent="-273050">
              <a:buFont typeface="Calibri" panose="020F0502020204030204" pitchFamily="34" charset="0"/>
              <a:buChar char="◦"/>
            </a:pPr>
            <a:r>
              <a:rPr lang="en-GB" dirty="0"/>
              <a:t>Includes those living geographically dispersed</a:t>
            </a:r>
          </a:p>
          <a:p>
            <a:pPr marL="450850" indent="-273050">
              <a:buFont typeface="Calibri" panose="020F0502020204030204" pitchFamily="34" charset="0"/>
              <a:buChar char="◦"/>
            </a:pPr>
            <a:endParaRPr lang="en-GB" dirty="0" smtClean="0"/>
          </a:p>
          <a:p>
            <a:pPr marL="450850" indent="-273050">
              <a:buFont typeface="Calibri" panose="020F0502020204030204" pitchFamily="34" charset="0"/>
              <a:buChar char="◦"/>
            </a:pPr>
            <a:endParaRPr lang="en-GB" dirty="0"/>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2320" b="88863" l="5000" r="98646">
                        <a14:foregroundMark x1="16875" y1="13689" x2="12083" y2="14385"/>
                        <a14:foregroundMark x1="19479" y1="69142" x2="28438" y2="69606"/>
                        <a14:foregroundMark x1="5104" y1="77262" x2="8229" y2="80510"/>
                        <a14:foregroundMark x1="36875" y1="74246" x2="39479" y2="78190"/>
                        <a14:foregroundMark x1="56354" y1="74942" x2="58646" y2="80046"/>
                        <a14:foregroundMark x1="79271" y1="74942" x2="80000" y2="77262"/>
                        <a14:foregroundMark x1="64688" y1="66821" x2="68958" y2="64501"/>
                        <a14:foregroundMark x1="70521" y1="61717" x2="74583" y2="65661"/>
                        <a14:foregroundMark x1="76458" y1="57773" x2="71354" y2="70766"/>
                        <a14:foregroundMark x1="68750" y1="5336" x2="71979" y2="5104"/>
                        <a14:foregroundMark x1="91771" y1="28074" x2="93021" y2="34803"/>
                        <a14:foregroundMark x1="97708" y1="38283" x2="98646" y2="38283"/>
                        <a14:foregroundMark x1="71979" y1="2320" x2="68125" y2="3248"/>
                        <a14:foregroundMark x1="66042" y1="58005" x2="63438" y2="64965"/>
                        <a14:foregroundMark x1="77292" y1="59397" x2="79167" y2="65893"/>
                        <a14:foregroundMark x1="74479" y1="71230" x2="64063" y2="73782"/>
                      </a14:backgroundRemoval>
                    </a14:imgEffect>
                  </a14:imgLayer>
                </a14:imgProps>
              </a:ext>
            </a:extLst>
          </a:blip>
          <a:stretch>
            <a:fillRect/>
          </a:stretch>
        </p:blipFill>
        <p:spPr>
          <a:xfrm>
            <a:off x="8205483" y="4889500"/>
            <a:ext cx="3949754" cy="1773275"/>
          </a:xfrm>
          <a:prstGeom prst="rect">
            <a:avLst/>
          </a:prstGeom>
        </p:spPr>
      </p:pic>
    </p:spTree>
    <p:extLst>
      <p:ext uri="{BB962C8B-B14F-4D97-AF65-F5344CB8AC3E}">
        <p14:creationId xmlns:p14="http://schemas.microsoft.com/office/powerpoint/2010/main" val="1873401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91316"/>
            <a:ext cx="10058400" cy="986733"/>
          </a:xfrm>
        </p:spPr>
        <p:txBody>
          <a:bodyPr/>
          <a:lstStyle/>
          <a:p>
            <a:r>
              <a:rPr lang="en-GB" dirty="0" smtClean="0"/>
              <a:t>Further Education Provision</a:t>
            </a:r>
            <a:endParaRPr lang="en-GB" dirty="0"/>
          </a:p>
        </p:txBody>
      </p:sp>
      <p:sp>
        <p:nvSpPr>
          <p:cNvPr id="3" name="Content Placeholder 2"/>
          <p:cNvSpPr>
            <a:spLocks noGrp="1"/>
          </p:cNvSpPr>
          <p:nvPr>
            <p:ph idx="1"/>
          </p:nvPr>
        </p:nvSpPr>
        <p:spPr>
          <a:xfrm>
            <a:off x="1097280" y="1763850"/>
            <a:ext cx="10058400" cy="4325665"/>
          </a:xfrm>
        </p:spPr>
        <p:txBody>
          <a:bodyPr>
            <a:normAutofit/>
          </a:bodyPr>
          <a:lstStyle/>
          <a:p>
            <a:pPr marL="450850" indent="-273050">
              <a:buFont typeface="Calibri" panose="020F0502020204030204" pitchFamily="34" charset="0"/>
              <a:buChar char="◦"/>
            </a:pPr>
            <a:r>
              <a:rPr lang="en-GB" dirty="0"/>
              <a:t>To consider FE Provision need to focus on key areas</a:t>
            </a:r>
          </a:p>
          <a:p>
            <a:pPr marL="450850" indent="-273050">
              <a:buFont typeface="Calibri" panose="020F0502020204030204" pitchFamily="34" charset="0"/>
              <a:buChar char="◦"/>
            </a:pPr>
            <a:endParaRPr lang="en-GB" sz="300" dirty="0"/>
          </a:p>
          <a:p>
            <a:pPr marL="450850" indent="-273050">
              <a:buFont typeface="Calibri" panose="020F0502020204030204" pitchFamily="34" charset="0"/>
              <a:buChar char="◦"/>
            </a:pPr>
            <a:r>
              <a:rPr lang="en-GB" dirty="0"/>
              <a:t>Look at areas most associated with a military presence in UK by service</a:t>
            </a:r>
          </a:p>
          <a:p>
            <a:pPr marL="450850" indent="-273050">
              <a:buFont typeface="Calibri" panose="020F0502020204030204" pitchFamily="34" charset="0"/>
              <a:buChar char="◦"/>
            </a:pPr>
            <a:endParaRPr lang="en-GB" sz="300" dirty="0" smtClean="0"/>
          </a:p>
          <a:p>
            <a:pPr marL="450850" indent="-273050">
              <a:buFont typeface="Calibri" panose="020F0502020204030204" pitchFamily="34" charset="0"/>
              <a:buChar char="◦"/>
            </a:pPr>
            <a:r>
              <a:rPr lang="en-GB" dirty="0" smtClean="0"/>
              <a:t>Using </a:t>
            </a:r>
            <a:r>
              <a:rPr lang="en-GB" dirty="0"/>
              <a:t>Location statistics top areas:</a:t>
            </a:r>
          </a:p>
          <a:p>
            <a:pPr marL="743458" lvl="1" indent="-273050"/>
            <a:r>
              <a:rPr lang="en-GB" dirty="0"/>
              <a:t>Army – Wiltshire</a:t>
            </a:r>
          </a:p>
          <a:p>
            <a:pPr marL="743458" lvl="1" indent="-273050"/>
            <a:r>
              <a:rPr lang="en-GB" dirty="0" smtClean="0"/>
              <a:t>RAF </a:t>
            </a:r>
            <a:r>
              <a:rPr lang="en-GB" dirty="0"/>
              <a:t>– West </a:t>
            </a:r>
            <a:r>
              <a:rPr lang="en-GB" dirty="0" smtClean="0"/>
              <a:t>Oxfordshire</a:t>
            </a:r>
          </a:p>
          <a:p>
            <a:pPr marL="743458" lvl="1" indent="-273050"/>
            <a:r>
              <a:rPr lang="en-GB" dirty="0" smtClean="0"/>
              <a:t>RN </a:t>
            </a:r>
            <a:r>
              <a:rPr lang="en-GB" dirty="0"/>
              <a:t>&amp; RM – </a:t>
            </a:r>
            <a:r>
              <a:rPr lang="en-GB" dirty="0" smtClean="0"/>
              <a:t>Portsmouth</a:t>
            </a:r>
            <a:endParaRPr lang="en-GB" dirty="0"/>
          </a:p>
          <a:p>
            <a:pPr marL="450850" indent="-273050">
              <a:buFont typeface="Calibri" panose="020F0502020204030204" pitchFamily="34" charset="0"/>
              <a:buChar char="◦"/>
            </a:pPr>
            <a:endParaRPr lang="en-GB" sz="300" dirty="0"/>
          </a:p>
          <a:p>
            <a:pPr marL="450850" indent="-273050">
              <a:buFont typeface="Calibri" panose="020F0502020204030204" pitchFamily="34" charset="0"/>
              <a:buChar char="◦"/>
            </a:pPr>
            <a:r>
              <a:rPr lang="en-GB" dirty="0"/>
              <a:t>Southern England Centric, but data led </a:t>
            </a:r>
          </a:p>
          <a:p>
            <a:pPr marL="450850" indent="-273050">
              <a:buFont typeface="Calibri" panose="020F0502020204030204" pitchFamily="34" charset="0"/>
              <a:buChar char="◦"/>
            </a:pPr>
            <a:endParaRPr lang="en-GB" sz="300" dirty="0"/>
          </a:p>
          <a:p>
            <a:pPr marL="450850" indent="-273050">
              <a:buFont typeface="Calibri" panose="020F0502020204030204" pitchFamily="34" charset="0"/>
              <a:buChar char="◦"/>
            </a:pPr>
            <a:r>
              <a:rPr lang="en-GB" dirty="0"/>
              <a:t>Overlay FE provision in these LA areas</a:t>
            </a:r>
          </a:p>
          <a:p>
            <a:pPr marL="450850" indent="-273050">
              <a:buFont typeface="Calibri" panose="020F0502020204030204" pitchFamily="34" charset="0"/>
              <a:buChar char="◦"/>
            </a:pPr>
            <a:endParaRPr lang="en-GB" dirty="0" smtClean="0"/>
          </a:p>
          <a:p>
            <a:pPr marL="450850" indent="-273050">
              <a:buFont typeface="Calibri" panose="020F0502020204030204" pitchFamily="34" charset="0"/>
              <a:buChar char="◦"/>
            </a:pPr>
            <a:endParaRPr lang="en-GB" dirty="0"/>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Google Shape;375;p37"/>
          <p:cNvSpPr>
            <a:spLocks noChangeAspect="1"/>
          </p:cNvSpPr>
          <p:nvPr/>
        </p:nvSpPr>
        <p:spPr>
          <a:xfrm>
            <a:off x="10237973" y="700678"/>
            <a:ext cx="841507" cy="684000"/>
          </a:xfrm>
          <a:custGeom>
            <a:avLst/>
            <a:gdLst/>
            <a:ahLst/>
            <a:cxnLst/>
            <a:rect l="l" t="t" r="r" b="b"/>
            <a:pathLst>
              <a:path w="17813" h="14479" extrusionOk="0">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9059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34181329"/>
              </p:ext>
            </p:extLst>
          </p:nvPr>
        </p:nvGraphicFramePr>
        <p:xfrm>
          <a:off x="6277323" y="3062226"/>
          <a:ext cx="1889951" cy="274320"/>
        </p:xfrm>
        <a:graphic>
          <a:graphicData uri="http://schemas.openxmlformats.org/drawingml/2006/table">
            <a:tbl>
              <a:tblPr firstRow="1" bandRow="1">
                <a:tableStyleId>{5C22544A-7EE6-4342-B048-85BDC9FD1C3A}</a:tableStyleId>
              </a:tblPr>
              <a:tblGrid>
                <a:gridCol w="1516571">
                  <a:extLst>
                    <a:ext uri="{9D8B030D-6E8A-4147-A177-3AD203B41FA5}">
                      <a16:colId xmlns:a16="http://schemas.microsoft.com/office/drawing/2014/main" val="1452572789"/>
                    </a:ext>
                  </a:extLst>
                </a:gridCol>
                <a:gridCol w="373380">
                  <a:extLst>
                    <a:ext uri="{9D8B030D-6E8A-4147-A177-3AD203B41FA5}">
                      <a16:colId xmlns:a16="http://schemas.microsoft.com/office/drawing/2014/main" val="1932457680"/>
                    </a:ext>
                  </a:extLst>
                </a:gridCol>
              </a:tblGrid>
              <a:tr h="0">
                <a:tc>
                  <a:txBody>
                    <a:bodyPr/>
                    <a:lstStyle/>
                    <a:p>
                      <a:r>
                        <a:rPr lang="en-GB" sz="1200" b="0" dirty="0" smtClean="0">
                          <a:solidFill>
                            <a:schemeClr val="tx1"/>
                          </a:solidFill>
                        </a:rPr>
                        <a:t>Independent</a:t>
                      </a:r>
                      <a:r>
                        <a:rPr lang="en-GB" sz="1200" b="0" baseline="0" dirty="0" smtClean="0">
                          <a:solidFill>
                            <a:schemeClr val="tx1"/>
                          </a:solidFill>
                        </a:rPr>
                        <a:t> Schools</a:t>
                      </a:r>
                      <a:endParaRPr lang="en-GB" sz="1200" b="0" dirty="0">
                        <a:solidFill>
                          <a:schemeClr val="tx1"/>
                        </a:solidFill>
                      </a:endParaRPr>
                    </a:p>
                  </a:txBody>
                  <a:tcPr>
                    <a:solidFill>
                      <a:srgbClr val="CECECE"/>
                    </a:solidFill>
                  </a:tcPr>
                </a:tc>
                <a:tc>
                  <a:txBody>
                    <a:bodyPr/>
                    <a:lstStyle/>
                    <a:p>
                      <a:pPr algn="r"/>
                      <a:r>
                        <a:rPr lang="en-GB" sz="1200" b="0" dirty="0" smtClean="0">
                          <a:solidFill>
                            <a:schemeClr val="tx1"/>
                          </a:solidFill>
                        </a:rPr>
                        <a:t>11</a:t>
                      </a:r>
                      <a:endParaRPr lang="en-GB" sz="1200" b="0" dirty="0">
                        <a:solidFill>
                          <a:schemeClr val="tx1"/>
                        </a:solidFill>
                      </a:endParaRPr>
                    </a:p>
                  </a:txBody>
                  <a:tcPr>
                    <a:solidFill>
                      <a:srgbClr val="CECECE"/>
                    </a:solidFill>
                  </a:tcPr>
                </a:tc>
                <a:extLst>
                  <a:ext uri="{0D108BD9-81ED-4DB2-BD59-A6C34878D82A}">
                    <a16:rowId xmlns:a16="http://schemas.microsoft.com/office/drawing/2014/main" val="2494596790"/>
                  </a:ext>
                </a:extLst>
              </a:tr>
            </a:tbl>
          </a:graphicData>
        </a:graphic>
      </p:graphicFrame>
      <p:sp>
        <p:nvSpPr>
          <p:cNvPr id="2" name="Title 1"/>
          <p:cNvSpPr>
            <a:spLocks noGrp="1"/>
          </p:cNvSpPr>
          <p:nvPr>
            <p:ph type="title"/>
          </p:nvPr>
        </p:nvSpPr>
        <p:spPr>
          <a:xfrm>
            <a:off x="1097280" y="491316"/>
            <a:ext cx="10058400" cy="986733"/>
          </a:xfrm>
        </p:spPr>
        <p:txBody>
          <a:bodyPr/>
          <a:lstStyle/>
          <a:p>
            <a:r>
              <a:rPr lang="en-GB" dirty="0" smtClean="0"/>
              <a:t>FE Provision: Wiltshire</a:t>
            </a:r>
            <a:endParaRPr lang="en-GB" dirty="0"/>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686347944"/>
              </p:ext>
            </p:extLst>
          </p:nvPr>
        </p:nvGraphicFramePr>
        <p:xfrm>
          <a:off x="5434641" y="1817167"/>
          <a:ext cx="5151695" cy="1127760"/>
        </p:xfrm>
        <a:graphic>
          <a:graphicData uri="http://schemas.openxmlformats.org/drawingml/2006/table">
            <a:tbl>
              <a:tblPr firstRow="1" bandRow="1">
                <a:tableStyleId>{5C22544A-7EE6-4342-B048-85BDC9FD1C3A}</a:tableStyleId>
              </a:tblPr>
              <a:tblGrid>
                <a:gridCol w="1062038">
                  <a:extLst>
                    <a:ext uri="{9D8B030D-6E8A-4147-A177-3AD203B41FA5}">
                      <a16:colId xmlns:a16="http://schemas.microsoft.com/office/drawing/2014/main" val="1292275049"/>
                    </a:ext>
                  </a:extLst>
                </a:gridCol>
                <a:gridCol w="1131697">
                  <a:extLst>
                    <a:ext uri="{9D8B030D-6E8A-4147-A177-3AD203B41FA5}">
                      <a16:colId xmlns:a16="http://schemas.microsoft.com/office/drawing/2014/main" val="2950534817"/>
                    </a:ext>
                  </a:extLst>
                </a:gridCol>
                <a:gridCol w="621030">
                  <a:extLst>
                    <a:ext uri="{9D8B030D-6E8A-4147-A177-3AD203B41FA5}">
                      <a16:colId xmlns:a16="http://schemas.microsoft.com/office/drawing/2014/main" val="4038620535"/>
                    </a:ext>
                  </a:extLst>
                </a:gridCol>
                <a:gridCol w="1755206">
                  <a:extLst>
                    <a:ext uri="{9D8B030D-6E8A-4147-A177-3AD203B41FA5}">
                      <a16:colId xmlns:a16="http://schemas.microsoft.com/office/drawing/2014/main" val="2117277977"/>
                    </a:ext>
                  </a:extLst>
                </a:gridCol>
                <a:gridCol w="581724">
                  <a:extLst>
                    <a:ext uri="{9D8B030D-6E8A-4147-A177-3AD203B41FA5}">
                      <a16:colId xmlns:a16="http://schemas.microsoft.com/office/drawing/2014/main" val="3868217371"/>
                    </a:ext>
                  </a:extLst>
                </a:gridCol>
              </a:tblGrid>
              <a:tr h="186701">
                <a:tc>
                  <a:txBody>
                    <a:bodyPr/>
                    <a:lstStyle/>
                    <a:p>
                      <a:pPr marL="0" algn="l" defTabSz="914400" rtl="0" eaLnBrk="1" latinLnBrk="0" hangingPunct="1"/>
                      <a:endParaRPr lang="en-GB" sz="1400" b="1" kern="1200" dirty="0">
                        <a:solidFill>
                          <a:schemeClr val="dk1"/>
                        </a:solidFill>
                        <a:latin typeface="+mn-lt"/>
                        <a:ea typeface="+mn-ea"/>
                        <a:cs typeface="+mn-cs"/>
                      </a:endParaRPr>
                    </a:p>
                  </a:txBody>
                  <a:tcPr/>
                </a:tc>
                <a:tc>
                  <a:txBody>
                    <a:bodyPr/>
                    <a:lstStyle/>
                    <a:p>
                      <a:pPr marL="0" algn="r" defTabSz="914400" rtl="0" eaLnBrk="1" latinLnBrk="0" hangingPunct="1"/>
                      <a:r>
                        <a:rPr lang="en-GB" sz="1400" b="1" kern="1200" dirty="0" smtClean="0"/>
                        <a:t>Outstanding</a:t>
                      </a:r>
                      <a:endParaRPr lang="en-GB" sz="1400" b="1" kern="1200" dirty="0">
                        <a:solidFill>
                          <a:schemeClr val="dk1"/>
                        </a:solidFill>
                        <a:latin typeface="+mn-lt"/>
                        <a:ea typeface="+mn-ea"/>
                        <a:cs typeface="+mn-cs"/>
                      </a:endParaRPr>
                    </a:p>
                  </a:txBody>
                  <a:tcPr/>
                </a:tc>
                <a:tc>
                  <a:txBody>
                    <a:bodyPr/>
                    <a:lstStyle/>
                    <a:p>
                      <a:pPr marL="0" algn="r" defTabSz="914400" rtl="0" eaLnBrk="1" latinLnBrk="0" hangingPunct="1"/>
                      <a:r>
                        <a:rPr lang="en-GB" sz="1400" b="1" kern="1200" dirty="0" smtClean="0"/>
                        <a:t>Good</a:t>
                      </a:r>
                      <a:endParaRPr lang="en-GB" sz="1400" b="1" kern="1200" dirty="0">
                        <a:solidFill>
                          <a:schemeClr val="dk1"/>
                        </a:solidFill>
                        <a:latin typeface="+mn-lt"/>
                        <a:ea typeface="+mn-ea"/>
                        <a:cs typeface="+mn-cs"/>
                      </a:endParaRPr>
                    </a:p>
                  </a:txBody>
                  <a:tcPr/>
                </a:tc>
                <a:tc>
                  <a:txBody>
                    <a:bodyPr/>
                    <a:lstStyle/>
                    <a:p>
                      <a:pPr marL="0" algn="r" defTabSz="914400" rtl="0" eaLnBrk="1" latinLnBrk="0" hangingPunct="1"/>
                      <a:r>
                        <a:rPr lang="en-GB" sz="1400" b="1" kern="1200" dirty="0" smtClean="0"/>
                        <a:t>Needs Improvement / Inadequate</a:t>
                      </a:r>
                      <a:endParaRPr lang="en-GB" sz="1400" b="1" kern="1200" dirty="0">
                        <a:solidFill>
                          <a:schemeClr val="dk1"/>
                        </a:solidFill>
                        <a:latin typeface="+mn-lt"/>
                        <a:ea typeface="+mn-ea"/>
                        <a:cs typeface="+mn-cs"/>
                      </a:endParaRPr>
                    </a:p>
                  </a:txBody>
                  <a:tcPr/>
                </a:tc>
                <a:tc>
                  <a:txBody>
                    <a:bodyPr/>
                    <a:lstStyle/>
                    <a:p>
                      <a:pPr marL="0" algn="r" defTabSz="914400" rtl="0" eaLnBrk="1" latinLnBrk="0" hangingPunct="1"/>
                      <a:r>
                        <a:rPr lang="en-GB" sz="1400" b="1" kern="1200" dirty="0" smtClean="0"/>
                        <a:t>Total</a:t>
                      </a:r>
                      <a:endParaRPr lang="en-GB" sz="1400" b="1" kern="1200" dirty="0">
                        <a:solidFill>
                          <a:schemeClr val="dk1"/>
                        </a:solidFill>
                        <a:latin typeface="+mn-lt"/>
                        <a:ea typeface="+mn-ea"/>
                        <a:cs typeface="+mn-cs"/>
                      </a:endParaRPr>
                    </a:p>
                  </a:txBody>
                  <a:tcPr/>
                </a:tc>
                <a:extLst>
                  <a:ext uri="{0D108BD9-81ED-4DB2-BD59-A6C34878D82A}">
                    <a16:rowId xmlns:a16="http://schemas.microsoft.com/office/drawing/2014/main" val="822375922"/>
                  </a:ext>
                </a:extLst>
              </a:tr>
              <a:tr h="0">
                <a:tc>
                  <a:txBody>
                    <a:bodyPr/>
                    <a:lstStyle/>
                    <a:p>
                      <a:pPr marL="0" algn="l" defTabSz="914400" rtl="0" eaLnBrk="1" latinLnBrk="0" hangingPunct="1"/>
                      <a:r>
                        <a:rPr lang="en-GB" sz="1400" kern="1200" dirty="0" smtClean="0"/>
                        <a:t>Sixth Forms</a:t>
                      </a:r>
                      <a:endParaRPr lang="en-GB" sz="1400" b="1" kern="1200" dirty="0">
                        <a:solidFill>
                          <a:schemeClr val="dk1"/>
                        </a:solidFill>
                        <a:latin typeface="+mn-lt"/>
                        <a:ea typeface="+mn-ea"/>
                        <a:cs typeface="+mn-cs"/>
                      </a:endParaRPr>
                    </a:p>
                  </a:txBody>
                  <a:tcPr/>
                </a:tc>
                <a:tc>
                  <a:txBody>
                    <a:bodyPr/>
                    <a:lstStyle/>
                    <a:p>
                      <a:pPr marL="0" algn="r" defTabSz="914400" rtl="0" eaLnBrk="1" latinLnBrk="0" hangingPunct="1"/>
                      <a:r>
                        <a:rPr lang="en-GB" sz="1400" b="0" kern="1200" dirty="0" smtClean="0">
                          <a:solidFill>
                            <a:schemeClr val="dk1"/>
                          </a:solidFill>
                          <a:latin typeface="+mn-lt"/>
                          <a:ea typeface="+mn-ea"/>
                          <a:cs typeface="+mn-cs"/>
                        </a:rPr>
                        <a:t>5</a:t>
                      </a:r>
                      <a:endParaRPr lang="en-GB" sz="1400" b="0"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10</a:t>
                      </a:r>
                      <a:endParaRPr lang="en-GB" sz="1400" b="0"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3</a:t>
                      </a:r>
                      <a:endParaRPr lang="en-GB" sz="1400" b="0" kern="1200" dirty="0">
                        <a:solidFill>
                          <a:schemeClr val="dk1"/>
                        </a:solidFill>
                        <a:latin typeface="+mn-lt"/>
                        <a:ea typeface="+mn-ea"/>
                        <a:cs typeface="+mn-cs"/>
                      </a:endParaRPr>
                    </a:p>
                  </a:txBody>
                  <a:tcPr/>
                </a:tc>
                <a:tc>
                  <a:txBody>
                    <a:bodyPr/>
                    <a:lstStyle/>
                    <a:p>
                      <a:pPr marL="0" algn="r" defTabSz="914400" rtl="0" eaLnBrk="1" latinLnBrk="0" hangingPunct="1"/>
                      <a:r>
                        <a:rPr lang="en-GB" sz="1400" b="0" kern="1200" dirty="0" smtClean="0">
                          <a:solidFill>
                            <a:schemeClr val="dk1"/>
                          </a:solidFill>
                          <a:latin typeface="+mn-lt"/>
                          <a:ea typeface="+mn-ea"/>
                          <a:cs typeface="+mn-cs"/>
                        </a:rPr>
                        <a:t>20</a:t>
                      </a:r>
                      <a:endParaRPr lang="en-GB" sz="1400" b="0" kern="1200" dirty="0">
                        <a:solidFill>
                          <a:schemeClr val="dk1"/>
                        </a:solidFill>
                        <a:latin typeface="+mn-lt"/>
                        <a:ea typeface="+mn-ea"/>
                        <a:cs typeface="+mn-cs"/>
                      </a:endParaRPr>
                    </a:p>
                  </a:txBody>
                  <a:tcPr/>
                </a:tc>
                <a:extLst>
                  <a:ext uri="{0D108BD9-81ED-4DB2-BD59-A6C34878D82A}">
                    <a16:rowId xmlns:a16="http://schemas.microsoft.com/office/drawing/2014/main" val="2223986245"/>
                  </a:ext>
                </a:extLst>
              </a:tr>
              <a:tr h="0">
                <a:tc>
                  <a:txBody>
                    <a:bodyPr/>
                    <a:lstStyle/>
                    <a:p>
                      <a:r>
                        <a:rPr lang="en-GB" sz="1400" dirty="0" smtClean="0"/>
                        <a:t>Colleges</a:t>
                      </a:r>
                      <a:endParaRPr lang="en-GB" sz="1400" b="1" dirty="0"/>
                    </a:p>
                  </a:txBody>
                  <a:tcPr/>
                </a:tc>
                <a:tc>
                  <a:txBody>
                    <a:bodyPr/>
                    <a:lstStyle/>
                    <a:p>
                      <a:pPr algn="r"/>
                      <a:r>
                        <a:rPr lang="en-GB" sz="1400" dirty="0" smtClean="0"/>
                        <a:t>-</a:t>
                      </a:r>
                      <a:endParaRPr lang="en-GB" sz="1400" dirty="0"/>
                    </a:p>
                  </a:txBody>
                  <a:tcPr/>
                </a:tc>
                <a:tc>
                  <a:txBody>
                    <a:bodyPr/>
                    <a:lstStyle/>
                    <a:p>
                      <a:pPr algn="r"/>
                      <a:r>
                        <a:rPr lang="en-GB" sz="1400" dirty="0" smtClean="0"/>
                        <a:t>2</a:t>
                      </a:r>
                      <a:endParaRPr lang="en-GB" sz="1400" dirty="0"/>
                    </a:p>
                  </a:txBody>
                  <a:tcPr/>
                </a:tc>
                <a:tc>
                  <a:txBody>
                    <a:bodyPr/>
                    <a:lstStyle/>
                    <a:p>
                      <a:pPr algn="r"/>
                      <a:r>
                        <a:rPr lang="en-GB" sz="1400" dirty="0" smtClean="0"/>
                        <a:t>1</a:t>
                      </a:r>
                      <a:endParaRPr lang="en-GB" sz="1400" dirty="0"/>
                    </a:p>
                  </a:txBody>
                  <a:tcPr/>
                </a:tc>
                <a:tc>
                  <a:txBody>
                    <a:bodyPr/>
                    <a:lstStyle/>
                    <a:p>
                      <a:pPr algn="r"/>
                      <a:r>
                        <a:rPr lang="en-GB" sz="1400" dirty="0" smtClean="0"/>
                        <a:t>3</a:t>
                      </a:r>
                      <a:endParaRPr lang="en-GB" sz="1400" dirty="0"/>
                    </a:p>
                  </a:txBody>
                  <a:tcPr/>
                </a:tc>
                <a:extLst>
                  <a:ext uri="{0D108BD9-81ED-4DB2-BD59-A6C34878D82A}">
                    <a16:rowId xmlns:a16="http://schemas.microsoft.com/office/drawing/2014/main" val="3198812794"/>
                  </a:ext>
                </a:extLst>
              </a:tr>
            </a:tbl>
          </a:graphicData>
        </a:graphic>
      </p:graphicFrame>
      <p:sp>
        <p:nvSpPr>
          <p:cNvPr id="7" name="TextBox 6"/>
          <p:cNvSpPr txBox="1"/>
          <p:nvPr/>
        </p:nvSpPr>
        <p:spPr>
          <a:xfrm>
            <a:off x="4688232" y="3695120"/>
            <a:ext cx="6687691" cy="2646878"/>
          </a:xfrm>
          <a:prstGeom prst="rect">
            <a:avLst/>
          </a:prstGeom>
          <a:noFill/>
        </p:spPr>
        <p:txBody>
          <a:bodyPr wrap="square" rtlCol="0">
            <a:spAutoFit/>
          </a:bodyPr>
          <a:lstStyle/>
          <a:p>
            <a:pPr marL="268288" indent="-268288">
              <a:buFont typeface="Calibri" panose="020F0502020204030204" pitchFamily="34" charset="0"/>
              <a:buChar char="◦"/>
            </a:pPr>
            <a:r>
              <a:rPr lang="en-GB" sz="1600" dirty="0" smtClean="0"/>
              <a:t>Main military areas: Tidworth Garrison, </a:t>
            </a:r>
            <a:r>
              <a:rPr lang="en-GB" sz="1600" dirty="0" err="1" smtClean="0"/>
              <a:t>Ludgershall</a:t>
            </a:r>
            <a:r>
              <a:rPr lang="en-GB" sz="1600" dirty="0" smtClean="0"/>
              <a:t>, Bulford Camp, </a:t>
            </a:r>
            <a:r>
              <a:rPr lang="en-GB" sz="1600" dirty="0" err="1" smtClean="0"/>
              <a:t>Larkhill</a:t>
            </a:r>
            <a:r>
              <a:rPr lang="en-GB" sz="1600" dirty="0" smtClean="0"/>
              <a:t>, RAF </a:t>
            </a:r>
            <a:r>
              <a:rPr lang="en-GB" sz="1600" dirty="0" err="1" smtClean="0"/>
              <a:t>Boscombe</a:t>
            </a:r>
            <a:r>
              <a:rPr lang="en-GB" sz="1600" dirty="0" smtClean="0"/>
              <a:t> Down, RAF Winterbourne Gunner and </a:t>
            </a:r>
            <a:r>
              <a:rPr lang="en-GB" sz="1600" dirty="0" err="1" smtClean="0"/>
              <a:t>Battlesbury</a:t>
            </a:r>
            <a:r>
              <a:rPr lang="en-GB" sz="1600" dirty="0" smtClean="0"/>
              <a:t> Barracks</a:t>
            </a:r>
          </a:p>
          <a:p>
            <a:pPr marL="342900" indent="-342900">
              <a:buFont typeface="Calibri" panose="020F0502020204030204" pitchFamily="34" charset="0"/>
              <a:buChar char="◦"/>
            </a:pPr>
            <a:endParaRPr lang="en-GB" sz="1600" dirty="0" smtClean="0"/>
          </a:p>
          <a:p>
            <a:pPr marL="268288" indent="-268288">
              <a:buFont typeface="Calibri" panose="020F0502020204030204" pitchFamily="34" charset="0"/>
              <a:buChar char="◦"/>
            </a:pPr>
            <a:r>
              <a:rPr lang="en-GB" sz="1600" dirty="0" smtClean="0"/>
              <a:t>3 colleges: Chippenham and Salisbury (</a:t>
            </a:r>
            <a:r>
              <a:rPr lang="en-GB" sz="1600" dirty="0" err="1" smtClean="0"/>
              <a:t>inc.</a:t>
            </a:r>
            <a:r>
              <a:rPr lang="en-GB" sz="1600" dirty="0" smtClean="0"/>
              <a:t> UTC)</a:t>
            </a:r>
          </a:p>
          <a:p>
            <a:pPr marL="268288" indent="-268288">
              <a:buFont typeface="Calibri" panose="020F0502020204030204" pitchFamily="34" charset="0"/>
              <a:buChar char="◦"/>
            </a:pPr>
            <a:endParaRPr lang="en-GB" sz="1600" dirty="0" smtClean="0"/>
          </a:p>
          <a:p>
            <a:pPr marL="268288" indent="-268288">
              <a:buFont typeface="Calibri" panose="020F0502020204030204" pitchFamily="34" charset="0"/>
              <a:buChar char="◦"/>
            </a:pPr>
            <a:r>
              <a:rPr lang="en-GB" sz="1600" dirty="0" smtClean="0"/>
              <a:t>Wellington Academy, </a:t>
            </a:r>
            <a:r>
              <a:rPr lang="en-GB" sz="1600" dirty="0" err="1" smtClean="0"/>
              <a:t>Ludgershall</a:t>
            </a:r>
            <a:r>
              <a:rPr lang="en-GB" sz="1600" dirty="0" smtClean="0"/>
              <a:t> near </a:t>
            </a:r>
            <a:r>
              <a:rPr lang="en-GB" sz="1600" dirty="0" err="1" smtClean="0"/>
              <a:t>Ludgershall</a:t>
            </a:r>
            <a:r>
              <a:rPr lang="en-GB" sz="1600" dirty="0" smtClean="0"/>
              <a:t> and Tidworth Garrison</a:t>
            </a:r>
          </a:p>
          <a:p>
            <a:pPr marL="268288" indent="-268288">
              <a:buFont typeface="Calibri" panose="020F0502020204030204" pitchFamily="34" charset="0"/>
              <a:buChar char="◦"/>
            </a:pPr>
            <a:endParaRPr lang="en-GB" sz="300" dirty="0" smtClean="0"/>
          </a:p>
          <a:p>
            <a:pPr marL="268288" indent="-268288">
              <a:buFont typeface="Calibri" panose="020F0502020204030204" pitchFamily="34" charset="0"/>
              <a:buChar char="◦"/>
            </a:pPr>
            <a:r>
              <a:rPr lang="en-GB" sz="1600" dirty="0" smtClean="0"/>
              <a:t>Avon Valley College, </a:t>
            </a:r>
            <a:r>
              <a:rPr lang="en-GB" sz="1600" dirty="0" err="1" smtClean="0"/>
              <a:t>Durrington</a:t>
            </a:r>
            <a:r>
              <a:rPr lang="en-GB" sz="1600" dirty="0" smtClean="0"/>
              <a:t> near </a:t>
            </a:r>
            <a:r>
              <a:rPr lang="en-GB" sz="1600" dirty="0" err="1" smtClean="0"/>
              <a:t>Larkhill</a:t>
            </a:r>
            <a:endParaRPr lang="en-GB" sz="1600" dirty="0" smtClean="0"/>
          </a:p>
          <a:p>
            <a:pPr marL="268288" indent="-268288">
              <a:buFont typeface="Calibri" panose="020F0502020204030204" pitchFamily="34" charset="0"/>
              <a:buChar char="◦"/>
            </a:pPr>
            <a:endParaRPr lang="en-GB" sz="300" dirty="0" smtClean="0"/>
          </a:p>
          <a:p>
            <a:pPr marL="268288" indent="-268288">
              <a:buFont typeface="Calibri" panose="020F0502020204030204" pitchFamily="34" charset="0"/>
              <a:buChar char="◦"/>
            </a:pPr>
            <a:r>
              <a:rPr lang="en-GB" sz="1600" dirty="0" err="1" smtClean="0"/>
              <a:t>Kingdown</a:t>
            </a:r>
            <a:r>
              <a:rPr lang="en-GB" sz="1600" dirty="0" smtClean="0"/>
              <a:t> School, Warminster </a:t>
            </a:r>
            <a:r>
              <a:rPr lang="en-GB" sz="1600" dirty="0"/>
              <a:t>near </a:t>
            </a:r>
            <a:r>
              <a:rPr lang="en-GB" sz="1600" dirty="0" err="1"/>
              <a:t>Battlesbury</a:t>
            </a:r>
            <a:r>
              <a:rPr lang="en-GB" sz="1600" dirty="0"/>
              <a:t> Barracks</a:t>
            </a:r>
            <a:endParaRPr lang="en-GB" sz="1600" dirty="0" smtClean="0"/>
          </a:p>
          <a:p>
            <a:r>
              <a:rPr lang="en-GB" sz="1600" dirty="0"/>
              <a:t> </a:t>
            </a:r>
            <a:endParaRPr lang="en-GB" sz="1600" dirty="0" smtClean="0"/>
          </a:p>
          <a:p>
            <a:pPr marL="342900" indent="-342900">
              <a:buFont typeface="Calibri" panose="020F0502020204030204" pitchFamily="34" charset="0"/>
              <a:buChar char="◦"/>
            </a:pPr>
            <a:endParaRPr lang="en-GB" sz="1600" dirty="0"/>
          </a:p>
        </p:txBody>
      </p:sp>
      <p:grpSp>
        <p:nvGrpSpPr>
          <p:cNvPr id="13" name="Group 12"/>
          <p:cNvGrpSpPr/>
          <p:nvPr/>
        </p:nvGrpSpPr>
        <p:grpSpPr>
          <a:xfrm>
            <a:off x="1094590" y="1566281"/>
            <a:ext cx="3464151" cy="4500000"/>
            <a:chOff x="1094590" y="1566281"/>
            <a:chExt cx="3464151" cy="450000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590" y="1566281"/>
              <a:ext cx="3464151" cy="4500000"/>
            </a:xfrm>
            <a:prstGeom prst="rect">
              <a:avLst/>
            </a:prstGeom>
          </p:spPr>
        </p:pic>
        <p:grpSp>
          <p:nvGrpSpPr>
            <p:cNvPr id="12" name="Group 11"/>
            <p:cNvGrpSpPr/>
            <p:nvPr/>
          </p:nvGrpSpPr>
          <p:grpSpPr>
            <a:xfrm>
              <a:off x="1917309" y="2952071"/>
              <a:ext cx="1230707" cy="2238468"/>
              <a:chOff x="1917309" y="2952071"/>
              <a:chExt cx="1230707" cy="2238468"/>
            </a:xfrm>
          </p:grpSpPr>
          <p:sp>
            <p:nvSpPr>
              <p:cNvPr id="17" name="Google Shape;431;p39"/>
              <p:cNvSpPr/>
              <p:nvPr/>
            </p:nvSpPr>
            <p:spPr>
              <a:xfrm>
                <a:off x="1917309" y="2952071"/>
                <a:ext cx="232069" cy="236924"/>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w="12700">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31;p39"/>
              <p:cNvSpPr/>
              <p:nvPr/>
            </p:nvSpPr>
            <p:spPr>
              <a:xfrm>
                <a:off x="2873447" y="4926720"/>
                <a:ext cx="232069" cy="236924"/>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31;p39"/>
              <p:cNvSpPr/>
              <p:nvPr/>
            </p:nvSpPr>
            <p:spPr>
              <a:xfrm>
                <a:off x="2915947" y="4953615"/>
                <a:ext cx="232069" cy="236924"/>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10" name="Table 9"/>
          <p:cNvGraphicFramePr>
            <a:graphicFrameLocks noGrp="1"/>
          </p:cNvGraphicFramePr>
          <p:nvPr>
            <p:extLst>
              <p:ext uri="{D42A27DB-BD31-4B8C-83A1-F6EECF244321}">
                <p14:modId xmlns:p14="http://schemas.microsoft.com/office/powerpoint/2010/main" val="2883304025"/>
              </p:ext>
            </p:extLst>
          </p:nvPr>
        </p:nvGraphicFramePr>
        <p:xfrm>
          <a:off x="8241833" y="3062226"/>
          <a:ext cx="1597533" cy="274320"/>
        </p:xfrm>
        <a:graphic>
          <a:graphicData uri="http://schemas.openxmlformats.org/drawingml/2006/table">
            <a:tbl>
              <a:tblPr firstRow="1" bandRow="1">
                <a:tableStyleId>{5C22544A-7EE6-4342-B048-85BDC9FD1C3A}</a:tableStyleId>
              </a:tblPr>
              <a:tblGrid>
                <a:gridCol w="1301941">
                  <a:extLst>
                    <a:ext uri="{9D8B030D-6E8A-4147-A177-3AD203B41FA5}">
                      <a16:colId xmlns:a16="http://schemas.microsoft.com/office/drawing/2014/main" val="1443255300"/>
                    </a:ext>
                  </a:extLst>
                </a:gridCol>
                <a:gridCol w="295592">
                  <a:extLst>
                    <a:ext uri="{9D8B030D-6E8A-4147-A177-3AD203B41FA5}">
                      <a16:colId xmlns:a16="http://schemas.microsoft.com/office/drawing/2014/main" val="4221585998"/>
                    </a:ext>
                  </a:extLst>
                </a:gridCol>
              </a:tblGrid>
              <a:tr h="146640">
                <a:tc>
                  <a:txBody>
                    <a:bodyPr/>
                    <a:lstStyle/>
                    <a:p>
                      <a:r>
                        <a:rPr lang="en-GB" sz="1200" b="0" dirty="0" smtClean="0">
                          <a:solidFill>
                            <a:schemeClr val="accent2"/>
                          </a:solidFill>
                        </a:rPr>
                        <a:t>Specialist</a:t>
                      </a:r>
                      <a:r>
                        <a:rPr lang="en-GB" sz="1200" b="0" baseline="0" dirty="0" smtClean="0">
                          <a:solidFill>
                            <a:schemeClr val="accent2"/>
                          </a:solidFill>
                        </a:rPr>
                        <a:t> Schools</a:t>
                      </a:r>
                      <a:endParaRPr lang="en-GB" sz="1200" b="0" dirty="0">
                        <a:solidFill>
                          <a:schemeClr val="accent2"/>
                        </a:solidFill>
                      </a:endParaRPr>
                    </a:p>
                  </a:txBody>
                  <a:tcPr>
                    <a:solidFill>
                      <a:srgbClr val="E8E8E8"/>
                    </a:solidFill>
                  </a:tcPr>
                </a:tc>
                <a:tc>
                  <a:txBody>
                    <a:bodyPr/>
                    <a:lstStyle/>
                    <a:p>
                      <a:pPr algn="r"/>
                      <a:r>
                        <a:rPr lang="en-GB" sz="1200" b="0" dirty="0" smtClean="0">
                          <a:solidFill>
                            <a:schemeClr val="accent2"/>
                          </a:solidFill>
                        </a:rPr>
                        <a:t>7</a:t>
                      </a:r>
                      <a:endParaRPr lang="en-GB" sz="1200" b="0" dirty="0">
                        <a:solidFill>
                          <a:schemeClr val="accent2"/>
                        </a:solidFill>
                      </a:endParaRPr>
                    </a:p>
                  </a:txBody>
                  <a:tcPr>
                    <a:solidFill>
                      <a:srgbClr val="E8E8E8"/>
                    </a:solidFill>
                  </a:tcPr>
                </a:tc>
                <a:extLst>
                  <a:ext uri="{0D108BD9-81ED-4DB2-BD59-A6C34878D82A}">
                    <a16:rowId xmlns:a16="http://schemas.microsoft.com/office/drawing/2014/main" val="1770749435"/>
                  </a:ext>
                </a:extLst>
              </a:tr>
            </a:tbl>
          </a:graphicData>
        </a:graphic>
      </p:graphicFrame>
      <p:pic>
        <p:nvPicPr>
          <p:cNvPr id="1026" name="Picture 2" descr="Image result for british arm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75512" y="5309897"/>
            <a:ext cx="938459" cy="80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27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688232" y="3832768"/>
            <a:ext cx="6687691" cy="2354491"/>
          </a:xfrm>
          <a:prstGeom prst="rect">
            <a:avLst/>
          </a:prstGeom>
          <a:noFill/>
        </p:spPr>
        <p:txBody>
          <a:bodyPr wrap="square" rtlCol="0">
            <a:spAutoFit/>
          </a:bodyPr>
          <a:lstStyle/>
          <a:p>
            <a:pPr marL="268288" indent="-268288">
              <a:buFont typeface="Calibri" panose="020F0502020204030204" pitchFamily="34" charset="0"/>
              <a:buChar char="◦"/>
            </a:pPr>
            <a:r>
              <a:rPr lang="en-GB" sz="1600" dirty="0" smtClean="0"/>
              <a:t>Main military areas: RAF Benson, RAF Brize Norton, Bicester Garrison, Dalton Barracks and Vauxhall Barracks</a:t>
            </a:r>
          </a:p>
          <a:p>
            <a:pPr marL="268288" indent="-268288">
              <a:buFont typeface="Calibri" panose="020F0502020204030204" pitchFamily="34" charset="0"/>
              <a:buChar char="◦"/>
            </a:pPr>
            <a:endParaRPr lang="en-GB" sz="1600" dirty="0" smtClean="0"/>
          </a:p>
          <a:p>
            <a:pPr marL="268288" indent="-268288">
              <a:buFont typeface="Calibri" panose="020F0502020204030204" pitchFamily="34" charset="0"/>
              <a:buChar char="◦"/>
            </a:pPr>
            <a:r>
              <a:rPr lang="en-GB" sz="1600" dirty="0"/>
              <a:t>5</a:t>
            </a:r>
            <a:r>
              <a:rPr lang="en-GB" sz="1600" dirty="0" smtClean="0"/>
              <a:t> colleges: Oxford, Abingdon, Henley-on-Thames and Didcot (UTC)</a:t>
            </a:r>
          </a:p>
          <a:p>
            <a:pPr marL="268288" indent="-268288">
              <a:buFont typeface="Calibri" panose="020F0502020204030204" pitchFamily="34" charset="0"/>
              <a:buChar char="◦"/>
            </a:pPr>
            <a:endParaRPr lang="en-GB" sz="1600" dirty="0" smtClean="0"/>
          </a:p>
          <a:p>
            <a:pPr marL="268288" indent="-268288">
              <a:buFont typeface="Calibri" panose="020F0502020204030204" pitchFamily="34" charset="0"/>
              <a:buChar char="◦"/>
            </a:pPr>
            <a:r>
              <a:rPr lang="en-GB" sz="1600" dirty="0" smtClean="0"/>
              <a:t>Carterton Community College, Carterton near Brize Norton</a:t>
            </a:r>
          </a:p>
          <a:p>
            <a:pPr marL="268288" indent="-268288">
              <a:buFont typeface="Calibri" panose="020F0502020204030204" pitchFamily="34" charset="0"/>
              <a:buChar char="◦"/>
            </a:pPr>
            <a:endParaRPr lang="en-GB" sz="300" dirty="0" smtClean="0"/>
          </a:p>
          <a:p>
            <a:pPr marL="268288" indent="-268288">
              <a:buFont typeface="Calibri" panose="020F0502020204030204" pitchFamily="34" charset="0"/>
              <a:buChar char="◦"/>
            </a:pPr>
            <a:r>
              <a:rPr lang="en-GB" sz="1600" dirty="0" smtClean="0"/>
              <a:t>Wallingford School, Wallingford, near Benson</a:t>
            </a:r>
          </a:p>
          <a:p>
            <a:r>
              <a:rPr lang="en-GB" sz="1600" dirty="0"/>
              <a:t> </a:t>
            </a:r>
            <a:endParaRPr lang="en-GB" sz="1600" dirty="0" smtClean="0"/>
          </a:p>
          <a:p>
            <a:pPr marL="342900" indent="-342900">
              <a:buFont typeface="Calibri" panose="020F0502020204030204" pitchFamily="34" charset="0"/>
              <a:buChar char="◦"/>
            </a:pPr>
            <a:endParaRPr lang="en-GB" sz="1600" dirty="0"/>
          </a:p>
        </p:txBody>
      </p:sp>
      <p:graphicFrame>
        <p:nvGraphicFramePr>
          <p:cNvPr id="16" name="Table 15"/>
          <p:cNvGraphicFramePr>
            <a:graphicFrameLocks noGrp="1"/>
          </p:cNvGraphicFramePr>
          <p:nvPr>
            <p:extLst>
              <p:ext uri="{D42A27DB-BD31-4B8C-83A1-F6EECF244321}">
                <p14:modId xmlns:p14="http://schemas.microsoft.com/office/powerpoint/2010/main" val="3852180352"/>
              </p:ext>
            </p:extLst>
          </p:nvPr>
        </p:nvGraphicFramePr>
        <p:xfrm>
          <a:off x="5935894" y="3373100"/>
          <a:ext cx="1889951" cy="274320"/>
        </p:xfrm>
        <a:graphic>
          <a:graphicData uri="http://schemas.openxmlformats.org/drawingml/2006/table">
            <a:tbl>
              <a:tblPr firstRow="1" bandRow="1">
                <a:tableStyleId>{5C22544A-7EE6-4342-B048-85BDC9FD1C3A}</a:tableStyleId>
              </a:tblPr>
              <a:tblGrid>
                <a:gridCol w="1516571">
                  <a:extLst>
                    <a:ext uri="{9D8B030D-6E8A-4147-A177-3AD203B41FA5}">
                      <a16:colId xmlns:a16="http://schemas.microsoft.com/office/drawing/2014/main" val="1452572789"/>
                    </a:ext>
                  </a:extLst>
                </a:gridCol>
                <a:gridCol w="373380">
                  <a:extLst>
                    <a:ext uri="{9D8B030D-6E8A-4147-A177-3AD203B41FA5}">
                      <a16:colId xmlns:a16="http://schemas.microsoft.com/office/drawing/2014/main" val="1932457680"/>
                    </a:ext>
                  </a:extLst>
                </a:gridCol>
              </a:tblGrid>
              <a:tr h="0">
                <a:tc>
                  <a:txBody>
                    <a:bodyPr/>
                    <a:lstStyle/>
                    <a:p>
                      <a:r>
                        <a:rPr lang="en-GB" sz="1200" b="0" dirty="0" smtClean="0">
                          <a:solidFill>
                            <a:schemeClr val="tx1"/>
                          </a:solidFill>
                        </a:rPr>
                        <a:t>Independent</a:t>
                      </a:r>
                      <a:r>
                        <a:rPr lang="en-GB" sz="1200" b="0" baseline="0" dirty="0" smtClean="0">
                          <a:solidFill>
                            <a:schemeClr val="tx1"/>
                          </a:solidFill>
                        </a:rPr>
                        <a:t> Schools</a:t>
                      </a:r>
                      <a:endParaRPr lang="en-GB" sz="1200" b="0" dirty="0">
                        <a:solidFill>
                          <a:schemeClr val="tx1"/>
                        </a:solidFill>
                      </a:endParaRPr>
                    </a:p>
                  </a:txBody>
                  <a:tcPr>
                    <a:solidFill>
                      <a:srgbClr val="CECECE"/>
                    </a:solidFill>
                  </a:tcPr>
                </a:tc>
                <a:tc>
                  <a:txBody>
                    <a:bodyPr/>
                    <a:lstStyle/>
                    <a:p>
                      <a:pPr algn="r"/>
                      <a:r>
                        <a:rPr lang="en-GB" sz="1200" b="0" dirty="0" smtClean="0">
                          <a:solidFill>
                            <a:schemeClr val="tx1"/>
                          </a:solidFill>
                        </a:rPr>
                        <a:t>23</a:t>
                      </a:r>
                      <a:endParaRPr lang="en-GB" sz="1200" b="0" dirty="0">
                        <a:solidFill>
                          <a:schemeClr val="tx1"/>
                        </a:solidFill>
                      </a:endParaRPr>
                    </a:p>
                  </a:txBody>
                  <a:tcPr>
                    <a:solidFill>
                      <a:srgbClr val="CECECE"/>
                    </a:solidFill>
                  </a:tcPr>
                </a:tc>
                <a:extLst>
                  <a:ext uri="{0D108BD9-81ED-4DB2-BD59-A6C34878D82A}">
                    <a16:rowId xmlns:a16="http://schemas.microsoft.com/office/drawing/2014/main" val="249459679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094783873"/>
              </p:ext>
            </p:extLst>
          </p:nvPr>
        </p:nvGraphicFramePr>
        <p:xfrm>
          <a:off x="5119720" y="1829222"/>
          <a:ext cx="5412250" cy="1432560"/>
        </p:xfrm>
        <a:graphic>
          <a:graphicData uri="http://schemas.openxmlformats.org/drawingml/2006/table">
            <a:tbl>
              <a:tblPr firstRow="1" bandRow="1">
                <a:tableStyleId>{5C22544A-7EE6-4342-B048-85BDC9FD1C3A}</a:tableStyleId>
              </a:tblPr>
              <a:tblGrid>
                <a:gridCol w="1273493">
                  <a:extLst>
                    <a:ext uri="{9D8B030D-6E8A-4147-A177-3AD203B41FA5}">
                      <a16:colId xmlns:a16="http://schemas.microsoft.com/office/drawing/2014/main" val="1292275049"/>
                    </a:ext>
                  </a:extLst>
                </a:gridCol>
                <a:gridCol w="1131697">
                  <a:extLst>
                    <a:ext uri="{9D8B030D-6E8A-4147-A177-3AD203B41FA5}">
                      <a16:colId xmlns:a16="http://schemas.microsoft.com/office/drawing/2014/main" val="2950534817"/>
                    </a:ext>
                  </a:extLst>
                </a:gridCol>
                <a:gridCol w="621030">
                  <a:extLst>
                    <a:ext uri="{9D8B030D-6E8A-4147-A177-3AD203B41FA5}">
                      <a16:colId xmlns:a16="http://schemas.microsoft.com/office/drawing/2014/main" val="4038620535"/>
                    </a:ext>
                  </a:extLst>
                </a:gridCol>
                <a:gridCol w="1804306">
                  <a:extLst>
                    <a:ext uri="{9D8B030D-6E8A-4147-A177-3AD203B41FA5}">
                      <a16:colId xmlns:a16="http://schemas.microsoft.com/office/drawing/2014/main" val="2117277977"/>
                    </a:ext>
                  </a:extLst>
                </a:gridCol>
                <a:gridCol w="581724">
                  <a:extLst>
                    <a:ext uri="{9D8B030D-6E8A-4147-A177-3AD203B41FA5}">
                      <a16:colId xmlns:a16="http://schemas.microsoft.com/office/drawing/2014/main" val="3868217371"/>
                    </a:ext>
                  </a:extLst>
                </a:gridCol>
              </a:tblGrid>
              <a:tr h="306702">
                <a:tc>
                  <a:txBody>
                    <a:bodyPr/>
                    <a:lstStyle/>
                    <a:p>
                      <a:pPr marL="0" algn="l" defTabSz="914400" rtl="0" eaLnBrk="1" latinLnBrk="0" hangingPunct="1"/>
                      <a:endParaRPr lang="en-GB" sz="1400" b="1"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Outstanding</a:t>
                      </a:r>
                      <a:endParaRPr lang="en-GB" sz="1400" b="0"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Good</a:t>
                      </a:r>
                      <a:endParaRPr lang="en-GB" sz="1400" b="0"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Needs Improvement / Inadequate</a:t>
                      </a:r>
                      <a:endParaRPr lang="en-GB" sz="1400" b="0"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Total</a:t>
                      </a:r>
                      <a:endParaRPr lang="en-GB" sz="1400" b="0" kern="1200" dirty="0">
                        <a:solidFill>
                          <a:schemeClr val="dk1"/>
                        </a:solidFill>
                        <a:latin typeface="+mn-lt"/>
                        <a:ea typeface="+mn-ea"/>
                        <a:cs typeface="+mn-cs"/>
                      </a:endParaRPr>
                    </a:p>
                  </a:txBody>
                  <a:tcPr/>
                </a:tc>
                <a:extLst>
                  <a:ext uri="{0D108BD9-81ED-4DB2-BD59-A6C34878D82A}">
                    <a16:rowId xmlns:a16="http://schemas.microsoft.com/office/drawing/2014/main" val="822375922"/>
                  </a:ext>
                </a:extLst>
              </a:tr>
              <a:tr h="180686">
                <a:tc>
                  <a:txBody>
                    <a:bodyPr/>
                    <a:lstStyle/>
                    <a:p>
                      <a:pPr marL="0" algn="l" defTabSz="914400" rtl="0" eaLnBrk="1" latinLnBrk="0" hangingPunct="1"/>
                      <a:r>
                        <a:rPr lang="en-GB" sz="1400" kern="1200" dirty="0" smtClean="0"/>
                        <a:t>Sixth Forms</a:t>
                      </a:r>
                      <a:endParaRPr lang="en-GB" sz="1400" b="1"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5</a:t>
                      </a:r>
                      <a:endParaRPr lang="en-GB" sz="1400" b="0"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22</a:t>
                      </a:r>
                      <a:endParaRPr lang="en-GB" sz="1400" b="0"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4</a:t>
                      </a:r>
                      <a:endParaRPr lang="en-GB" sz="1400" b="0"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32</a:t>
                      </a:r>
                      <a:endParaRPr lang="en-GB" sz="1400" b="0" kern="1200" dirty="0">
                        <a:solidFill>
                          <a:schemeClr val="dk1"/>
                        </a:solidFill>
                        <a:latin typeface="+mn-lt"/>
                        <a:ea typeface="+mn-ea"/>
                        <a:cs typeface="+mn-cs"/>
                      </a:endParaRPr>
                    </a:p>
                  </a:txBody>
                  <a:tcPr/>
                </a:tc>
                <a:extLst>
                  <a:ext uri="{0D108BD9-81ED-4DB2-BD59-A6C34878D82A}">
                    <a16:rowId xmlns:a16="http://schemas.microsoft.com/office/drawing/2014/main" val="2223986245"/>
                  </a:ext>
                </a:extLst>
              </a:tr>
              <a:tr h="0">
                <a:tc>
                  <a:txBody>
                    <a:bodyPr/>
                    <a:lstStyle/>
                    <a:p>
                      <a:r>
                        <a:rPr lang="en-GB" sz="1400" dirty="0" smtClean="0"/>
                        <a:t>Colleges</a:t>
                      </a:r>
                      <a:endParaRPr lang="en-GB" sz="1400" b="1" dirty="0"/>
                    </a:p>
                  </a:txBody>
                  <a:tcPr/>
                </a:tc>
                <a:tc>
                  <a:txBody>
                    <a:bodyPr/>
                    <a:lstStyle/>
                    <a:p>
                      <a:pPr algn="r"/>
                      <a:r>
                        <a:rPr lang="en-GB" sz="1400" dirty="0" smtClean="0"/>
                        <a:t>-</a:t>
                      </a:r>
                      <a:endParaRPr lang="en-GB" sz="1400" dirty="0"/>
                    </a:p>
                  </a:txBody>
                  <a:tcPr/>
                </a:tc>
                <a:tc>
                  <a:txBody>
                    <a:bodyPr/>
                    <a:lstStyle/>
                    <a:p>
                      <a:pPr algn="r"/>
                      <a:r>
                        <a:rPr lang="en-GB" sz="1400" dirty="0" smtClean="0"/>
                        <a:t>5</a:t>
                      </a:r>
                      <a:endParaRPr lang="en-GB" sz="1400" dirty="0"/>
                    </a:p>
                  </a:txBody>
                  <a:tcPr/>
                </a:tc>
                <a:tc>
                  <a:txBody>
                    <a:bodyPr/>
                    <a:lstStyle/>
                    <a:p>
                      <a:pPr algn="r"/>
                      <a:r>
                        <a:rPr lang="en-GB" sz="1400" dirty="0" smtClean="0"/>
                        <a:t>-</a:t>
                      </a:r>
                      <a:endParaRPr lang="en-GB" sz="1400" dirty="0"/>
                    </a:p>
                  </a:txBody>
                  <a:tcPr/>
                </a:tc>
                <a:tc>
                  <a:txBody>
                    <a:bodyPr/>
                    <a:lstStyle/>
                    <a:p>
                      <a:pPr algn="r"/>
                      <a:r>
                        <a:rPr lang="en-GB" sz="1400" dirty="0" smtClean="0"/>
                        <a:t>5</a:t>
                      </a:r>
                      <a:endParaRPr lang="en-GB" sz="1400" dirty="0"/>
                    </a:p>
                  </a:txBody>
                  <a:tcPr/>
                </a:tc>
                <a:extLst>
                  <a:ext uri="{0D108BD9-81ED-4DB2-BD59-A6C34878D82A}">
                    <a16:rowId xmlns:a16="http://schemas.microsoft.com/office/drawing/2014/main" val="3198812794"/>
                  </a:ext>
                </a:extLst>
              </a:tr>
              <a:tr h="0">
                <a:tc>
                  <a:txBody>
                    <a:bodyPr/>
                    <a:lstStyle/>
                    <a:p>
                      <a:r>
                        <a:rPr lang="en-GB" sz="1400" b="0" dirty="0" smtClean="0"/>
                        <a:t>Studio Schools</a:t>
                      </a:r>
                      <a:endParaRPr lang="en-GB" sz="1400" b="0" dirty="0"/>
                    </a:p>
                  </a:txBody>
                  <a:tcPr/>
                </a:tc>
                <a:tc>
                  <a:txBody>
                    <a:bodyPr/>
                    <a:lstStyle/>
                    <a:p>
                      <a:pPr algn="r"/>
                      <a:r>
                        <a:rPr lang="en-GB" sz="1400" dirty="0" smtClean="0"/>
                        <a:t>-</a:t>
                      </a:r>
                      <a:endParaRPr lang="en-GB" sz="1400" dirty="0"/>
                    </a:p>
                  </a:txBody>
                  <a:tcPr/>
                </a:tc>
                <a:tc>
                  <a:txBody>
                    <a:bodyPr/>
                    <a:lstStyle/>
                    <a:p>
                      <a:pPr algn="r"/>
                      <a:r>
                        <a:rPr lang="en-GB" sz="1400" dirty="0" smtClean="0"/>
                        <a:t>1</a:t>
                      </a:r>
                      <a:endParaRPr lang="en-GB" sz="1400" dirty="0"/>
                    </a:p>
                  </a:txBody>
                  <a:tcPr/>
                </a:tc>
                <a:tc>
                  <a:txBody>
                    <a:bodyPr/>
                    <a:lstStyle/>
                    <a:p>
                      <a:pPr algn="r"/>
                      <a:r>
                        <a:rPr lang="en-GB" sz="1400" dirty="0" smtClean="0"/>
                        <a:t>-</a:t>
                      </a:r>
                      <a:endParaRPr lang="en-GB" sz="1400" dirty="0"/>
                    </a:p>
                  </a:txBody>
                  <a:tcPr/>
                </a:tc>
                <a:tc>
                  <a:txBody>
                    <a:bodyPr/>
                    <a:lstStyle/>
                    <a:p>
                      <a:pPr algn="r"/>
                      <a:r>
                        <a:rPr lang="en-GB" sz="1400" dirty="0" smtClean="0"/>
                        <a:t>2</a:t>
                      </a:r>
                      <a:endParaRPr lang="en-GB" sz="1400" dirty="0"/>
                    </a:p>
                  </a:txBody>
                  <a:tcPr/>
                </a:tc>
                <a:extLst>
                  <a:ext uri="{0D108BD9-81ED-4DB2-BD59-A6C34878D82A}">
                    <a16:rowId xmlns:a16="http://schemas.microsoft.com/office/drawing/2014/main" val="2673062968"/>
                  </a:ext>
                </a:extLst>
              </a:tr>
            </a:tbl>
          </a:graphicData>
        </a:graphic>
      </p:graphicFrame>
      <p:sp>
        <p:nvSpPr>
          <p:cNvPr id="2" name="Title 1"/>
          <p:cNvSpPr>
            <a:spLocks noGrp="1"/>
          </p:cNvSpPr>
          <p:nvPr>
            <p:ph type="title"/>
          </p:nvPr>
        </p:nvSpPr>
        <p:spPr>
          <a:xfrm>
            <a:off x="1097280" y="491316"/>
            <a:ext cx="10058400" cy="986733"/>
          </a:xfrm>
        </p:spPr>
        <p:txBody>
          <a:bodyPr/>
          <a:lstStyle/>
          <a:p>
            <a:r>
              <a:rPr lang="en-GB" dirty="0" smtClean="0"/>
              <a:t>FE Provision: Oxfordshire</a:t>
            </a:r>
            <a:endParaRPr lang="en-GB" dirty="0"/>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3782957298"/>
              </p:ext>
            </p:extLst>
          </p:nvPr>
        </p:nvGraphicFramePr>
        <p:xfrm>
          <a:off x="7914432" y="3373100"/>
          <a:ext cx="1675321" cy="274320"/>
        </p:xfrm>
        <a:graphic>
          <a:graphicData uri="http://schemas.openxmlformats.org/drawingml/2006/table">
            <a:tbl>
              <a:tblPr firstRow="1" bandRow="1">
                <a:tableStyleId>{5C22544A-7EE6-4342-B048-85BDC9FD1C3A}</a:tableStyleId>
              </a:tblPr>
              <a:tblGrid>
                <a:gridCol w="1301941">
                  <a:extLst>
                    <a:ext uri="{9D8B030D-6E8A-4147-A177-3AD203B41FA5}">
                      <a16:colId xmlns:a16="http://schemas.microsoft.com/office/drawing/2014/main" val="2403123826"/>
                    </a:ext>
                  </a:extLst>
                </a:gridCol>
                <a:gridCol w="373380">
                  <a:extLst>
                    <a:ext uri="{9D8B030D-6E8A-4147-A177-3AD203B41FA5}">
                      <a16:colId xmlns:a16="http://schemas.microsoft.com/office/drawing/2014/main" val="2911412126"/>
                    </a:ext>
                  </a:extLst>
                </a:gridCol>
              </a:tblGrid>
              <a:tr h="0">
                <a:tc>
                  <a:txBody>
                    <a:bodyPr/>
                    <a:lstStyle/>
                    <a:p>
                      <a:r>
                        <a:rPr lang="en-GB" sz="1200" b="0" dirty="0" smtClean="0">
                          <a:solidFill>
                            <a:schemeClr val="accent2"/>
                          </a:solidFill>
                        </a:rPr>
                        <a:t>Specialist</a:t>
                      </a:r>
                      <a:r>
                        <a:rPr lang="en-GB" sz="1200" b="0" baseline="0" dirty="0" smtClean="0">
                          <a:solidFill>
                            <a:schemeClr val="accent2"/>
                          </a:solidFill>
                        </a:rPr>
                        <a:t> Schools</a:t>
                      </a:r>
                      <a:endParaRPr lang="en-GB" sz="1200" b="0" dirty="0">
                        <a:solidFill>
                          <a:schemeClr val="accent2"/>
                        </a:solidFill>
                      </a:endParaRPr>
                    </a:p>
                  </a:txBody>
                  <a:tcPr>
                    <a:solidFill>
                      <a:srgbClr val="E8E8E8"/>
                    </a:solidFill>
                  </a:tcPr>
                </a:tc>
                <a:tc>
                  <a:txBody>
                    <a:bodyPr/>
                    <a:lstStyle/>
                    <a:p>
                      <a:pPr algn="r"/>
                      <a:r>
                        <a:rPr lang="en-GB" sz="1200" b="0" dirty="0" smtClean="0">
                          <a:solidFill>
                            <a:schemeClr val="accent2"/>
                          </a:solidFill>
                        </a:rPr>
                        <a:t>15</a:t>
                      </a:r>
                      <a:endParaRPr lang="en-GB" sz="1200" b="0" dirty="0">
                        <a:solidFill>
                          <a:schemeClr val="accent2"/>
                        </a:solidFill>
                      </a:endParaRPr>
                    </a:p>
                  </a:txBody>
                  <a:tcPr>
                    <a:solidFill>
                      <a:srgbClr val="E8E8E8"/>
                    </a:solidFill>
                  </a:tcPr>
                </a:tc>
                <a:extLst>
                  <a:ext uri="{0D108BD9-81ED-4DB2-BD59-A6C34878D82A}">
                    <a16:rowId xmlns:a16="http://schemas.microsoft.com/office/drawing/2014/main" val="2588399980"/>
                  </a:ext>
                </a:extLst>
              </a:tr>
            </a:tbl>
          </a:graphicData>
        </a:graphic>
      </p:graphicFrame>
      <p:grpSp>
        <p:nvGrpSpPr>
          <p:cNvPr id="9" name="Group 8"/>
          <p:cNvGrpSpPr/>
          <p:nvPr/>
        </p:nvGrpSpPr>
        <p:grpSpPr>
          <a:xfrm>
            <a:off x="1097280" y="1576206"/>
            <a:ext cx="3468750" cy="4500000"/>
            <a:chOff x="1097280" y="1576206"/>
            <a:chExt cx="3468750" cy="4500000"/>
          </a:xfrm>
        </p:grpSpPr>
        <p:grpSp>
          <p:nvGrpSpPr>
            <p:cNvPr id="7" name="Group 6"/>
            <p:cNvGrpSpPr/>
            <p:nvPr/>
          </p:nvGrpSpPr>
          <p:grpSpPr>
            <a:xfrm>
              <a:off x="1097280" y="1576206"/>
              <a:ext cx="3468750" cy="4500000"/>
              <a:chOff x="1037827" y="1651064"/>
              <a:chExt cx="3468750" cy="450000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27" y="1651064"/>
                <a:ext cx="3468750" cy="4500000"/>
              </a:xfrm>
              <a:prstGeom prst="rect">
                <a:avLst/>
              </a:prstGeom>
            </p:spPr>
          </p:pic>
          <p:grpSp>
            <p:nvGrpSpPr>
              <p:cNvPr id="6" name="Group 5"/>
              <p:cNvGrpSpPr/>
              <p:nvPr/>
            </p:nvGrpSpPr>
            <p:grpSpPr>
              <a:xfrm>
                <a:off x="2777848" y="3857127"/>
                <a:ext cx="1435352" cy="1417602"/>
                <a:chOff x="2777848" y="3857127"/>
                <a:chExt cx="1435352" cy="1417602"/>
              </a:xfrm>
            </p:grpSpPr>
            <p:sp>
              <p:nvSpPr>
                <p:cNvPr id="32" name="Google Shape;431;p39"/>
                <p:cNvSpPr/>
                <p:nvPr/>
              </p:nvSpPr>
              <p:spPr>
                <a:xfrm>
                  <a:off x="2777848" y="4295790"/>
                  <a:ext cx="232069" cy="236924"/>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w="12700">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31;p39"/>
                <p:cNvSpPr/>
                <p:nvPr/>
              </p:nvSpPr>
              <p:spPr>
                <a:xfrm>
                  <a:off x="3012344" y="3857127"/>
                  <a:ext cx="232069" cy="236924"/>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31;p39"/>
                <p:cNvSpPr/>
                <p:nvPr/>
              </p:nvSpPr>
              <p:spPr>
                <a:xfrm>
                  <a:off x="2822380" y="4686677"/>
                  <a:ext cx="232069" cy="236924"/>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31;p39"/>
                <p:cNvSpPr/>
                <p:nvPr/>
              </p:nvSpPr>
              <p:spPr>
                <a:xfrm>
                  <a:off x="2872861" y="3910293"/>
                  <a:ext cx="232069" cy="236924"/>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31;p39"/>
                <p:cNvSpPr/>
                <p:nvPr/>
              </p:nvSpPr>
              <p:spPr>
                <a:xfrm>
                  <a:off x="3981131" y="5037805"/>
                  <a:ext cx="232069" cy="236924"/>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 name="Google Shape;431;p39"/>
            <p:cNvSpPr/>
            <p:nvPr/>
          </p:nvSpPr>
          <p:spPr>
            <a:xfrm>
              <a:off x="2211784" y="3598511"/>
              <a:ext cx="232069" cy="236924"/>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2" name="Picture 4" descr="Image result for ra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1970" y="5300936"/>
            <a:ext cx="1378257" cy="77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707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558901"/>
            <a:ext cx="3467890" cy="4500000"/>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1581112225"/>
              </p:ext>
            </p:extLst>
          </p:nvPr>
        </p:nvGraphicFramePr>
        <p:xfrm>
          <a:off x="5328059" y="1992565"/>
          <a:ext cx="5186108" cy="1127760"/>
        </p:xfrm>
        <a:graphic>
          <a:graphicData uri="http://schemas.openxmlformats.org/drawingml/2006/table">
            <a:tbl>
              <a:tblPr firstRow="1" bandRow="1">
                <a:tableStyleId>{5C22544A-7EE6-4342-B048-85BDC9FD1C3A}</a:tableStyleId>
              </a:tblPr>
              <a:tblGrid>
                <a:gridCol w="1062038">
                  <a:extLst>
                    <a:ext uri="{9D8B030D-6E8A-4147-A177-3AD203B41FA5}">
                      <a16:colId xmlns:a16="http://schemas.microsoft.com/office/drawing/2014/main" val="1292275049"/>
                    </a:ext>
                  </a:extLst>
                </a:gridCol>
                <a:gridCol w="1131697">
                  <a:extLst>
                    <a:ext uri="{9D8B030D-6E8A-4147-A177-3AD203B41FA5}">
                      <a16:colId xmlns:a16="http://schemas.microsoft.com/office/drawing/2014/main" val="2950534817"/>
                    </a:ext>
                  </a:extLst>
                </a:gridCol>
                <a:gridCol w="621030">
                  <a:extLst>
                    <a:ext uri="{9D8B030D-6E8A-4147-A177-3AD203B41FA5}">
                      <a16:colId xmlns:a16="http://schemas.microsoft.com/office/drawing/2014/main" val="4038620535"/>
                    </a:ext>
                  </a:extLst>
                </a:gridCol>
                <a:gridCol w="1789619">
                  <a:extLst>
                    <a:ext uri="{9D8B030D-6E8A-4147-A177-3AD203B41FA5}">
                      <a16:colId xmlns:a16="http://schemas.microsoft.com/office/drawing/2014/main" val="2117277977"/>
                    </a:ext>
                  </a:extLst>
                </a:gridCol>
                <a:gridCol w="581724">
                  <a:extLst>
                    <a:ext uri="{9D8B030D-6E8A-4147-A177-3AD203B41FA5}">
                      <a16:colId xmlns:a16="http://schemas.microsoft.com/office/drawing/2014/main" val="3868217371"/>
                    </a:ext>
                  </a:extLst>
                </a:gridCol>
              </a:tblGrid>
              <a:tr h="207233">
                <a:tc>
                  <a:txBody>
                    <a:bodyPr/>
                    <a:lstStyle/>
                    <a:p>
                      <a:pPr marL="0" algn="l" defTabSz="914400" rtl="0" eaLnBrk="1" latinLnBrk="0" hangingPunct="1"/>
                      <a:endParaRPr lang="en-GB" sz="1400" b="1"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Outstanding</a:t>
                      </a:r>
                      <a:endParaRPr lang="en-GB" sz="1400" b="0"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Good</a:t>
                      </a:r>
                      <a:endParaRPr lang="en-GB" sz="1400" b="0"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Needs Improvement / Inadequate</a:t>
                      </a:r>
                      <a:endParaRPr lang="en-GB" sz="1400" b="0"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Total</a:t>
                      </a:r>
                      <a:endParaRPr lang="en-GB" sz="1400" b="0" kern="1200" dirty="0">
                        <a:solidFill>
                          <a:schemeClr val="dk1"/>
                        </a:solidFill>
                        <a:latin typeface="+mn-lt"/>
                        <a:ea typeface="+mn-ea"/>
                        <a:cs typeface="+mn-cs"/>
                      </a:endParaRPr>
                    </a:p>
                  </a:txBody>
                  <a:tcPr/>
                </a:tc>
                <a:extLst>
                  <a:ext uri="{0D108BD9-81ED-4DB2-BD59-A6C34878D82A}">
                    <a16:rowId xmlns:a16="http://schemas.microsoft.com/office/drawing/2014/main" val="822375922"/>
                  </a:ext>
                </a:extLst>
              </a:tr>
              <a:tr h="200350">
                <a:tc>
                  <a:txBody>
                    <a:bodyPr/>
                    <a:lstStyle/>
                    <a:p>
                      <a:pPr marL="0" algn="l" defTabSz="914400" rtl="0" eaLnBrk="1" latinLnBrk="0" hangingPunct="1"/>
                      <a:r>
                        <a:rPr lang="en-GB" sz="1400" kern="1200" dirty="0" smtClean="0"/>
                        <a:t>Sixth Forms</a:t>
                      </a:r>
                      <a:endParaRPr lang="en-GB" sz="1400" b="1"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a:t>
                      </a:r>
                      <a:endParaRPr lang="en-GB" sz="1400" b="0"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1</a:t>
                      </a:r>
                      <a:endParaRPr lang="en-GB" sz="1400" b="0"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a:t>
                      </a:r>
                      <a:endParaRPr lang="en-GB" sz="1400" b="0" kern="1200" dirty="0">
                        <a:solidFill>
                          <a:schemeClr val="dk1"/>
                        </a:solidFill>
                        <a:latin typeface="+mn-lt"/>
                        <a:ea typeface="+mn-ea"/>
                        <a:cs typeface="+mn-cs"/>
                      </a:endParaRPr>
                    </a:p>
                  </a:txBody>
                  <a:tcPr/>
                </a:tc>
                <a:tc>
                  <a:txBody>
                    <a:bodyPr/>
                    <a:lstStyle/>
                    <a:p>
                      <a:pPr marL="0" algn="r" defTabSz="914400" rtl="0" eaLnBrk="1" latinLnBrk="0" hangingPunct="1"/>
                      <a:r>
                        <a:rPr lang="en-GB" sz="1400" kern="1200" dirty="0" smtClean="0"/>
                        <a:t>1</a:t>
                      </a:r>
                      <a:endParaRPr lang="en-GB" sz="1400" b="0" kern="1200" dirty="0">
                        <a:solidFill>
                          <a:schemeClr val="dk1"/>
                        </a:solidFill>
                        <a:latin typeface="+mn-lt"/>
                        <a:ea typeface="+mn-ea"/>
                        <a:cs typeface="+mn-cs"/>
                      </a:endParaRPr>
                    </a:p>
                  </a:txBody>
                  <a:tcPr/>
                </a:tc>
                <a:extLst>
                  <a:ext uri="{0D108BD9-81ED-4DB2-BD59-A6C34878D82A}">
                    <a16:rowId xmlns:a16="http://schemas.microsoft.com/office/drawing/2014/main" val="2223986245"/>
                  </a:ext>
                </a:extLst>
              </a:tr>
              <a:tr h="0">
                <a:tc>
                  <a:txBody>
                    <a:bodyPr/>
                    <a:lstStyle/>
                    <a:p>
                      <a:r>
                        <a:rPr lang="en-GB" sz="1400" dirty="0" smtClean="0"/>
                        <a:t>Colleges</a:t>
                      </a:r>
                      <a:endParaRPr lang="en-GB" sz="1400" b="1" dirty="0"/>
                    </a:p>
                  </a:txBody>
                  <a:tcPr/>
                </a:tc>
                <a:tc>
                  <a:txBody>
                    <a:bodyPr/>
                    <a:lstStyle/>
                    <a:p>
                      <a:pPr algn="r"/>
                      <a:r>
                        <a:rPr lang="en-GB" sz="1400" dirty="0" smtClean="0"/>
                        <a:t>-</a:t>
                      </a:r>
                      <a:endParaRPr lang="en-GB" sz="1400" dirty="0"/>
                    </a:p>
                  </a:txBody>
                  <a:tcPr/>
                </a:tc>
                <a:tc>
                  <a:txBody>
                    <a:bodyPr/>
                    <a:lstStyle/>
                    <a:p>
                      <a:pPr algn="r"/>
                      <a:r>
                        <a:rPr lang="en-GB" sz="1400" dirty="0" smtClean="0"/>
                        <a:t>1</a:t>
                      </a:r>
                      <a:endParaRPr lang="en-GB" sz="1400" dirty="0"/>
                    </a:p>
                  </a:txBody>
                  <a:tcPr/>
                </a:tc>
                <a:tc>
                  <a:txBody>
                    <a:bodyPr/>
                    <a:lstStyle/>
                    <a:p>
                      <a:pPr algn="r"/>
                      <a:r>
                        <a:rPr lang="en-GB" sz="1400" dirty="0" smtClean="0"/>
                        <a:t>1</a:t>
                      </a:r>
                      <a:endParaRPr lang="en-GB" sz="1400" dirty="0"/>
                    </a:p>
                  </a:txBody>
                  <a:tcPr/>
                </a:tc>
                <a:tc>
                  <a:txBody>
                    <a:bodyPr/>
                    <a:lstStyle/>
                    <a:p>
                      <a:pPr algn="r"/>
                      <a:r>
                        <a:rPr lang="en-GB" sz="1400" dirty="0" smtClean="0"/>
                        <a:t>3</a:t>
                      </a:r>
                      <a:endParaRPr lang="en-GB" sz="1400" dirty="0"/>
                    </a:p>
                  </a:txBody>
                  <a:tcPr/>
                </a:tc>
                <a:extLst>
                  <a:ext uri="{0D108BD9-81ED-4DB2-BD59-A6C34878D82A}">
                    <a16:rowId xmlns:a16="http://schemas.microsoft.com/office/drawing/2014/main" val="3198812794"/>
                  </a:ext>
                </a:extLst>
              </a:tr>
            </a:tbl>
          </a:graphicData>
        </a:graphic>
      </p:graphicFrame>
      <p:sp>
        <p:nvSpPr>
          <p:cNvPr id="2" name="Title 1"/>
          <p:cNvSpPr>
            <a:spLocks noGrp="1"/>
          </p:cNvSpPr>
          <p:nvPr>
            <p:ph type="title"/>
          </p:nvPr>
        </p:nvSpPr>
        <p:spPr>
          <a:xfrm>
            <a:off x="1097280" y="491316"/>
            <a:ext cx="10058400" cy="986733"/>
          </a:xfrm>
        </p:spPr>
        <p:txBody>
          <a:bodyPr/>
          <a:lstStyle/>
          <a:p>
            <a:r>
              <a:rPr lang="en-GB" dirty="0" smtClean="0"/>
              <a:t>FE Provision: Portsmouth</a:t>
            </a:r>
            <a:endParaRPr lang="en-GB" dirty="0"/>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Google Shape;431;p39"/>
          <p:cNvSpPr/>
          <p:nvPr/>
        </p:nvSpPr>
        <p:spPr>
          <a:xfrm>
            <a:off x="2809153" y="2696007"/>
            <a:ext cx="232069" cy="236924"/>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w="12700">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31;p39"/>
          <p:cNvSpPr/>
          <p:nvPr/>
        </p:nvSpPr>
        <p:spPr>
          <a:xfrm>
            <a:off x="3212114" y="3789623"/>
            <a:ext cx="232069" cy="236924"/>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w="12700">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31;p39"/>
          <p:cNvSpPr/>
          <p:nvPr/>
        </p:nvSpPr>
        <p:spPr>
          <a:xfrm>
            <a:off x="2603337" y="2923822"/>
            <a:ext cx="232069" cy="236924"/>
          </a:xfrm>
          <a:custGeom>
            <a:avLst/>
            <a:gdLst/>
            <a:ahLst/>
            <a:cxnLst/>
            <a:rect l="l" t="t" r="r" b="b"/>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w="12700">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8" name="Table 17"/>
          <p:cNvGraphicFramePr>
            <a:graphicFrameLocks noGrp="1"/>
          </p:cNvGraphicFramePr>
          <p:nvPr>
            <p:extLst>
              <p:ext uri="{D42A27DB-BD31-4B8C-83A1-F6EECF244321}">
                <p14:modId xmlns:p14="http://schemas.microsoft.com/office/powerpoint/2010/main" val="1936554105"/>
              </p:ext>
            </p:extLst>
          </p:nvPr>
        </p:nvGraphicFramePr>
        <p:xfrm>
          <a:off x="6132443" y="3201657"/>
          <a:ext cx="1812163" cy="274320"/>
        </p:xfrm>
        <a:graphic>
          <a:graphicData uri="http://schemas.openxmlformats.org/drawingml/2006/table">
            <a:tbl>
              <a:tblPr firstRow="1" bandRow="1">
                <a:tableStyleId>{5C22544A-7EE6-4342-B048-85BDC9FD1C3A}</a:tableStyleId>
              </a:tblPr>
              <a:tblGrid>
                <a:gridCol w="1516571">
                  <a:extLst>
                    <a:ext uri="{9D8B030D-6E8A-4147-A177-3AD203B41FA5}">
                      <a16:colId xmlns:a16="http://schemas.microsoft.com/office/drawing/2014/main" val="1452572789"/>
                    </a:ext>
                  </a:extLst>
                </a:gridCol>
                <a:gridCol w="295592">
                  <a:extLst>
                    <a:ext uri="{9D8B030D-6E8A-4147-A177-3AD203B41FA5}">
                      <a16:colId xmlns:a16="http://schemas.microsoft.com/office/drawing/2014/main" val="1932457680"/>
                    </a:ext>
                  </a:extLst>
                </a:gridCol>
              </a:tblGrid>
              <a:tr h="0">
                <a:tc>
                  <a:txBody>
                    <a:bodyPr/>
                    <a:lstStyle/>
                    <a:p>
                      <a:r>
                        <a:rPr lang="en-GB" sz="1200" b="0" dirty="0" smtClean="0">
                          <a:solidFill>
                            <a:schemeClr val="tx1"/>
                          </a:solidFill>
                        </a:rPr>
                        <a:t>Independent</a:t>
                      </a:r>
                      <a:r>
                        <a:rPr lang="en-GB" sz="1200" b="0" baseline="0" dirty="0" smtClean="0">
                          <a:solidFill>
                            <a:schemeClr val="tx1"/>
                          </a:solidFill>
                        </a:rPr>
                        <a:t> Schools</a:t>
                      </a:r>
                      <a:endParaRPr lang="en-GB" sz="1200" b="0" dirty="0">
                        <a:solidFill>
                          <a:schemeClr val="tx1"/>
                        </a:solidFill>
                      </a:endParaRPr>
                    </a:p>
                  </a:txBody>
                  <a:tcPr>
                    <a:solidFill>
                      <a:srgbClr val="CECECE"/>
                    </a:solidFill>
                  </a:tcPr>
                </a:tc>
                <a:tc>
                  <a:txBody>
                    <a:bodyPr/>
                    <a:lstStyle/>
                    <a:p>
                      <a:pPr algn="r"/>
                      <a:r>
                        <a:rPr lang="en-GB" sz="1200" b="0" dirty="0" smtClean="0">
                          <a:solidFill>
                            <a:schemeClr val="tx1"/>
                          </a:solidFill>
                        </a:rPr>
                        <a:t>3</a:t>
                      </a:r>
                      <a:endParaRPr lang="en-GB" sz="1200" b="0" dirty="0">
                        <a:solidFill>
                          <a:schemeClr val="tx1"/>
                        </a:solidFill>
                      </a:endParaRPr>
                    </a:p>
                  </a:txBody>
                  <a:tcPr>
                    <a:solidFill>
                      <a:srgbClr val="CECECE"/>
                    </a:solidFill>
                  </a:tcPr>
                </a:tc>
                <a:extLst>
                  <a:ext uri="{0D108BD9-81ED-4DB2-BD59-A6C34878D82A}">
                    <a16:rowId xmlns:a16="http://schemas.microsoft.com/office/drawing/2014/main" val="249459679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394515398"/>
              </p:ext>
            </p:extLst>
          </p:nvPr>
        </p:nvGraphicFramePr>
        <p:xfrm>
          <a:off x="8061129" y="3201657"/>
          <a:ext cx="1597533" cy="274320"/>
        </p:xfrm>
        <a:graphic>
          <a:graphicData uri="http://schemas.openxmlformats.org/drawingml/2006/table">
            <a:tbl>
              <a:tblPr firstRow="1" bandRow="1">
                <a:tableStyleId>{5C22544A-7EE6-4342-B048-85BDC9FD1C3A}</a:tableStyleId>
              </a:tblPr>
              <a:tblGrid>
                <a:gridCol w="1301941">
                  <a:extLst>
                    <a:ext uri="{9D8B030D-6E8A-4147-A177-3AD203B41FA5}">
                      <a16:colId xmlns:a16="http://schemas.microsoft.com/office/drawing/2014/main" val="1492089828"/>
                    </a:ext>
                  </a:extLst>
                </a:gridCol>
                <a:gridCol w="295592">
                  <a:extLst>
                    <a:ext uri="{9D8B030D-6E8A-4147-A177-3AD203B41FA5}">
                      <a16:colId xmlns:a16="http://schemas.microsoft.com/office/drawing/2014/main" val="434697934"/>
                    </a:ext>
                  </a:extLst>
                </a:gridCol>
              </a:tblGrid>
              <a:tr h="0">
                <a:tc>
                  <a:txBody>
                    <a:bodyPr/>
                    <a:lstStyle/>
                    <a:p>
                      <a:r>
                        <a:rPr lang="en-GB" sz="1200" b="0" dirty="0" smtClean="0">
                          <a:solidFill>
                            <a:schemeClr val="accent2"/>
                          </a:solidFill>
                        </a:rPr>
                        <a:t>Specialist</a:t>
                      </a:r>
                      <a:r>
                        <a:rPr lang="en-GB" sz="1200" b="0" baseline="0" dirty="0" smtClean="0">
                          <a:solidFill>
                            <a:schemeClr val="accent2"/>
                          </a:solidFill>
                        </a:rPr>
                        <a:t> Schools</a:t>
                      </a:r>
                      <a:endParaRPr lang="en-GB" sz="1200" b="0" dirty="0">
                        <a:solidFill>
                          <a:schemeClr val="accent2"/>
                        </a:solidFill>
                      </a:endParaRPr>
                    </a:p>
                  </a:txBody>
                  <a:tcPr>
                    <a:solidFill>
                      <a:srgbClr val="E8E8E8"/>
                    </a:solidFill>
                  </a:tcPr>
                </a:tc>
                <a:tc>
                  <a:txBody>
                    <a:bodyPr/>
                    <a:lstStyle/>
                    <a:p>
                      <a:pPr algn="r"/>
                      <a:r>
                        <a:rPr lang="en-GB" sz="1200" b="0" dirty="0" smtClean="0">
                          <a:solidFill>
                            <a:schemeClr val="accent2"/>
                          </a:solidFill>
                        </a:rPr>
                        <a:t>2</a:t>
                      </a:r>
                      <a:endParaRPr lang="en-GB" sz="1200" b="0" dirty="0">
                        <a:solidFill>
                          <a:schemeClr val="accent2"/>
                        </a:solidFill>
                      </a:endParaRPr>
                    </a:p>
                  </a:txBody>
                  <a:tcPr>
                    <a:solidFill>
                      <a:srgbClr val="E8E8E8"/>
                    </a:solidFill>
                  </a:tcPr>
                </a:tc>
                <a:extLst>
                  <a:ext uri="{0D108BD9-81ED-4DB2-BD59-A6C34878D82A}">
                    <a16:rowId xmlns:a16="http://schemas.microsoft.com/office/drawing/2014/main" val="1811237639"/>
                  </a:ext>
                </a:extLst>
              </a:tr>
            </a:tbl>
          </a:graphicData>
        </a:graphic>
      </p:graphicFrame>
      <p:sp>
        <p:nvSpPr>
          <p:cNvPr id="16" name="TextBox 15"/>
          <p:cNvSpPr txBox="1"/>
          <p:nvPr/>
        </p:nvSpPr>
        <p:spPr>
          <a:xfrm>
            <a:off x="4688232" y="3783608"/>
            <a:ext cx="6687691" cy="1815882"/>
          </a:xfrm>
          <a:prstGeom prst="rect">
            <a:avLst/>
          </a:prstGeom>
          <a:noFill/>
        </p:spPr>
        <p:txBody>
          <a:bodyPr wrap="square" rtlCol="0">
            <a:spAutoFit/>
          </a:bodyPr>
          <a:lstStyle/>
          <a:p>
            <a:pPr marL="268288" indent="-268288">
              <a:buFont typeface="Calibri" panose="020F0502020204030204" pitchFamily="34" charset="0"/>
              <a:buChar char="◦"/>
            </a:pPr>
            <a:r>
              <a:rPr lang="en-GB" sz="1600" dirty="0" smtClean="0"/>
              <a:t>Main military areas: HMNB Portsmouth, HMS Excellent, HMS </a:t>
            </a:r>
            <a:r>
              <a:rPr lang="en-GB" sz="1600" dirty="0" err="1" smtClean="0"/>
              <a:t>Temeraire</a:t>
            </a:r>
            <a:endParaRPr lang="en-GB" sz="1600" dirty="0" smtClean="0"/>
          </a:p>
          <a:p>
            <a:pPr marL="342900" indent="-342900">
              <a:buFont typeface="Calibri" panose="020F0502020204030204" pitchFamily="34" charset="0"/>
              <a:buChar char="◦"/>
            </a:pPr>
            <a:endParaRPr lang="en-GB" sz="1600" dirty="0" smtClean="0"/>
          </a:p>
          <a:p>
            <a:pPr marL="268288" indent="-268288">
              <a:buFont typeface="Calibri" panose="020F0502020204030204" pitchFamily="34" charset="0"/>
              <a:buChar char="◦"/>
            </a:pPr>
            <a:r>
              <a:rPr lang="en-GB" sz="1600" dirty="0" smtClean="0"/>
              <a:t>3 colleges: Cosham, Portsmouth and </a:t>
            </a:r>
            <a:r>
              <a:rPr lang="en-GB" sz="1600" dirty="0" err="1" smtClean="0"/>
              <a:t>Hilsea</a:t>
            </a:r>
            <a:endParaRPr lang="en-GB" sz="1600" dirty="0" smtClean="0"/>
          </a:p>
          <a:p>
            <a:pPr marL="268288" indent="-268288">
              <a:buFont typeface="Calibri" panose="020F0502020204030204" pitchFamily="34" charset="0"/>
              <a:buChar char="◦"/>
            </a:pPr>
            <a:endParaRPr lang="en-GB" sz="1600" dirty="0" smtClean="0"/>
          </a:p>
          <a:p>
            <a:pPr marL="268288" indent="-268288">
              <a:buFont typeface="Calibri" panose="020F0502020204030204" pitchFamily="34" charset="0"/>
              <a:buChar char="◦"/>
            </a:pPr>
            <a:r>
              <a:rPr lang="en-GB" sz="1600" dirty="0" smtClean="0"/>
              <a:t>Ark Charter Academy, Southsea</a:t>
            </a:r>
          </a:p>
          <a:p>
            <a:r>
              <a:rPr lang="en-GB" sz="1600" dirty="0"/>
              <a:t> </a:t>
            </a:r>
            <a:endParaRPr lang="en-GB" sz="1600" dirty="0" smtClean="0"/>
          </a:p>
          <a:p>
            <a:pPr marL="342900" indent="-342900">
              <a:buFont typeface="Calibri" panose="020F0502020204030204" pitchFamily="34" charset="0"/>
              <a:buChar char="◦"/>
            </a:pPr>
            <a:endParaRPr lang="en-GB" sz="1600" dirty="0"/>
          </a:p>
        </p:txBody>
      </p:sp>
      <p:pic>
        <p:nvPicPr>
          <p:cNvPr id="3074" name="Picture 2" descr="Image result for royal nav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3131" y="4730355"/>
            <a:ext cx="1078417" cy="130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100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91316"/>
            <a:ext cx="10058400" cy="986733"/>
          </a:xfrm>
        </p:spPr>
        <p:txBody>
          <a:bodyPr/>
          <a:lstStyle/>
          <a:p>
            <a:r>
              <a:rPr lang="en-GB" dirty="0" smtClean="0"/>
              <a:t>Education</a:t>
            </a:r>
            <a:endParaRPr lang="en-GB" dirty="0"/>
          </a:p>
        </p:txBody>
      </p:sp>
      <p:sp>
        <p:nvSpPr>
          <p:cNvPr id="3" name="Content Placeholder 2"/>
          <p:cNvSpPr>
            <a:spLocks noGrp="1"/>
          </p:cNvSpPr>
          <p:nvPr>
            <p:ph idx="1"/>
          </p:nvPr>
        </p:nvSpPr>
        <p:spPr>
          <a:xfrm>
            <a:off x="1097280" y="1763850"/>
            <a:ext cx="10058400" cy="4701118"/>
          </a:xfrm>
        </p:spPr>
        <p:txBody>
          <a:bodyPr>
            <a:normAutofit/>
          </a:bodyPr>
          <a:lstStyle/>
          <a:p>
            <a:pPr marL="450850" indent="-273050">
              <a:buFont typeface="Calibri" panose="020F0502020204030204" pitchFamily="34" charset="0"/>
              <a:buChar char="◦"/>
            </a:pPr>
            <a:r>
              <a:rPr lang="en-GB" dirty="0" smtClean="0"/>
              <a:t>Military presence in an area ≠ understanding of service children in education</a:t>
            </a:r>
          </a:p>
          <a:p>
            <a:pPr marL="450850" indent="-273050">
              <a:buFont typeface="Calibri" panose="020F0502020204030204" pitchFamily="34" charset="0"/>
              <a:buChar char="◦"/>
            </a:pPr>
            <a:r>
              <a:rPr lang="en-GB" dirty="0" smtClean="0"/>
              <a:t>Sixth Forms vs. Colleges</a:t>
            </a:r>
          </a:p>
          <a:p>
            <a:pPr marL="450850" indent="-273050">
              <a:buFont typeface="Calibri" panose="020F0502020204030204" pitchFamily="34" charset="0"/>
              <a:buChar char="◦"/>
            </a:pPr>
            <a:endParaRPr lang="en-GB" sz="800" dirty="0" smtClean="0"/>
          </a:p>
          <a:p>
            <a:pPr marL="450850" indent="-273050">
              <a:buFont typeface="Calibri" panose="020F0502020204030204" pitchFamily="34" charset="0"/>
              <a:buChar char="◦"/>
            </a:pPr>
            <a:r>
              <a:rPr lang="en-GB" dirty="0" smtClean="0"/>
              <a:t>Schools Receiving Service Pupil Premium</a:t>
            </a:r>
          </a:p>
          <a:p>
            <a:pPr marL="743458" lvl="1" indent="-273050"/>
            <a:r>
              <a:rPr lang="en-GB" dirty="0" smtClean="0"/>
              <a:t>31</a:t>
            </a:r>
            <a:r>
              <a:rPr lang="en-GB" dirty="0" smtClean="0"/>
              <a:t>% </a:t>
            </a:r>
            <a:r>
              <a:rPr lang="en-GB" dirty="0" smtClean="0"/>
              <a:t>have </a:t>
            </a:r>
            <a:r>
              <a:rPr lang="en-GB" dirty="0" smtClean="0"/>
              <a:t>one service </a:t>
            </a:r>
            <a:r>
              <a:rPr lang="en-GB" dirty="0" smtClean="0"/>
              <a:t>child</a:t>
            </a:r>
          </a:p>
          <a:p>
            <a:pPr marL="743458" lvl="1" indent="-273050"/>
            <a:r>
              <a:rPr lang="en-GB" dirty="0" smtClean="0"/>
              <a:t>Half have </a:t>
            </a:r>
            <a:r>
              <a:rPr lang="en-GB" dirty="0" smtClean="0"/>
              <a:t>one or </a:t>
            </a:r>
            <a:r>
              <a:rPr lang="en-GB" dirty="0" smtClean="0"/>
              <a:t>two service children</a:t>
            </a:r>
          </a:p>
          <a:p>
            <a:pPr marL="743458" lvl="1" indent="-273050"/>
            <a:r>
              <a:rPr lang="en-GB" dirty="0" smtClean="0"/>
              <a:t>87% have &lt;10 service children</a:t>
            </a:r>
          </a:p>
          <a:p>
            <a:pPr marL="743458" lvl="1" indent="-273050"/>
            <a:r>
              <a:rPr lang="en-GB" dirty="0" smtClean="0"/>
              <a:t>91% have &lt;15 service children</a:t>
            </a:r>
            <a:endParaRPr lang="en-GB" dirty="0" smtClean="0"/>
          </a:p>
          <a:p>
            <a:pPr marL="450850" indent="-273050">
              <a:buFont typeface="Calibri" panose="020F0502020204030204" pitchFamily="34" charset="0"/>
              <a:buChar char="◦"/>
            </a:pPr>
            <a:endParaRPr lang="en-GB" sz="800" dirty="0"/>
          </a:p>
          <a:p>
            <a:pPr marL="450850" indent="-273050">
              <a:buFont typeface="Calibri" panose="020F0502020204030204" pitchFamily="34" charset="0"/>
              <a:buChar char="◦"/>
            </a:pPr>
            <a:r>
              <a:rPr lang="en-GB" dirty="0" smtClean="0"/>
              <a:t>Future Accommodation Model </a:t>
            </a:r>
          </a:p>
          <a:p>
            <a:pPr marL="743458" lvl="1" indent="-273050"/>
            <a:r>
              <a:rPr lang="en-GB" dirty="0" smtClean="0"/>
              <a:t>Increase in dispersal</a:t>
            </a:r>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783" y="2292424"/>
            <a:ext cx="5872367" cy="3529927"/>
          </a:xfrm>
          <a:prstGeom prst="rect">
            <a:avLst/>
          </a:prstGeom>
        </p:spPr>
      </p:pic>
      <p:sp>
        <p:nvSpPr>
          <p:cNvPr id="7" name="Google Shape;334;p37"/>
          <p:cNvSpPr>
            <a:spLocks noChangeAspect="1"/>
          </p:cNvSpPr>
          <p:nvPr/>
        </p:nvSpPr>
        <p:spPr>
          <a:xfrm>
            <a:off x="10284275" y="732762"/>
            <a:ext cx="795205" cy="68400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1831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196" y="1138208"/>
            <a:ext cx="10058400" cy="4492571"/>
          </a:xfrm>
        </p:spPr>
        <p:txBody>
          <a:bodyPr>
            <a:normAutofit/>
          </a:bodyPr>
          <a:lstStyle/>
          <a:p>
            <a:pPr marL="177800" indent="0" algn="ctr">
              <a:buNone/>
            </a:pPr>
            <a:endParaRPr lang="en-GB" cap="all" spc="200" dirty="0" smtClean="0">
              <a:solidFill>
                <a:schemeClr val="tx2"/>
              </a:solidFill>
            </a:endParaRPr>
          </a:p>
          <a:p>
            <a:pPr marL="177800" indent="0" algn="ctr">
              <a:lnSpc>
                <a:spcPct val="150000"/>
              </a:lnSpc>
              <a:buNone/>
            </a:pPr>
            <a:r>
              <a:rPr lang="en-GB" cap="all" spc="200" dirty="0" smtClean="0">
                <a:solidFill>
                  <a:schemeClr val="tx2"/>
                </a:solidFill>
              </a:rPr>
              <a:t>How do we monitor service children’s progression post-16?</a:t>
            </a:r>
          </a:p>
          <a:p>
            <a:pPr marL="177800" indent="0" algn="ctr">
              <a:lnSpc>
                <a:spcPct val="150000"/>
              </a:lnSpc>
              <a:buNone/>
            </a:pPr>
            <a:r>
              <a:rPr lang="en-GB" cap="all" spc="200" dirty="0" smtClean="0">
                <a:solidFill>
                  <a:schemeClr val="tx2"/>
                </a:solidFill>
              </a:rPr>
              <a:t>How do we increase continuity in education post-16 across the UK?</a:t>
            </a:r>
          </a:p>
          <a:p>
            <a:pPr marL="177800" indent="0" algn="ctr">
              <a:lnSpc>
                <a:spcPct val="150000"/>
              </a:lnSpc>
              <a:buNone/>
            </a:pPr>
            <a:r>
              <a:rPr lang="en-GB" cap="all" spc="200" dirty="0" smtClean="0">
                <a:solidFill>
                  <a:schemeClr val="tx2"/>
                </a:solidFill>
              </a:rPr>
              <a:t>What can teachers do to support service children post-16?</a:t>
            </a:r>
          </a:p>
          <a:p>
            <a:pPr marL="177800" indent="0" algn="ctr">
              <a:lnSpc>
                <a:spcPct val="150000"/>
              </a:lnSpc>
              <a:buNone/>
            </a:pPr>
            <a:r>
              <a:rPr lang="en-GB" cap="all" spc="200" dirty="0" smtClean="0">
                <a:solidFill>
                  <a:schemeClr val="tx2"/>
                </a:solidFill>
              </a:rPr>
              <a:t>What can policy makers do?</a:t>
            </a:r>
          </a:p>
          <a:p>
            <a:pPr marL="177800" indent="0" algn="ctr">
              <a:buNone/>
            </a:pPr>
            <a:endParaRPr lang="en-GB" sz="6000" cap="all" spc="200" dirty="0">
              <a:solidFill>
                <a:schemeClr val="tx2"/>
              </a:solidFill>
            </a:endParaRPr>
          </a:p>
          <a:p>
            <a:pPr marL="177800" indent="0" algn="ctr">
              <a:buNone/>
            </a:pPr>
            <a:r>
              <a:rPr lang="en-GB" cap="all" spc="200" dirty="0" smtClean="0">
                <a:solidFill>
                  <a:schemeClr val="tx2"/>
                </a:solidFill>
              </a:rPr>
              <a:t>How do we build a coherent picture?</a:t>
            </a:r>
            <a:endParaRPr lang="en-GB" dirty="0"/>
          </a:p>
        </p:txBody>
      </p:sp>
      <p:cxnSp>
        <p:nvCxnSpPr>
          <p:cNvPr id="5" name="Straight Connector 4"/>
          <p:cNvCxnSpPr/>
          <p:nvPr/>
        </p:nvCxnSpPr>
        <p:spPr>
          <a:xfrm>
            <a:off x="1065196" y="574812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65196" y="4777579"/>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277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91316"/>
            <a:ext cx="10058400" cy="986733"/>
          </a:xfrm>
        </p:spPr>
        <p:txBody>
          <a:bodyPr/>
          <a:lstStyle/>
          <a:p>
            <a:r>
              <a:rPr lang="en-GB" dirty="0" smtClean="0"/>
              <a:t>Introduction</a:t>
            </a:r>
            <a:endParaRPr lang="en-GB" dirty="0"/>
          </a:p>
        </p:txBody>
      </p:sp>
      <p:sp>
        <p:nvSpPr>
          <p:cNvPr id="3" name="Content Placeholder 2"/>
          <p:cNvSpPr>
            <a:spLocks noGrp="1"/>
          </p:cNvSpPr>
          <p:nvPr>
            <p:ph idx="1"/>
          </p:nvPr>
        </p:nvSpPr>
        <p:spPr>
          <a:xfrm>
            <a:off x="1097280" y="1633218"/>
            <a:ext cx="10058400" cy="4604294"/>
          </a:xfrm>
        </p:spPr>
        <p:txBody>
          <a:bodyPr>
            <a:normAutofit/>
          </a:bodyPr>
          <a:lstStyle/>
          <a:p>
            <a:pPr marL="450850" indent="-273050">
              <a:buFont typeface="Calibri" panose="020F0502020204030204" pitchFamily="34" charset="0"/>
              <a:buChar char="◦"/>
            </a:pPr>
            <a:r>
              <a:rPr lang="en-GB" dirty="0" smtClean="0"/>
              <a:t>Service Life Options</a:t>
            </a:r>
          </a:p>
          <a:p>
            <a:pPr marL="743458" lvl="1" indent="-273050"/>
            <a:r>
              <a:rPr lang="en-GB" dirty="0" smtClean="0"/>
              <a:t>Family stays in one place, serving member moves</a:t>
            </a:r>
          </a:p>
          <a:p>
            <a:pPr marL="743458" lvl="1" indent="-273050"/>
            <a:r>
              <a:rPr lang="en-GB" dirty="0" smtClean="0"/>
              <a:t>Whole family moves, service child changes school each time</a:t>
            </a:r>
          </a:p>
          <a:p>
            <a:pPr marL="743458" lvl="1" indent="-273050"/>
            <a:r>
              <a:rPr lang="en-GB" dirty="0" smtClean="0"/>
              <a:t>Service child attends boarding school, family moves around</a:t>
            </a:r>
          </a:p>
          <a:p>
            <a:pPr marL="450850" indent="-273050">
              <a:buFont typeface="Calibri" panose="020F0502020204030204" pitchFamily="34" charset="0"/>
              <a:buChar char="◦"/>
            </a:pPr>
            <a:r>
              <a:rPr lang="en-GB" dirty="0" smtClean="0"/>
              <a:t>Mobility</a:t>
            </a:r>
            <a:endParaRPr lang="en-GB" i="1" dirty="0" smtClean="0"/>
          </a:p>
          <a:p>
            <a:pPr marL="743458" lvl="1" indent="-273050"/>
            <a:r>
              <a:rPr lang="en-GB" dirty="0" smtClean="0"/>
              <a:t>Lack of stability and continuity</a:t>
            </a:r>
            <a:r>
              <a:rPr lang="en-GB" sz="1400" i="1" dirty="0">
                <a:solidFill>
                  <a:srgbClr val="000000">
                    <a:lumMod val="75000"/>
                    <a:lumOff val="25000"/>
                  </a:srgbClr>
                </a:solidFill>
              </a:rPr>
              <a:t> </a:t>
            </a:r>
            <a:r>
              <a:rPr lang="en-GB" sz="1400" i="1" dirty="0" smtClean="0">
                <a:solidFill>
                  <a:srgbClr val="000000">
                    <a:lumMod val="75000"/>
                    <a:lumOff val="25000"/>
                  </a:srgbClr>
                </a:solidFill>
              </a:rPr>
              <a:t>(NAO</a:t>
            </a:r>
            <a:r>
              <a:rPr lang="en-GB" sz="1400" i="1" dirty="0">
                <a:solidFill>
                  <a:srgbClr val="000000">
                    <a:lumMod val="75000"/>
                    <a:lumOff val="25000"/>
                  </a:srgbClr>
                </a:solidFill>
              </a:rPr>
              <a:t>, </a:t>
            </a:r>
            <a:r>
              <a:rPr lang="en-GB" sz="1400" i="1" dirty="0" smtClean="0">
                <a:solidFill>
                  <a:srgbClr val="000000">
                    <a:lumMod val="75000"/>
                    <a:lumOff val="25000"/>
                  </a:srgbClr>
                </a:solidFill>
              </a:rPr>
              <a:t>2013)</a:t>
            </a:r>
            <a:endParaRPr lang="en-GB" dirty="0" smtClean="0"/>
          </a:p>
          <a:p>
            <a:pPr marL="743458" lvl="1" indent="-273050"/>
            <a:r>
              <a:rPr lang="en-GB" dirty="0" smtClean="0"/>
              <a:t>Educational stability </a:t>
            </a:r>
            <a:r>
              <a:rPr lang="en-GB" sz="1500" i="1" dirty="0" smtClean="0"/>
              <a:t>(</a:t>
            </a:r>
            <a:r>
              <a:rPr lang="en-GB" sz="1400" i="1" dirty="0" smtClean="0">
                <a:solidFill>
                  <a:srgbClr val="000000">
                    <a:lumMod val="75000"/>
                    <a:lumOff val="25000"/>
                  </a:srgbClr>
                </a:solidFill>
              </a:rPr>
              <a:t>AFF</a:t>
            </a:r>
            <a:r>
              <a:rPr lang="en-GB" sz="1400" i="1" dirty="0">
                <a:solidFill>
                  <a:srgbClr val="000000">
                    <a:lumMod val="75000"/>
                    <a:lumOff val="25000"/>
                  </a:srgbClr>
                </a:solidFill>
              </a:rPr>
              <a:t>, </a:t>
            </a:r>
            <a:r>
              <a:rPr lang="en-GB" sz="1400" i="1" dirty="0" smtClean="0">
                <a:solidFill>
                  <a:srgbClr val="000000">
                    <a:lumMod val="75000"/>
                    <a:lumOff val="25000"/>
                  </a:srgbClr>
                </a:solidFill>
              </a:rPr>
              <a:t>2016</a:t>
            </a:r>
            <a:r>
              <a:rPr lang="en-GB" sz="1400" i="1" dirty="0">
                <a:solidFill>
                  <a:srgbClr val="000000">
                    <a:lumMod val="75000"/>
                    <a:lumOff val="25000"/>
                  </a:srgbClr>
                </a:solidFill>
              </a:rPr>
              <a:t>)</a:t>
            </a:r>
            <a:endParaRPr lang="en-GB" dirty="0" smtClean="0"/>
          </a:p>
          <a:p>
            <a:pPr marL="450850" indent="-273050">
              <a:buFont typeface="Calibri" panose="020F0502020204030204" pitchFamily="34" charset="0"/>
              <a:buChar char="◦"/>
            </a:pPr>
            <a:r>
              <a:rPr lang="en-GB" dirty="0" smtClean="0"/>
              <a:t>Educational Attainment</a:t>
            </a:r>
          </a:p>
          <a:p>
            <a:pPr marL="743458" lvl="1" indent="-273050"/>
            <a:r>
              <a:rPr lang="en-GB" dirty="0" smtClean="0"/>
              <a:t>Mobile vs. non-mobile </a:t>
            </a:r>
            <a:r>
              <a:rPr lang="en-GB" sz="1500" i="1" dirty="0" smtClean="0"/>
              <a:t>(</a:t>
            </a:r>
            <a:r>
              <a:rPr lang="en-GB" sz="1500" i="1" dirty="0" err="1" smtClean="0"/>
              <a:t>DfE</a:t>
            </a:r>
            <a:r>
              <a:rPr lang="en-GB" sz="1500" i="1" dirty="0" smtClean="0"/>
              <a:t>, 2014; </a:t>
            </a:r>
            <a:r>
              <a:rPr lang="en-GB" sz="1500" i="1" dirty="0" err="1" smtClean="0"/>
              <a:t>HoCDC</a:t>
            </a:r>
            <a:r>
              <a:rPr lang="en-GB" sz="1500" i="1" dirty="0" smtClean="0"/>
              <a:t>, 2013)</a:t>
            </a:r>
          </a:p>
          <a:p>
            <a:pPr marL="743458" lvl="1" indent="-273050"/>
            <a:r>
              <a:rPr lang="en-GB" dirty="0" smtClean="0"/>
              <a:t>Indicator of risk for low achievement </a:t>
            </a:r>
            <a:r>
              <a:rPr lang="en-GB" sz="1500" i="1" dirty="0" smtClean="0"/>
              <a:t>(Gibbons and </a:t>
            </a:r>
            <a:r>
              <a:rPr lang="en-GB" sz="1500" i="1" dirty="0" err="1" smtClean="0"/>
              <a:t>Telhaj</a:t>
            </a:r>
            <a:r>
              <a:rPr lang="en-GB" sz="1500" i="1" dirty="0" smtClean="0"/>
              <a:t>, 2013)</a:t>
            </a:r>
          </a:p>
          <a:p>
            <a:pPr marL="743458" lvl="1" indent="-273050"/>
            <a:r>
              <a:rPr lang="en-GB" dirty="0" smtClean="0"/>
              <a:t>Non-mobile service children &gt; mobile service children &gt; mobile non-service children </a:t>
            </a:r>
            <a:r>
              <a:rPr lang="en-GB" sz="1500" i="1" dirty="0" smtClean="0"/>
              <a:t>(</a:t>
            </a:r>
            <a:r>
              <a:rPr lang="en-GB" sz="1500" i="1" dirty="0" err="1" smtClean="0"/>
              <a:t>DfE</a:t>
            </a:r>
            <a:r>
              <a:rPr lang="en-GB" sz="1500" i="1" dirty="0" smtClean="0"/>
              <a:t>, 2010)</a:t>
            </a:r>
            <a:endParaRPr lang="en-GB" i="1" dirty="0"/>
          </a:p>
          <a:p>
            <a:pPr marL="177800" indent="0" algn="ctr">
              <a:spcAft>
                <a:spcPts val="0"/>
              </a:spcAft>
              <a:buNone/>
            </a:pPr>
            <a:endParaRPr lang="en-GB" sz="100" cap="all" spc="200" dirty="0" smtClean="0">
              <a:solidFill>
                <a:schemeClr val="tx2"/>
              </a:solidFill>
            </a:endParaRPr>
          </a:p>
          <a:p>
            <a:pPr marL="177800" indent="0" algn="ctr">
              <a:spcBef>
                <a:spcPts val="600"/>
              </a:spcBef>
              <a:buNone/>
            </a:pPr>
            <a:r>
              <a:rPr lang="en-GB" cap="all" spc="200" dirty="0" smtClean="0">
                <a:solidFill>
                  <a:schemeClr val="tx2"/>
                </a:solidFill>
              </a:rPr>
              <a:t>Available </a:t>
            </a:r>
            <a:r>
              <a:rPr lang="en-GB" cap="all" spc="200" dirty="0">
                <a:solidFill>
                  <a:schemeClr val="tx2"/>
                </a:solidFill>
              </a:rPr>
              <a:t>Support?</a:t>
            </a:r>
          </a:p>
          <a:p>
            <a:pPr marL="450850" indent="-273050">
              <a:buFont typeface="Calibri" panose="020F0502020204030204" pitchFamily="34" charset="0"/>
              <a:buChar char="◦"/>
            </a:pPr>
            <a:endParaRPr lang="en-GB" dirty="0"/>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Google Shape;334;p37"/>
          <p:cNvSpPr>
            <a:spLocks noChangeAspect="1"/>
          </p:cNvSpPr>
          <p:nvPr/>
        </p:nvSpPr>
        <p:spPr>
          <a:xfrm>
            <a:off x="10284275" y="732762"/>
            <a:ext cx="795205" cy="68400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roup 8"/>
          <p:cNvGrpSpPr/>
          <p:nvPr/>
        </p:nvGrpSpPr>
        <p:grpSpPr>
          <a:xfrm>
            <a:off x="7609114" y="1976648"/>
            <a:ext cx="3726180" cy="2749922"/>
            <a:chOff x="7609114" y="1976648"/>
            <a:chExt cx="3726180" cy="2749922"/>
          </a:xfrm>
        </p:grpSpPr>
        <p:pic>
          <p:nvPicPr>
            <p:cNvPr id="1026" name="Picture 2" descr="Image result for service 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9114" y="1976648"/>
              <a:ext cx="3726180" cy="27499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6200000">
              <a:off x="10145512" y="4060690"/>
              <a:ext cx="1072730" cy="153888"/>
            </a:xfrm>
            <a:prstGeom prst="rect">
              <a:avLst/>
            </a:prstGeom>
            <a:noFill/>
          </p:spPr>
          <p:txBody>
            <a:bodyPr wrap="none" rtlCol="0">
              <a:spAutoFit/>
            </a:bodyPr>
            <a:lstStyle/>
            <a:p>
              <a:r>
                <a:rPr lang="en-GB" sz="400" i="1" dirty="0"/>
                <a:t>Imagery from https://www.cafcass.gov.uk/</a:t>
              </a:r>
            </a:p>
          </p:txBody>
        </p:sp>
      </p:grpSp>
    </p:spTree>
    <p:extLst>
      <p:ext uri="{BB962C8B-B14F-4D97-AF65-F5344CB8AC3E}">
        <p14:creationId xmlns:p14="http://schemas.microsoft.com/office/powerpoint/2010/main" val="1578441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91316"/>
            <a:ext cx="10058400" cy="986733"/>
          </a:xfrm>
        </p:spPr>
        <p:txBody>
          <a:bodyPr/>
          <a:lstStyle/>
          <a:p>
            <a:r>
              <a:rPr lang="en-GB" dirty="0" smtClean="0"/>
              <a:t>References</a:t>
            </a:r>
            <a:endParaRPr lang="en-GB" dirty="0"/>
          </a:p>
        </p:txBody>
      </p:sp>
      <p:sp>
        <p:nvSpPr>
          <p:cNvPr id="3" name="Content Placeholder 2"/>
          <p:cNvSpPr>
            <a:spLocks noGrp="1"/>
          </p:cNvSpPr>
          <p:nvPr>
            <p:ph idx="1"/>
          </p:nvPr>
        </p:nvSpPr>
        <p:spPr>
          <a:xfrm>
            <a:off x="1112520" y="1668600"/>
            <a:ext cx="10058400" cy="4325665"/>
          </a:xfrm>
        </p:spPr>
        <p:txBody>
          <a:bodyPr>
            <a:noAutofit/>
          </a:bodyPr>
          <a:lstStyle/>
          <a:p>
            <a:pPr>
              <a:buNone/>
            </a:pPr>
            <a:r>
              <a:rPr lang="en-GB" sz="1400" dirty="0"/>
              <a:t>AFF (2016). Compromises of Army Life Survey. Retrieved from: </a:t>
            </a:r>
            <a:r>
              <a:rPr lang="en-GB" sz="1400" u="sng" dirty="0">
                <a:hlinkClick r:id="rId3"/>
              </a:rPr>
              <a:t>http://www.aff.org.uk/linkedfiles/aff/compromisesofarmylifesurveycommandbrieffinal.pdf </a:t>
            </a:r>
            <a:endParaRPr lang="en-GB" sz="1400" u="sng" dirty="0" smtClean="0">
              <a:hlinkClick r:id="rId3"/>
            </a:endParaRPr>
          </a:p>
          <a:p>
            <a:pPr>
              <a:buNone/>
            </a:pPr>
            <a:r>
              <a:rPr lang="en-GB" sz="1400" dirty="0"/>
              <a:t>Department for Education (2010) The educational performance of children of Service personnel, </a:t>
            </a:r>
            <a:r>
              <a:rPr lang="en-GB" sz="1400" dirty="0">
                <a:hlinkClick r:id="rId4"/>
              </a:rPr>
              <a:t>https://</a:t>
            </a:r>
            <a:r>
              <a:rPr lang="en-GB" sz="1400" dirty="0" smtClean="0">
                <a:hlinkClick r:id="rId4"/>
              </a:rPr>
              <a:t>www.gov.uk/government/uploads/system/uploads/attachment_data/file/182525/DEPARTMENT </a:t>
            </a:r>
            <a:r>
              <a:rPr lang="en-GB" sz="1400" dirty="0">
                <a:hlinkClick r:id="rId4"/>
              </a:rPr>
              <a:t>FOR </a:t>
            </a:r>
            <a:r>
              <a:rPr lang="en-GB" sz="1400" dirty="0" smtClean="0">
                <a:hlinkClick r:id="rId4"/>
              </a:rPr>
              <a:t>EDUCATION-RR011.pdf</a:t>
            </a:r>
            <a:r>
              <a:rPr lang="en-GB" sz="1400" dirty="0" smtClean="0"/>
              <a:t>   </a:t>
            </a:r>
          </a:p>
          <a:p>
            <a:pPr>
              <a:buNone/>
            </a:pPr>
            <a:r>
              <a:rPr lang="en-GB" sz="1400" dirty="0"/>
              <a:t>Department for Education (2014a) Using the Pupil Premium, Service Premium or Early Years Pupil Premium in Admission Arrangements, </a:t>
            </a:r>
            <a:r>
              <a:rPr lang="en-GB" sz="1400" dirty="0" smtClean="0">
                <a:hlinkClick r:id="rId5"/>
              </a:rPr>
              <a:t>https</a:t>
            </a:r>
            <a:r>
              <a:rPr lang="en-GB" sz="1400" dirty="0">
                <a:hlinkClick r:id="rId5"/>
              </a:rPr>
              <a:t>://</a:t>
            </a:r>
            <a:r>
              <a:rPr lang="en-GB" sz="1400" dirty="0" smtClean="0">
                <a:hlinkClick r:id="rId5"/>
              </a:rPr>
              <a:t>www.gov.uk/government/uploads/system/uploads/attachment_data/file/389464/Pupil_Premium_Admissions_Advice_Dec_2014.pdf</a:t>
            </a:r>
            <a:endParaRPr lang="en-GB" sz="1400" dirty="0" smtClean="0"/>
          </a:p>
          <a:p>
            <a:pPr>
              <a:buNone/>
            </a:pPr>
            <a:r>
              <a:rPr lang="en-GB" sz="1400" dirty="0"/>
              <a:t>Gibbons, S. and </a:t>
            </a:r>
            <a:r>
              <a:rPr lang="en-GB" sz="1400" dirty="0" err="1"/>
              <a:t>Telhaj</a:t>
            </a:r>
            <a:r>
              <a:rPr lang="en-GB" sz="1400" dirty="0"/>
              <a:t>, S. (2007) Mobility and School Disruption, London: London School of </a:t>
            </a:r>
            <a:r>
              <a:rPr lang="en-GB" sz="1400" dirty="0" smtClean="0"/>
              <a:t>Economics</a:t>
            </a:r>
          </a:p>
          <a:p>
            <a:pPr>
              <a:buNone/>
            </a:pPr>
            <a:r>
              <a:rPr lang="en-GB" sz="1400" dirty="0"/>
              <a:t>House of Commons Defence Committee (2013) The Armed Forces Covenant in Action? Part 3: Educating the Children of Service Personnel: Fourth Report of Session 2013-14, London: The Stationery </a:t>
            </a:r>
            <a:r>
              <a:rPr lang="en-GB" sz="1400" dirty="0" smtClean="0"/>
              <a:t>Office</a:t>
            </a:r>
          </a:p>
          <a:p>
            <a:pPr>
              <a:buNone/>
            </a:pPr>
            <a:r>
              <a:rPr lang="en-GB" sz="1400" dirty="0" err="1" smtClean="0"/>
              <a:t>McCullouch</a:t>
            </a:r>
            <a:r>
              <a:rPr lang="en-GB" sz="1400" dirty="0" smtClean="0"/>
              <a:t>, J. and Hall, M. (2016) Further and Higher Progression for Service Children: </a:t>
            </a:r>
            <a:r>
              <a:rPr lang="en-GB" sz="1400" dirty="0"/>
              <a:t>Research Paper, </a:t>
            </a:r>
            <a:r>
              <a:rPr lang="en-GB" sz="1400" dirty="0">
                <a:hlinkClick r:id="rId6"/>
              </a:rPr>
              <a:t>https://</a:t>
            </a:r>
            <a:r>
              <a:rPr lang="en-GB" sz="1400" dirty="0" smtClean="0">
                <a:hlinkClick r:id="rId6"/>
              </a:rPr>
              <a:t>www.scipalliance.org/assets/files/UoW-research-paper_Further-and-Higher-Progression-for-Service-Children.pdf</a:t>
            </a:r>
            <a:r>
              <a:rPr lang="en-GB" sz="1400" dirty="0" smtClean="0"/>
              <a:t> </a:t>
            </a:r>
          </a:p>
          <a:p>
            <a:pPr>
              <a:buNone/>
            </a:pPr>
            <a:r>
              <a:rPr lang="en-GB" sz="1400" dirty="0"/>
              <a:t>National Audit Office (2013) The Education of Service Children: Findings of a National Audit Office Consultation, </a:t>
            </a:r>
            <a:r>
              <a:rPr lang="en-GB" sz="1400" dirty="0">
                <a:hlinkClick r:id="rId7"/>
              </a:rPr>
              <a:t>http://</a:t>
            </a:r>
            <a:r>
              <a:rPr lang="en-GB" sz="1400" dirty="0" smtClean="0">
                <a:hlinkClick r:id="rId7"/>
              </a:rPr>
              <a:t>www.nao.org.uk/wp-content/uploads/2013/04/10145-001-The-Education-of-Service-Children.pdf</a:t>
            </a:r>
            <a:r>
              <a:rPr lang="en-GB" sz="1400" dirty="0" smtClean="0"/>
              <a:t> </a:t>
            </a:r>
          </a:p>
          <a:p>
            <a:pPr>
              <a:buNone/>
            </a:pPr>
            <a:r>
              <a:rPr lang="en-GB" sz="1400" dirty="0"/>
              <a:t>Ofsted (2011) Children in Service families: the quality and impact of partnership provision for children in Service families, London: Ofsted </a:t>
            </a:r>
            <a:r>
              <a:rPr lang="en-GB" sz="1400" dirty="0">
                <a:hlinkClick r:id="rId8"/>
              </a:rPr>
              <a:t>http://</a:t>
            </a:r>
            <a:r>
              <a:rPr lang="en-GB" sz="1400" dirty="0" smtClean="0">
                <a:hlinkClick r:id="rId8"/>
              </a:rPr>
              <a:t>www.ofsted.gov.uk/sites/default/files/documents/surveys-and-good-practice/c/Children%20in%20Service%20families.pdf</a:t>
            </a:r>
            <a:r>
              <a:rPr lang="en-GB" sz="1400" dirty="0" smtClean="0"/>
              <a:t> </a:t>
            </a:r>
            <a:endParaRPr lang="en-GB" sz="1400" u="sng" dirty="0" smtClean="0">
              <a:hlinkClick r:id="rId3"/>
            </a:endParaRPr>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484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91316"/>
            <a:ext cx="10058400" cy="986733"/>
          </a:xfrm>
        </p:spPr>
        <p:txBody>
          <a:bodyPr/>
          <a:lstStyle/>
          <a:p>
            <a:r>
              <a:rPr lang="en-GB" dirty="0" smtClean="0"/>
              <a:t>Current Policies/Funding</a:t>
            </a:r>
            <a:endParaRPr lang="en-GB" dirty="0"/>
          </a:p>
        </p:txBody>
      </p:sp>
      <p:sp>
        <p:nvSpPr>
          <p:cNvPr id="3" name="Content Placeholder 2"/>
          <p:cNvSpPr>
            <a:spLocks noGrp="1"/>
          </p:cNvSpPr>
          <p:nvPr>
            <p:ph idx="1"/>
          </p:nvPr>
        </p:nvSpPr>
        <p:spPr>
          <a:xfrm>
            <a:off x="1097280" y="1763850"/>
            <a:ext cx="10058400" cy="4923553"/>
          </a:xfrm>
        </p:spPr>
        <p:txBody>
          <a:bodyPr>
            <a:normAutofit/>
          </a:bodyPr>
          <a:lstStyle/>
          <a:p>
            <a:pPr marL="450850" indent="-273050">
              <a:buFont typeface="Calibri" panose="020F0502020204030204" pitchFamily="34" charset="0"/>
              <a:buChar char="◦"/>
            </a:pPr>
            <a:r>
              <a:rPr lang="en-GB" dirty="0" smtClean="0"/>
              <a:t>Armed Forces Covenant</a:t>
            </a:r>
          </a:p>
          <a:p>
            <a:pPr marL="755650" lvl="1" indent="-285750"/>
            <a:r>
              <a:rPr lang="en-GB" i="1" dirty="0" smtClean="0"/>
              <a:t>“should face </a:t>
            </a:r>
            <a:r>
              <a:rPr lang="en-GB" i="1" dirty="0"/>
              <a:t>no disadvantage compared </a:t>
            </a:r>
            <a:r>
              <a:rPr lang="en-GB" i="1" dirty="0" smtClean="0"/>
              <a:t>to other </a:t>
            </a:r>
            <a:r>
              <a:rPr lang="en-GB" i="1" dirty="0"/>
              <a:t>citizens </a:t>
            </a:r>
            <a:r>
              <a:rPr lang="en-GB" i="1" dirty="0" smtClean="0"/>
              <a:t>” </a:t>
            </a:r>
            <a:r>
              <a:rPr lang="en-GB" sz="1400" i="1" dirty="0" smtClean="0"/>
              <a:t>(MOD, 2016)</a:t>
            </a:r>
            <a:endParaRPr lang="en-GB" sz="400" i="1" dirty="0"/>
          </a:p>
          <a:p>
            <a:pPr marL="755650" lvl="1" indent="-285750"/>
            <a:endParaRPr lang="en-GB" sz="400" dirty="0" smtClean="0"/>
          </a:p>
          <a:p>
            <a:pPr marL="450850" indent="-273050">
              <a:buFont typeface="Calibri" panose="020F0502020204030204" pitchFamily="34" charset="0"/>
              <a:buChar char="◦"/>
            </a:pPr>
            <a:r>
              <a:rPr lang="en-GB" dirty="0" smtClean="0"/>
              <a:t>Government</a:t>
            </a:r>
          </a:p>
          <a:p>
            <a:pPr marL="743458" lvl="1" indent="-273050"/>
            <a:r>
              <a:rPr lang="en-GB" dirty="0" smtClean="0"/>
              <a:t>Service Pupil Premium (England)</a:t>
            </a:r>
          </a:p>
          <a:p>
            <a:pPr marL="743458" lvl="1" indent="-273050"/>
            <a:r>
              <a:rPr lang="en-GB" dirty="0" smtClean="0"/>
              <a:t>Pupil Information Profile (UK) / Common Transfer File (UK)</a:t>
            </a:r>
          </a:p>
          <a:p>
            <a:pPr marL="743458" lvl="1" indent="-273050"/>
            <a:endParaRPr lang="en-GB" sz="400" dirty="0"/>
          </a:p>
          <a:p>
            <a:pPr marL="450850" indent="-273050">
              <a:buFont typeface="Calibri" panose="020F0502020204030204" pitchFamily="34" charset="0"/>
              <a:buChar char="◦"/>
            </a:pPr>
            <a:r>
              <a:rPr lang="en-GB" dirty="0" smtClean="0"/>
              <a:t>MOD</a:t>
            </a:r>
          </a:p>
          <a:p>
            <a:pPr marL="743458" lvl="1" indent="-273050"/>
            <a:r>
              <a:rPr lang="en-GB" dirty="0" smtClean="0"/>
              <a:t>Continuity of Education Allowance (UK)</a:t>
            </a:r>
          </a:p>
          <a:p>
            <a:pPr marL="743458" lvl="1" indent="-273050"/>
            <a:r>
              <a:rPr lang="en-GB" dirty="0" smtClean="0"/>
              <a:t>Special </a:t>
            </a:r>
            <a:r>
              <a:rPr lang="en-GB" dirty="0"/>
              <a:t>Educational Needs </a:t>
            </a:r>
            <a:r>
              <a:rPr lang="en-GB" dirty="0" smtClean="0"/>
              <a:t>Addition (UK)</a:t>
            </a:r>
            <a:endParaRPr lang="en-GB" dirty="0"/>
          </a:p>
          <a:p>
            <a:pPr marL="743458" lvl="1" indent="-273050"/>
            <a:r>
              <a:rPr lang="en-GB" dirty="0" smtClean="0"/>
              <a:t>Day School Allowance (North Wales)</a:t>
            </a:r>
          </a:p>
          <a:p>
            <a:pPr marL="743458" lvl="1" indent="-273050"/>
            <a:endParaRPr lang="en-GB" dirty="0" smtClean="0"/>
          </a:p>
          <a:p>
            <a:pPr marL="177800" indent="0" algn="ctr">
              <a:buNone/>
            </a:pPr>
            <a:r>
              <a:rPr lang="en-GB" cap="all" spc="200" dirty="0" smtClean="0">
                <a:solidFill>
                  <a:schemeClr val="tx2"/>
                </a:solidFill>
              </a:rPr>
              <a:t>What Happens Post-16?</a:t>
            </a:r>
            <a:endParaRPr lang="en-GB" cap="all" spc="200" dirty="0">
              <a:solidFill>
                <a:schemeClr val="tx2"/>
              </a:solidFill>
            </a:endParaRPr>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Google Shape;322;p37"/>
          <p:cNvSpPr>
            <a:spLocks noChangeAspect="1"/>
          </p:cNvSpPr>
          <p:nvPr/>
        </p:nvSpPr>
        <p:spPr>
          <a:xfrm>
            <a:off x="10622572" y="653937"/>
            <a:ext cx="533108" cy="684000"/>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 name="Group 6"/>
          <p:cNvGrpSpPr/>
          <p:nvPr/>
        </p:nvGrpSpPr>
        <p:grpSpPr>
          <a:xfrm>
            <a:off x="7432675" y="2611138"/>
            <a:ext cx="4400550" cy="2924176"/>
            <a:chOff x="7585075" y="2763538"/>
            <a:chExt cx="4400550" cy="2924176"/>
          </a:xfrm>
        </p:grpSpPr>
        <p:pic>
          <p:nvPicPr>
            <p:cNvPr id="2050" name="Picture 2" descr="Image result for fu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075" y="2763538"/>
              <a:ext cx="4400550" cy="29241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831402" y="5330690"/>
              <a:ext cx="1907895" cy="153888"/>
            </a:xfrm>
            <a:prstGeom prst="rect">
              <a:avLst/>
            </a:prstGeom>
            <a:noFill/>
          </p:spPr>
          <p:txBody>
            <a:bodyPr wrap="none" rtlCol="0">
              <a:spAutoFit/>
            </a:bodyPr>
            <a:lstStyle/>
            <a:p>
              <a:r>
                <a:rPr lang="en-GB" sz="400" i="1" dirty="0" smtClean="0"/>
                <a:t>Imagery </a:t>
              </a:r>
              <a:r>
                <a:rPr lang="en-GB" sz="400" i="1" dirty="0"/>
                <a:t>from https://www.protocolgroup.org.uk/apprenticeship-funding-will-work/</a:t>
              </a:r>
            </a:p>
          </p:txBody>
        </p:sp>
      </p:grpSp>
    </p:spTree>
    <p:extLst>
      <p:ext uri="{BB962C8B-B14F-4D97-AF65-F5344CB8AC3E}">
        <p14:creationId xmlns:p14="http://schemas.microsoft.com/office/powerpoint/2010/main" val="2308520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91316"/>
            <a:ext cx="10058400" cy="986733"/>
          </a:xfrm>
        </p:spPr>
        <p:txBody>
          <a:bodyPr/>
          <a:lstStyle/>
          <a:p>
            <a:r>
              <a:rPr lang="en-GB" dirty="0" smtClean="0"/>
              <a:t>Post-16</a:t>
            </a:r>
            <a:endParaRPr lang="en-GB" dirty="0"/>
          </a:p>
        </p:txBody>
      </p:sp>
      <p:sp>
        <p:nvSpPr>
          <p:cNvPr id="3" name="Content Placeholder 2"/>
          <p:cNvSpPr>
            <a:spLocks noGrp="1"/>
          </p:cNvSpPr>
          <p:nvPr>
            <p:ph idx="1"/>
          </p:nvPr>
        </p:nvSpPr>
        <p:spPr>
          <a:xfrm>
            <a:off x="1097280" y="1763850"/>
            <a:ext cx="10058400" cy="4923553"/>
          </a:xfrm>
        </p:spPr>
        <p:txBody>
          <a:bodyPr>
            <a:normAutofit/>
          </a:bodyPr>
          <a:lstStyle/>
          <a:p>
            <a:pPr marL="450850" indent="-273050">
              <a:buFont typeface="Calibri" panose="020F0502020204030204" pitchFamily="34" charset="0"/>
              <a:buChar char="◦"/>
            </a:pPr>
            <a:r>
              <a:rPr lang="en-GB" dirty="0" smtClean="0"/>
              <a:t>Compulsory Education</a:t>
            </a:r>
            <a:endParaRPr lang="en-GB" dirty="0"/>
          </a:p>
          <a:p>
            <a:pPr marL="743458" lvl="1" indent="-273050"/>
            <a:r>
              <a:rPr lang="en-GB" dirty="0" smtClean="0"/>
              <a:t>England –up to 18</a:t>
            </a:r>
            <a:r>
              <a:rPr lang="en-GB" baseline="30000" dirty="0" smtClean="0"/>
              <a:t>th</a:t>
            </a:r>
            <a:r>
              <a:rPr lang="en-GB" dirty="0" smtClean="0"/>
              <a:t> </a:t>
            </a:r>
            <a:r>
              <a:rPr lang="en-GB" dirty="0"/>
              <a:t>Birthday </a:t>
            </a:r>
            <a:r>
              <a:rPr lang="en-GB" sz="1400" i="1" dirty="0"/>
              <a:t>(Education and Skills </a:t>
            </a:r>
            <a:r>
              <a:rPr lang="en-GB" sz="1400" i="1" dirty="0" smtClean="0"/>
              <a:t>Act, 2008</a:t>
            </a:r>
            <a:r>
              <a:rPr lang="en-GB" sz="1400" i="1" dirty="0"/>
              <a:t>)</a:t>
            </a:r>
            <a:endParaRPr lang="en-GB" i="1" dirty="0" smtClean="0"/>
          </a:p>
          <a:p>
            <a:pPr marL="743458" lvl="1" indent="-273050"/>
            <a:r>
              <a:rPr lang="en-GB" dirty="0" smtClean="0"/>
              <a:t>Wales, Scotland, Northern Ireland – end of Year 11</a:t>
            </a:r>
            <a:endParaRPr lang="en-GB" dirty="0"/>
          </a:p>
          <a:p>
            <a:pPr marL="450850" indent="-273050">
              <a:buFont typeface="Calibri" panose="020F0502020204030204" pitchFamily="34" charset="0"/>
              <a:buChar char="◦"/>
            </a:pPr>
            <a:endParaRPr lang="en-GB" sz="300" dirty="0" smtClean="0"/>
          </a:p>
          <a:p>
            <a:pPr marL="450850" indent="-273050">
              <a:buFont typeface="Calibri" panose="020F0502020204030204" pitchFamily="34" charset="0"/>
              <a:buChar char="◦"/>
            </a:pPr>
            <a:r>
              <a:rPr lang="en-GB" dirty="0" smtClean="0"/>
              <a:t>Service Pupil Premium (SPP) in England</a:t>
            </a:r>
          </a:p>
          <a:p>
            <a:pPr marL="743458" lvl="1" indent="-273050"/>
            <a:r>
              <a:rPr lang="en-GB" dirty="0" smtClean="0"/>
              <a:t>Stops at 16</a:t>
            </a:r>
          </a:p>
          <a:p>
            <a:pPr marL="450850" indent="-273050">
              <a:buFont typeface="Calibri" panose="020F0502020204030204" pitchFamily="34" charset="0"/>
              <a:buChar char="◦"/>
            </a:pPr>
            <a:endParaRPr lang="en-GB" sz="300" dirty="0" smtClean="0"/>
          </a:p>
          <a:p>
            <a:pPr marL="450850" indent="-273050">
              <a:buFont typeface="Calibri" panose="020F0502020204030204" pitchFamily="34" charset="0"/>
              <a:buChar char="◦"/>
            </a:pPr>
            <a:r>
              <a:rPr lang="en-GB" dirty="0" smtClean="0"/>
              <a:t>Continuity of Education Allowance (CEA)</a:t>
            </a:r>
          </a:p>
          <a:p>
            <a:pPr marL="743458" lvl="1" indent="-273050"/>
            <a:r>
              <a:rPr lang="en-GB" dirty="0" smtClean="0"/>
              <a:t>High rejection rates post-16 </a:t>
            </a:r>
            <a:r>
              <a:rPr lang="en-GB" sz="1400" i="1" dirty="0" smtClean="0"/>
              <a:t>(</a:t>
            </a:r>
            <a:r>
              <a:rPr lang="en-GB" sz="1400" i="1" dirty="0" err="1" smtClean="0"/>
              <a:t>HoCDC</a:t>
            </a:r>
            <a:r>
              <a:rPr lang="en-GB" sz="1400" i="1" dirty="0" smtClean="0"/>
              <a:t>, 2013)</a:t>
            </a:r>
          </a:p>
          <a:p>
            <a:pPr marL="743458" lvl="1" indent="-273050"/>
            <a:endParaRPr lang="en-GB" sz="100" i="1" dirty="0"/>
          </a:p>
          <a:p>
            <a:pPr marL="743458" lvl="1" indent="-273050"/>
            <a:endParaRPr lang="en-GB" sz="100" i="1" dirty="0" smtClean="0"/>
          </a:p>
          <a:p>
            <a:pPr marL="743458" lvl="1" indent="-273050"/>
            <a:endParaRPr lang="en-GB" sz="1400" i="1" dirty="0"/>
          </a:p>
          <a:p>
            <a:pPr marL="743458" lvl="1" indent="-273050"/>
            <a:endParaRPr lang="en-GB" sz="1400" i="1" dirty="0" smtClean="0"/>
          </a:p>
          <a:p>
            <a:pPr marL="182563" lvl="1" indent="0" algn="ctr">
              <a:buNone/>
            </a:pPr>
            <a:r>
              <a:rPr lang="en-GB" sz="2000" cap="all" spc="200" dirty="0" smtClean="0">
                <a:solidFill>
                  <a:schemeClr val="tx2"/>
                </a:solidFill>
              </a:rPr>
              <a:t>What </a:t>
            </a:r>
            <a:r>
              <a:rPr lang="en-GB" sz="2000" cap="all" spc="200" dirty="0">
                <a:solidFill>
                  <a:schemeClr val="tx2"/>
                </a:solidFill>
              </a:rPr>
              <a:t>do we </a:t>
            </a:r>
            <a:r>
              <a:rPr lang="en-GB" sz="2000" cap="all" spc="200" dirty="0" smtClean="0">
                <a:solidFill>
                  <a:schemeClr val="tx2"/>
                </a:solidFill>
              </a:rPr>
              <a:t>know about service </a:t>
            </a:r>
            <a:r>
              <a:rPr lang="en-GB" sz="2000" cap="all" spc="200" dirty="0">
                <a:solidFill>
                  <a:schemeClr val="tx2"/>
                </a:solidFill>
              </a:rPr>
              <a:t>children’s educational </a:t>
            </a:r>
            <a:r>
              <a:rPr lang="en-GB" sz="2000" cap="all" spc="200" dirty="0" smtClean="0">
                <a:solidFill>
                  <a:schemeClr val="tx2"/>
                </a:solidFill>
              </a:rPr>
              <a:t>progression?</a:t>
            </a:r>
            <a:endParaRPr lang="en-GB" sz="2000" cap="all" spc="200" dirty="0">
              <a:solidFill>
                <a:schemeClr val="tx2"/>
              </a:solidFill>
            </a:endParaRPr>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Google Shape;328;p37"/>
          <p:cNvSpPr>
            <a:spLocks noChangeAspect="1"/>
          </p:cNvSpPr>
          <p:nvPr/>
        </p:nvSpPr>
        <p:spPr>
          <a:xfrm>
            <a:off x="10487516" y="702156"/>
            <a:ext cx="591964" cy="684000"/>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6" name="Picture 4" descr="Image result for drawn book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875" b="95750" l="889" r="99000">
                        <a14:foregroundMark x1="74111" y1="17000" x2="66556" y2="13000"/>
                        <a14:foregroundMark x1="68667" y1="25125" x2="57111" y2="19250"/>
                        <a14:foregroundMark x1="75333" y1="6375" x2="60667" y2="8250"/>
                        <a14:foregroundMark x1="68889" y1="1875" x2="72444" y2="2875"/>
                        <a14:foregroundMark x1="91889" y1="12250" x2="90222" y2="16250"/>
                        <a14:foregroundMark x1="88111" y1="21875" x2="85444" y2="76750"/>
                        <a14:foregroundMark x1="81889" y1="31750" x2="89000" y2="33875"/>
                        <a14:foregroundMark x1="78111" y1="31500" x2="81444" y2="42875"/>
                        <a14:foregroundMark x1="73111" y1="34625" x2="88111" y2="29125"/>
                        <a14:foregroundMark x1="90000" y1="25875" x2="95222" y2="35500"/>
                        <a14:foregroundMark x1="99222" y1="51500" x2="98333" y2="56500"/>
                        <a14:foregroundMark x1="91222" y1="82625" x2="60889" y2="84500"/>
                        <a14:foregroundMark x1="92889" y1="87000" x2="81667" y2="87750"/>
                        <a14:foregroundMark x1="88778" y1="95750" x2="69111" y2="91250"/>
                        <a14:foregroundMark x1="69556" y1="69375" x2="72667" y2="85875"/>
                        <a14:foregroundMark x1="74556" y1="70625" x2="77444" y2="78125"/>
                        <a14:foregroundMark x1="66000" y1="65375" x2="65778" y2="77375"/>
                        <a14:foregroundMark x1="6111" y1="50125" x2="6778" y2="72250"/>
                        <a14:foregroundMark x1="2111" y1="54375" x2="4222" y2="59250"/>
                        <a14:foregroundMark x1="64889" y1="93125" x2="69111" y2="93375"/>
                        <a14:foregroundMark x1="3444" y1="62125" x2="889" y2="62875"/>
                      </a14:backgroundRemoval>
                    </a14:imgEffect>
                  </a14:imgLayer>
                </a14:imgProps>
              </a:ext>
              <a:ext uri="{28A0092B-C50C-407E-A947-70E740481C1C}">
                <a14:useLocalDpi xmlns:a14="http://schemas.microsoft.com/office/drawing/2010/main" val="0"/>
              </a:ext>
            </a:extLst>
          </a:blip>
          <a:srcRect/>
          <a:stretch>
            <a:fillRect/>
          </a:stretch>
        </p:blipFill>
        <p:spPr bwMode="auto">
          <a:xfrm>
            <a:off x="7489952" y="2150722"/>
            <a:ext cx="3293546" cy="2927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23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91316"/>
            <a:ext cx="10058400" cy="986733"/>
          </a:xfrm>
        </p:spPr>
        <p:txBody>
          <a:bodyPr/>
          <a:lstStyle/>
          <a:p>
            <a:r>
              <a:rPr lang="en-GB" dirty="0" smtClean="0"/>
              <a:t>Data Reality</a:t>
            </a:r>
            <a:endParaRPr lang="en-GB" dirty="0"/>
          </a:p>
        </p:txBody>
      </p:sp>
      <p:sp>
        <p:nvSpPr>
          <p:cNvPr id="3" name="Content Placeholder 2"/>
          <p:cNvSpPr>
            <a:spLocks noGrp="1"/>
          </p:cNvSpPr>
          <p:nvPr>
            <p:ph idx="1"/>
          </p:nvPr>
        </p:nvSpPr>
        <p:spPr>
          <a:xfrm>
            <a:off x="1097280" y="1763850"/>
            <a:ext cx="10058400" cy="4325665"/>
          </a:xfrm>
        </p:spPr>
        <p:txBody>
          <a:bodyPr>
            <a:normAutofit/>
          </a:bodyPr>
          <a:lstStyle/>
          <a:p>
            <a:pPr marL="450850" lvl="0" indent="-273050">
              <a:buClr>
                <a:srgbClr val="3F3F3F"/>
              </a:buClr>
              <a:buFont typeface="Calibri" panose="020F0502020204030204" pitchFamily="34" charset="0"/>
              <a:buChar char="◦"/>
            </a:pPr>
            <a:r>
              <a:rPr lang="en-GB" dirty="0" smtClean="0"/>
              <a:t>Inconsistencies in data recording </a:t>
            </a:r>
            <a:r>
              <a:rPr lang="en-GB" sz="1400" i="1" dirty="0">
                <a:solidFill>
                  <a:srgbClr val="000000">
                    <a:lumMod val="75000"/>
                    <a:lumOff val="25000"/>
                  </a:srgbClr>
                </a:solidFill>
              </a:rPr>
              <a:t>(Ofsted, 2011; </a:t>
            </a:r>
            <a:r>
              <a:rPr lang="en-GB" sz="1400" i="1" dirty="0" err="1" smtClean="0">
                <a:solidFill>
                  <a:srgbClr val="000000">
                    <a:lumMod val="75000"/>
                    <a:lumOff val="25000"/>
                  </a:srgbClr>
                </a:solidFill>
              </a:rPr>
              <a:t>McCullouch</a:t>
            </a:r>
            <a:r>
              <a:rPr lang="en-GB" sz="1400" i="1" dirty="0" smtClean="0">
                <a:solidFill>
                  <a:srgbClr val="000000">
                    <a:lumMod val="75000"/>
                    <a:lumOff val="25000"/>
                  </a:srgbClr>
                </a:solidFill>
              </a:rPr>
              <a:t> and Hall, 2016)</a:t>
            </a:r>
            <a:endParaRPr lang="en-GB" i="1" dirty="0">
              <a:solidFill>
                <a:srgbClr val="000000">
                  <a:lumMod val="75000"/>
                  <a:lumOff val="25000"/>
                </a:srgbClr>
              </a:solidFill>
            </a:endParaRPr>
          </a:p>
          <a:p>
            <a:pPr marL="743458" lvl="1" indent="-273050"/>
            <a:r>
              <a:rPr lang="en-GB" dirty="0" smtClean="0"/>
              <a:t>Responsibility for monitoring service children</a:t>
            </a:r>
          </a:p>
          <a:p>
            <a:pPr marL="743458" lvl="1" indent="-273050"/>
            <a:r>
              <a:rPr lang="en-GB" dirty="0" smtClean="0"/>
              <a:t>Local authorities vs. devolved administrations</a:t>
            </a:r>
          </a:p>
          <a:p>
            <a:pPr marL="743458" lvl="1" indent="-273050"/>
            <a:r>
              <a:rPr lang="en-GB" dirty="0" smtClean="0"/>
              <a:t>No comparable data</a:t>
            </a:r>
          </a:p>
          <a:p>
            <a:pPr marL="743458" lvl="1" indent="-273050"/>
            <a:endParaRPr lang="en-GB" sz="800" dirty="0" smtClean="0"/>
          </a:p>
          <a:p>
            <a:pPr marL="450850" indent="-273050">
              <a:buFont typeface="Calibri" panose="020F0502020204030204" pitchFamily="34" charset="0"/>
              <a:buChar char="◦"/>
            </a:pPr>
            <a:r>
              <a:rPr lang="en-GB" dirty="0" smtClean="0"/>
              <a:t>No accurate record of the number of service children in UK </a:t>
            </a:r>
            <a:r>
              <a:rPr lang="en-GB" sz="1400" i="1" dirty="0" smtClean="0"/>
              <a:t>(Ofsted, 2011)</a:t>
            </a:r>
            <a:endParaRPr lang="en-GB" i="1" dirty="0"/>
          </a:p>
          <a:p>
            <a:pPr marL="450850" indent="-273050">
              <a:buFont typeface="Calibri" panose="020F0502020204030204" pitchFamily="34" charset="0"/>
              <a:buChar char="◦"/>
            </a:pPr>
            <a:endParaRPr lang="en-GB" sz="300" dirty="0" smtClean="0"/>
          </a:p>
          <a:p>
            <a:pPr marL="177800" indent="0" algn="ctr">
              <a:buNone/>
            </a:pPr>
            <a:endParaRPr lang="en-GB" cap="all" spc="200" dirty="0" smtClean="0">
              <a:solidFill>
                <a:schemeClr val="tx2"/>
              </a:solidFill>
            </a:endParaRPr>
          </a:p>
          <a:p>
            <a:pPr marL="177800" indent="0" algn="ctr">
              <a:buNone/>
            </a:pPr>
            <a:endParaRPr lang="en-GB" cap="all" spc="200" dirty="0">
              <a:solidFill>
                <a:schemeClr val="tx2"/>
              </a:solidFill>
            </a:endParaRPr>
          </a:p>
          <a:p>
            <a:pPr marL="177800" indent="0" algn="ctr">
              <a:buNone/>
            </a:pPr>
            <a:r>
              <a:rPr lang="en-GB" cap="all" spc="200" dirty="0" smtClean="0">
                <a:solidFill>
                  <a:schemeClr val="tx2"/>
                </a:solidFill>
              </a:rPr>
              <a:t>How do we build a coherent picture?</a:t>
            </a:r>
            <a:endParaRPr lang="en-GB" dirty="0"/>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Google Shape;367;p37"/>
          <p:cNvSpPr>
            <a:spLocks noChangeAspect="1"/>
          </p:cNvSpPr>
          <p:nvPr/>
        </p:nvSpPr>
        <p:spPr>
          <a:xfrm>
            <a:off x="10477476" y="719602"/>
            <a:ext cx="678204" cy="684000"/>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126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91316"/>
            <a:ext cx="10058400" cy="986733"/>
          </a:xfrm>
        </p:spPr>
        <p:txBody>
          <a:bodyPr/>
          <a:lstStyle/>
          <a:p>
            <a:r>
              <a:rPr lang="en-GB" dirty="0" smtClean="0"/>
              <a:t>Location of Service Children</a:t>
            </a:r>
            <a:endParaRPr lang="en-GB" dirty="0"/>
          </a:p>
        </p:txBody>
      </p:sp>
      <p:sp>
        <p:nvSpPr>
          <p:cNvPr id="3" name="Content Placeholder 2"/>
          <p:cNvSpPr>
            <a:spLocks noGrp="1"/>
          </p:cNvSpPr>
          <p:nvPr>
            <p:ph idx="1"/>
          </p:nvPr>
        </p:nvSpPr>
        <p:spPr>
          <a:xfrm>
            <a:off x="1097280" y="1763850"/>
            <a:ext cx="10185236" cy="4325665"/>
          </a:xfrm>
        </p:spPr>
        <p:txBody>
          <a:bodyPr>
            <a:normAutofit/>
          </a:bodyPr>
          <a:lstStyle/>
          <a:p>
            <a:pPr marL="177800" indent="0">
              <a:buNone/>
            </a:pPr>
            <a:r>
              <a:rPr lang="en-GB" dirty="0" smtClean="0"/>
              <a:t>Publically available data sets as a proxy:</a:t>
            </a:r>
            <a:endParaRPr lang="en-GB" dirty="0"/>
          </a:p>
          <a:p>
            <a:pPr marL="450850" indent="-273050">
              <a:buFont typeface="Calibri" panose="020F0502020204030204" pitchFamily="34" charset="0"/>
              <a:buChar char="◦"/>
            </a:pPr>
            <a:r>
              <a:rPr lang="en-GB" dirty="0"/>
              <a:t>Location of UK regular service and civilian personnel quarterly statistics </a:t>
            </a:r>
            <a:r>
              <a:rPr lang="en-GB" dirty="0" smtClean="0"/>
              <a:t>2017</a:t>
            </a:r>
          </a:p>
          <a:p>
            <a:pPr marL="450850" indent="-273050">
              <a:buFont typeface="Calibri" panose="020F0502020204030204" pitchFamily="34" charset="0"/>
              <a:buChar char="◦"/>
            </a:pPr>
            <a:endParaRPr lang="en-GB" sz="300" dirty="0"/>
          </a:p>
          <a:p>
            <a:pPr marL="450850" indent="-273050">
              <a:buFont typeface="Calibri" panose="020F0502020204030204" pitchFamily="34" charset="0"/>
              <a:buChar char="◦"/>
            </a:pPr>
            <a:r>
              <a:rPr lang="en-GB" dirty="0"/>
              <a:t>Census 2011: Armed Forces Household Reference </a:t>
            </a:r>
            <a:r>
              <a:rPr lang="en-GB" dirty="0" smtClean="0"/>
              <a:t>Person (HRP), </a:t>
            </a:r>
            <a:r>
              <a:rPr lang="en-GB" dirty="0"/>
              <a:t>Associated Persons aged </a:t>
            </a:r>
            <a:r>
              <a:rPr lang="en-GB" dirty="0" smtClean="0"/>
              <a:t>0-15</a:t>
            </a:r>
          </a:p>
          <a:p>
            <a:pPr marL="450850" indent="-273050">
              <a:buFont typeface="Calibri" panose="020F0502020204030204" pitchFamily="34" charset="0"/>
              <a:buChar char="◦"/>
            </a:pPr>
            <a:endParaRPr lang="en-GB" sz="300" dirty="0"/>
          </a:p>
          <a:p>
            <a:pPr marL="450850" indent="-273050">
              <a:buFont typeface="Calibri" panose="020F0502020204030204" pitchFamily="34" charset="0"/>
              <a:buChar char="◦"/>
            </a:pPr>
            <a:r>
              <a:rPr lang="en-GB" dirty="0"/>
              <a:t>Service Child Pupil Premium data 2017/18  </a:t>
            </a:r>
          </a:p>
          <a:p>
            <a:pPr marL="450850" indent="-273050">
              <a:buFont typeface="Calibri" panose="020F0502020204030204" pitchFamily="34" charset="0"/>
              <a:buChar char="◦"/>
            </a:pPr>
            <a:endParaRPr lang="en-GB" dirty="0"/>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Google Shape;327;p37"/>
          <p:cNvSpPr>
            <a:spLocks noChangeAspect="1"/>
          </p:cNvSpPr>
          <p:nvPr/>
        </p:nvSpPr>
        <p:spPr>
          <a:xfrm>
            <a:off x="10305115" y="694163"/>
            <a:ext cx="774365" cy="684000"/>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3683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91316"/>
            <a:ext cx="10058400" cy="986733"/>
          </a:xfrm>
        </p:spPr>
        <p:txBody>
          <a:bodyPr>
            <a:normAutofit/>
          </a:bodyPr>
          <a:lstStyle/>
          <a:p>
            <a:r>
              <a:rPr lang="en-GB" sz="4400" dirty="0" smtClean="0"/>
              <a:t>Location of Serving Personnel as a Proxy</a:t>
            </a:r>
            <a:endParaRPr lang="en-GB" sz="4400" dirty="0"/>
          </a:p>
        </p:txBody>
      </p:sp>
      <p:sp>
        <p:nvSpPr>
          <p:cNvPr id="3" name="Content Placeholder 2"/>
          <p:cNvSpPr>
            <a:spLocks noGrp="1"/>
          </p:cNvSpPr>
          <p:nvPr>
            <p:ph idx="1"/>
          </p:nvPr>
        </p:nvSpPr>
        <p:spPr>
          <a:xfrm>
            <a:off x="1097280" y="1605000"/>
            <a:ext cx="10058400" cy="4484515"/>
          </a:xfrm>
        </p:spPr>
        <p:txBody>
          <a:bodyPr>
            <a:normAutofit/>
          </a:bodyPr>
          <a:lstStyle/>
          <a:p>
            <a:pPr marL="174625" lvl="0" indent="0" defTabSz="457200">
              <a:lnSpc>
                <a:spcPct val="100000"/>
              </a:lnSpc>
              <a:spcBef>
                <a:spcPts val="0"/>
              </a:spcBef>
              <a:spcAft>
                <a:spcPts val="0"/>
              </a:spcAft>
              <a:buClrTx/>
              <a:buSzTx/>
              <a:buNone/>
            </a:pPr>
            <a:r>
              <a:rPr lang="en-GB" sz="1400" dirty="0" smtClean="0">
                <a:solidFill>
                  <a:srgbClr val="000000"/>
                </a:solidFill>
              </a:rPr>
              <a:t>Source</a:t>
            </a:r>
            <a:r>
              <a:rPr lang="en-GB" sz="1400" dirty="0">
                <a:solidFill>
                  <a:srgbClr val="000000"/>
                </a:solidFill>
              </a:rPr>
              <a:t>: Location of UK regular service and civilian personnel quarterly statistics 2017</a:t>
            </a:r>
          </a:p>
          <a:p>
            <a:pPr marL="447675" indent="-285750">
              <a:buFont typeface="Calibri" panose="020F0502020204030204" pitchFamily="34" charset="0"/>
              <a:buChar char="◦"/>
            </a:pPr>
            <a:endParaRPr lang="en-GB" sz="600" dirty="0"/>
          </a:p>
          <a:p>
            <a:pPr marL="447675" indent="-285750">
              <a:buFont typeface="Calibri" panose="020F0502020204030204" pitchFamily="34" charset="0"/>
              <a:buChar char="◦"/>
            </a:pPr>
            <a:r>
              <a:rPr lang="en-GB" dirty="0"/>
              <a:t>England, Wales, Scotland, Northern </a:t>
            </a:r>
            <a:r>
              <a:rPr lang="en-GB" dirty="0" smtClean="0"/>
              <a:t>Ireland</a:t>
            </a:r>
          </a:p>
          <a:p>
            <a:pPr marL="447675" indent="-285750">
              <a:buFont typeface="Calibri" panose="020F0502020204030204" pitchFamily="34" charset="0"/>
              <a:buChar char="◦"/>
            </a:pPr>
            <a:endParaRPr lang="en-GB" sz="300" dirty="0" smtClean="0"/>
          </a:p>
          <a:p>
            <a:pPr marL="447675" indent="-285750">
              <a:buFont typeface="Calibri" panose="020F0502020204030204" pitchFamily="34" charset="0"/>
              <a:buChar char="◦"/>
            </a:pPr>
            <a:r>
              <a:rPr lang="en-GB" dirty="0" smtClean="0"/>
              <a:t>Not specific to children</a:t>
            </a:r>
            <a:endParaRPr lang="en-GB" dirty="0"/>
          </a:p>
          <a:p>
            <a:pPr marL="447675" indent="-285750">
              <a:buFont typeface="Calibri" panose="020F0502020204030204" pitchFamily="34" charset="0"/>
              <a:buChar char="◦"/>
            </a:pPr>
            <a:endParaRPr lang="en-GB" sz="300" dirty="0"/>
          </a:p>
          <a:p>
            <a:pPr marL="447675" indent="-285750">
              <a:buFont typeface="Calibri" panose="020F0502020204030204" pitchFamily="34" charset="0"/>
              <a:buChar char="◦"/>
            </a:pPr>
            <a:r>
              <a:rPr lang="en-GB" dirty="0"/>
              <a:t>Grey areas - no stationed military personnel or very small amount (figures are not available due to statistical disclosure control)</a:t>
            </a:r>
          </a:p>
          <a:p>
            <a:pPr marL="447675" indent="-285750">
              <a:buFont typeface="Calibri" panose="020F0502020204030204" pitchFamily="34" charset="0"/>
              <a:buChar char="◦"/>
            </a:pPr>
            <a:endParaRPr lang="en-GB" sz="300" dirty="0"/>
          </a:p>
          <a:p>
            <a:pPr marL="447675" indent="-285750">
              <a:buFont typeface="Calibri" panose="020F0502020204030204" pitchFamily="34" charset="0"/>
              <a:buChar char="◦"/>
            </a:pPr>
            <a:r>
              <a:rPr lang="en-GB" dirty="0"/>
              <a:t>Data set does not include Gurkhas, Reservists or FTRS </a:t>
            </a:r>
          </a:p>
          <a:p>
            <a:pPr marL="447675" indent="-285750">
              <a:buFont typeface="Calibri" panose="020F0502020204030204" pitchFamily="34" charset="0"/>
              <a:buChar char="◦"/>
            </a:pPr>
            <a:endParaRPr lang="en-GB" sz="300" dirty="0"/>
          </a:p>
          <a:p>
            <a:pPr marL="447675" indent="-285750">
              <a:buFont typeface="Calibri" panose="020F0502020204030204" pitchFamily="34" charset="0"/>
              <a:buChar char="◦"/>
            </a:pPr>
            <a:r>
              <a:rPr lang="en-GB" dirty="0"/>
              <a:t>Local Authority level</a:t>
            </a:r>
          </a:p>
          <a:p>
            <a:pPr marL="177800" indent="0">
              <a:buNone/>
            </a:pPr>
            <a:endParaRPr lang="en-GB" dirty="0"/>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Google Shape;346;p37"/>
          <p:cNvSpPr>
            <a:spLocks noChangeAspect="1"/>
          </p:cNvSpPr>
          <p:nvPr/>
        </p:nvSpPr>
        <p:spPr>
          <a:xfrm>
            <a:off x="10398449" y="733455"/>
            <a:ext cx="681031" cy="684000"/>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490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91316"/>
            <a:ext cx="10058400" cy="986733"/>
          </a:xfrm>
        </p:spPr>
        <p:txBody>
          <a:bodyPr>
            <a:normAutofit/>
          </a:bodyPr>
          <a:lstStyle/>
          <a:p>
            <a:r>
              <a:rPr lang="en-GB" sz="4400" dirty="0"/>
              <a:t>Location of Serving Personnel as a Proxy</a:t>
            </a:r>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09925" y="1826554"/>
            <a:ext cx="11962624" cy="3893890"/>
            <a:chOff x="109925" y="1826554"/>
            <a:chExt cx="11962624" cy="3893890"/>
          </a:xfrm>
        </p:grpSpPr>
        <p:pic>
          <p:nvPicPr>
            <p:cNvPr id="18" name="Picture 17" descr="\\pstafffsnb\home\cvkq5\My Documents\Military Families\Maps\Wales_StatPers_Oct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5477" y="1826554"/>
              <a:ext cx="2989892" cy="3888000"/>
            </a:xfrm>
            <a:prstGeom prst="rect">
              <a:avLst/>
            </a:prstGeom>
            <a:noFill/>
            <a:ln>
              <a:noFill/>
            </a:ln>
          </p:spPr>
        </p:pic>
        <p:pic>
          <p:nvPicPr>
            <p:cNvPr id="21" name="Picture 20" descr="\\pstafffsnb\home\cvkq5\My Documents\Military Families\Maps\England_StatPers_Oct1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925" y="1828026"/>
              <a:ext cx="2995552" cy="3888000"/>
            </a:xfrm>
            <a:prstGeom prst="rect">
              <a:avLst/>
            </a:prstGeom>
            <a:noFill/>
            <a:ln>
              <a:noFill/>
            </a:ln>
          </p:spPr>
        </p:pic>
        <p:sp>
          <p:nvSpPr>
            <p:cNvPr id="4" name="TextBox 3"/>
            <p:cNvSpPr txBox="1"/>
            <p:nvPr/>
          </p:nvSpPr>
          <p:spPr>
            <a:xfrm>
              <a:off x="2307719" y="5253295"/>
              <a:ext cx="750205" cy="276999"/>
            </a:xfrm>
            <a:prstGeom prst="rect">
              <a:avLst/>
            </a:prstGeom>
            <a:solidFill>
              <a:schemeClr val="bg1">
                <a:lumMod val="95000"/>
              </a:schemeClr>
            </a:solidFill>
          </p:spPr>
          <p:txBody>
            <a:bodyPr wrap="none" lIns="0" tIns="0" rIns="0" bIns="0" rtlCol="0">
              <a:spAutoFit/>
            </a:bodyPr>
            <a:lstStyle/>
            <a:p>
              <a:r>
                <a:rPr lang="en-GB" dirty="0" smtClean="0"/>
                <a:t>England</a:t>
              </a:r>
              <a:endParaRPr lang="en-GB" dirty="0"/>
            </a:p>
          </p:txBody>
        </p:sp>
        <p:sp>
          <p:nvSpPr>
            <p:cNvPr id="11" name="TextBox 10"/>
            <p:cNvSpPr txBox="1"/>
            <p:nvPr/>
          </p:nvSpPr>
          <p:spPr>
            <a:xfrm>
              <a:off x="5422654" y="5262823"/>
              <a:ext cx="565861" cy="276999"/>
            </a:xfrm>
            <a:prstGeom prst="rect">
              <a:avLst/>
            </a:prstGeom>
            <a:solidFill>
              <a:schemeClr val="bg1">
                <a:lumMod val="95000"/>
              </a:schemeClr>
            </a:solidFill>
          </p:spPr>
          <p:txBody>
            <a:bodyPr wrap="none" lIns="0" tIns="0" rIns="0" bIns="0" rtlCol="0">
              <a:spAutoFit/>
            </a:bodyPr>
            <a:lstStyle/>
            <a:p>
              <a:r>
                <a:rPr lang="en-GB" dirty="0" smtClean="0"/>
                <a:t>Wales</a:t>
              </a:r>
              <a:endParaRPr lang="en-GB" dirty="0"/>
            </a:p>
          </p:txBody>
        </p:sp>
        <p:pic>
          <p:nvPicPr>
            <p:cNvPr id="12" name="Picture 11" descr="\\pstafffsnb\home\cvkq5\My Documents\Military Families\Maps\Scot_StatPers_Oct17.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87105" y="1832444"/>
              <a:ext cx="2994291" cy="3888000"/>
            </a:xfrm>
            <a:prstGeom prst="rect">
              <a:avLst/>
            </a:prstGeom>
            <a:noFill/>
            <a:ln>
              <a:noFill/>
            </a:ln>
          </p:spPr>
        </p:pic>
        <p:pic>
          <p:nvPicPr>
            <p:cNvPr id="15" name="Picture 14" descr="\\pstafffsnb\home\cvkq5\My Documents\Military Families\Maps\NI_StatPers_Oct1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83919" y="1826554"/>
              <a:ext cx="2988630" cy="3888000"/>
            </a:xfrm>
            <a:prstGeom prst="rect">
              <a:avLst/>
            </a:prstGeom>
            <a:noFill/>
            <a:ln>
              <a:noFill/>
            </a:ln>
          </p:spPr>
        </p:pic>
        <p:sp>
          <p:nvSpPr>
            <p:cNvPr id="16" name="TextBox 15"/>
            <p:cNvSpPr txBox="1"/>
            <p:nvPr/>
          </p:nvSpPr>
          <p:spPr>
            <a:xfrm>
              <a:off x="10447376" y="5253297"/>
              <a:ext cx="1577548" cy="276999"/>
            </a:xfrm>
            <a:prstGeom prst="rect">
              <a:avLst/>
            </a:prstGeom>
            <a:solidFill>
              <a:schemeClr val="bg1">
                <a:lumMod val="95000"/>
              </a:schemeClr>
            </a:solidFill>
          </p:spPr>
          <p:txBody>
            <a:bodyPr wrap="square" lIns="0" tIns="0" rIns="0" bIns="0" rtlCol="0">
              <a:spAutoFit/>
            </a:bodyPr>
            <a:lstStyle/>
            <a:p>
              <a:r>
                <a:rPr lang="en-GB" dirty="0" smtClean="0"/>
                <a:t>Northern Ireland</a:t>
              </a:r>
              <a:endParaRPr lang="en-GB" dirty="0"/>
            </a:p>
          </p:txBody>
        </p:sp>
        <p:sp>
          <p:nvSpPr>
            <p:cNvPr id="14" name="TextBox 13"/>
            <p:cNvSpPr txBox="1"/>
            <p:nvPr/>
          </p:nvSpPr>
          <p:spPr>
            <a:xfrm>
              <a:off x="8228701" y="5253296"/>
              <a:ext cx="807593" cy="276999"/>
            </a:xfrm>
            <a:prstGeom prst="rect">
              <a:avLst/>
            </a:prstGeom>
            <a:solidFill>
              <a:schemeClr val="bg1">
                <a:lumMod val="95000"/>
              </a:schemeClr>
            </a:solidFill>
          </p:spPr>
          <p:txBody>
            <a:bodyPr wrap="none" lIns="0" tIns="0" rIns="0" bIns="0" rtlCol="0">
              <a:spAutoFit/>
            </a:bodyPr>
            <a:lstStyle/>
            <a:p>
              <a:r>
                <a:rPr lang="en-GB" dirty="0" smtClean="0"/>
                <a:t>Scotland</a:t>
              </a:r>
              <a:endParaRPr lang="en-GB" dirty="0"/>
            </a:p>
          </p:txBody>
        </p:sp>
      </p:grpSp>
      <p:sp>
        <p:nvSpPr>
          <p:cNvPr id="19" name="Google Shape;346;p37"/>
          <p:cNvSpPr>
            <a:spLocks noChangeAspect="1"/>
          </p:cNvSpPr>
          <p:nvPr/>
        </p:nvSpPr>
        <p:spPr>
          <a:xfrm>
            <a:off x="10398449" y="717413"/>
            <a:ext cx="681031" cy="684000"/>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0378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91316"/>
            <a:ext cx="10058400" cy="986733"/>
          </a:xfrm>
        </p:spPr>
        <p:txBody>
          <a:bodyPr>
            <a:normAutofit/>
          </a:bodyPr>
          <a:lstStyle/>
          <a:p>
            <a:r>
              <a:rPr lang="en-GB" sz="4200" dirty="0" smtClean="0"/>
              <a:t>Armed Forces HRP Associated Persons 0-15</a:t>
            </a:r>
            <a:endParaRPr lang="en-GB" sz="4200" dirty="0"/>
          </a:p>
        </p:txBody>
      </p:sp>
      <p:sp>
        <p:nvSpPr>
          <p:cNvPr id="3" name="Content Placeholder 2"/>
          <p:cNvSpPr>
            <a:spLocks noGrp="1"/>
          </p:cNvSpPr>
          <p:nvPr>
            <p:ph idx="1"/>
          </p:nvPr>
        </p:nvSpPr>
        <p:spPr>
          <a:xfrm>
            <a:off x="1097280" y="1605000"/>
            <a:ext cx="10058400" cy="4484515"/>
          </a:xfrm>
        </p:spPr>
        <p:txBody>
          <a:bodyPr>
            <a:normAutofit/>
          </a:bodyPr>
          <a:lstStyle/>
          <a:p>
            <a:pPr marL="174625" lvl="0" indent="0" defTabSz="457200">
              <a:lnSpc>
                <a:spcPct val="100000"/>
              </a:lnSpc>
              <a:spcBef>
                <a:spcPts val="0"/>
              </a:spcBef>
              <a:spcAft>
                <a:spcPts val="0"/>
              </a:spcAft>
              <a:buClrTx/>
              <a:buSzTx/>
              <a:buNone/>
            </a:pPr>
            <a:r>
              <a:rPr lang="en-GB" sz="1400" dirty="0" smtClean="0">
                <a:solidFill>
                  <a:srgbClr val="000000"/>
                </a:solidFill>
              </a:rPr>
              <a:t>Source: Census 2011: Armed Forces Household Reference Person (HRP), Associated Persons aged 0-15</a:t>
            </a:r>
            <a:endParaRPr lang="en-GB" sz="1400" dirty="0">
              <a:solidFill>
                <a:srgbClr val="000000"/>
              </a:solidFill>
            </a:endParaRPr>
          </a:p>
          <a:p>
            <a:pPr marL="447675" indent="-285750">
              <a:buFont typeface="Calibri" panose="020F0502020204030204" pitchFamily="34" charset="0"/>
              <a:buChar char="◦"/>
            </a:pPr>
            <a:endParaRPr lang="en-GB" sz="600" dirty="0"/>
          </a:p>
          <a:p>
            <a:pPr marL="447675" indent="-285750">
              <a:buFont typeface="Calibri" panose="020F0502020204030204" pitchFamily="34" charset="0"/>
              <a:buChar char="◦"/>
            </a:pPr>
            <a:r>
              <a:rPr lang="en-GB" dirty="0"/>
              <a:t>England, </a:t>
            </a:r>
            <a:r>
              <a:rPr lang="en-GB" dirty="0" smtClean="0"/>
              <a:t>Wales</a:t>
            </a:r>
          </a:p>
          <a:p>
            <a:pPr marL="447675" indent="-285750">
              <a:buFont typeface="Calibri" panose="020F0502020204030204" pitchFamily="34" charset="0"/>
              <a:buChar char="◦"/>
            </a:pPr>
            <a:endParaRPr lang="en-GB" sz="300" dirty="0" smtClean="0"/>
          </a:p>
          <a:p>
            <a:pPr marL="447675" indent="-285750">
              <a:buFont typeface="Calibri" panose="020F0502020204030204" pitchFamily="34" charset="0"/>
              <a:buChar char="◦"/>
            </a:pPr>
            <a:r>
              <a:rPr lang="en-GB" dirty="0" smtClean="0"/>
              <a:t>Not specific to school age children</a:t>
            </a:r>
            <a:endParaRPr lang="en-GB" dirty="0"/>
          </a:p>
          <a:p>
            <a:pPr marL="447675" indent="-285750">
              <a:buFont typeface="Calibri" panose="020F0502020204030204" pitchFamily="34" charset="0"/>
              <a:buChar char="◦"/>
            </a:pPr>
            <a:endParaRPr lang="en-GB" sz="300" dirty="0"/>
          </a:p>
          <a:p>
            <a:pPr marL="447675" indent="-285750">
              <a:buFont typeface="Calibri" panose="020F0502020204030204" pitchFamily="34" charset="0"/>
              <a:buChar char="◦"/>
            </a:pPr>
            <a:r>
              <a:rPr lang="en-GB" dirty="0"/>
              <a:t>Grey areas - no </a:t>
            </a:r>
            <a:r>
              <a:rPr lang="en-GB" dirty="0" smtClean="0"/>
              <a:t>associated persons or </a:t>
            </a:r>
            <a:r>
              <a:rPr lang="en-GB" dirty="0"/>
              <a:t>very small amount (figures are not available due to statistical disclosure control)</a:t>
            </a:r>
          </a:p>
          <a:p>
            <a:pPr marL="447675" indent="-285750">
              <a:buFont typeface="Calibri" panose="020F0502020204030204" pitchFamily="34" charset="0"/>
              <a:buChar char="◦"/>
            </a:pPr>
            <a:endParaRPr lang="en-GB" sz="300" dirty="0"/>
          </a:p>
          <a:p>
            <a:pPr marL="447675" indent="-285750">
              <a:buFont typeface="Calibri" panose="020F0502020204030204" pitchFamily="34" charset="0"/>
              <a:buChar char="◦"/>
            </a:pPr>
            <a:r>
              <a:rPr lang="en-GB" dirty="0" smtClean="0"/>
              <a:t>Only households where the HRP is in the Armed Forces</a:t>
            </a:r>
          </a:p>
          <a:p>
            <a:pPr marL="740283" lvl="1" indent="-285750"/>
            <a:r>
              <a:rPr lang="en-GB" dirty="0" smtClean="0"/>
              <a:t>Potentially only those in the Regular Armed Forces</a:t>
            </a:r>
          </a:p>
          <a:p>
            <a:pPr marL="447675" indent="-285750">
              <a:buFont typeface="Calibri" panose="020F0502020204030204" pitchFamily="34" charset="0"/>
              <a:buChar char="◦"/>
            </a:pPr>
            <a:endParaRPr lang="en-GB" sz="300" dirty="0"/>
          </a:p>
          <a:p>
            <a:pPr marL="447675" indent="-285750">
              <a:buFont typeface="Calibri" panose="020F0502020204030204" pitchFamily="34" charset="0"/>
              <a:buChar char="◦"/>
            </a:pPr>
            <a:r>
              <a:rPr lang="en-GB" dirty="0"/>
              <a:t>Local Authority level</a:t>
            </a:r>
          </a:p>
          <a:p>
            <a:pPr marL="177800" indent="0">
              <a:buNone/>
            </a:pPr>
            <a:endParaRPr lang="en-GB" dirty="0"/>
          </a:p>
        </p:txBody>
      </p:sp>
      <p:cxnSp>
        <p:nvCxnSpPr>
          <p:cNvPr id="5" name="Straight Connector 4"/>
          <p:cNvCxnSpPr/>
          <p:nvPr/>
        </p:nvCxnSpPr>
        <p:spPr>
          <a:xfrm>
            <a:off x="1112520" y="146488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Google Shape;329;p37"/>
          <p:cNvSpPr>
            <a:spLocks noChangeAspect="1"/>
          </p:cNvSpPr>
          <p:nvPr/>
        </p:nvSpPr>
        <p:spPr>
          <a:xfrm>
            <a:off x="10297035" y="684473"/>
            <a:ext cx="782445" cy="684000"/>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811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8">
      <a:dk1>
        <a:srgbClr val="000000"/>
      </a:dk1>
      <a:lt1>
        <a:sysClr val="window" lastClr="FFFFFF"/>
      </a:lt1>
      <a:dk2>
        <a:srgbClr val="637052"/>
      </a:dk2>
      <a:lt2>
        <a:srgbClr val="CCDDEA"/>
      </a:lt2>
      <a:accent1>
        <a:srgbClr val="3F3F3F"/>
      </a:accent1>
      <a:accent2>
        <a:srgbClr val="00000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3268</TotalTime>
  <Words>3019</Words>
  <Application>Microsoft Office PowerPoint</Application>
  <PresentationFormat>Widescreen</PresentationFormat>
  <Paragraphs>419</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Retrospect</vt:lpstr>
      <vt:lpstr>What the data tells us</vt:lpstr>
      <vt:lpstr>Introduction</vt:lpstr>
      <vt:lpstr>Current Policies/Funding</vt:lpstr>
      <vt:lpstr>Post-16</vt:lpstr>
      <vt:lpstr>Data Reality</vt:lpstr>
      <vt:lpstr>Location of Service Children</vt:lpstr>
      <vt:lpstr>Location of Serving Personnel as a Proxy</vt:lpstr>
      <vt:lpstr>Location of Serving Personnel as a Proxy</vt:lpstr>
      <vt:lpstr>Armed Forces HRP Associated Persons 0-15</vt:lpstr>
      <vt:lpstr>Armed Forces HRP Associated Persons 0-15</vt:lpstr>
      <vt:lpstr>Service Pupil Premium</vt:lpstr>
      <vt:lpstr>Service Pupil Premium</vt:lpstr>
      <vt:lpstr>Why Service Pupil Premium Data?</vt:lpstr>
      <vt:lpstr>Further Education Provision</vt:lpstr>
      <vt:lpstr>FE Provision: Wiltshire</vt:lpstr>
      <vt:lpstr>FE Provision: Oxfordshire</vt:lpstr>
      <vt:lpstr>FE Provision: Portsmouth</vt:lpstr>
      <vt:lpstr>Education</vt:lpstr>
      <vt:lpstr>PowerPoint Presentation</vt:lpstr>
      <vt:lpstr>References</vt:lpstr>
    </vt:vector>
  </TitlesOfParts>
  <Company>Northumbria University at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Osborne</dc:creator>
  <cp:lastModifiedBy>Alison Osborne</cp:lastModifiedBy>
  <cp:revision>176</cp:revision>
  <cp:lastPrinted>2018-09-24T14:23:03Z</cp:lastPrinted>
  <dcterms:created xsi:type="dcterms:W3CDTF">2018-09-23T14:02:43Z</dcterms:created>
  <dcterms:modified xsi:type="dcterms:W3CDTF">2018-10-04T09:13:20Z</dcterms:modified>
</cp:coreProperties>
</file>