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8" r:id="rId5"/>
  </p:sldMasterIdLst>
  <p:notesMasterIdLst>
    <p:notesMasterId r:id="rId40"/>
  </p:notesMasterIdLst>
  <p:sldIdLst>
    <p:sldId id="286" r:id="rId6"/>
    <p:sldId id="262" r:id="rId7"/>
    <p:sldId id="263" r:id="rId8"/>
    <p:sldId id="278" r:id="rId9"/>
    <p:sldId id="258" r:id="rId10"/>
    <p:sldId id="266" r:id="rId11"/>
    <p:sldId id="267" r:id="rId12"/>
    <p:sldId id="269" r:id="rId13"/>
    <p:sldId id="268" r:id="rId14"/>
    <p:sldId id="270" r:id="rId15"/>
    <p:sldId id="287" r:id="rId16"/>
    <p:sldId id="294" r:id="rId17"/>
    <p:sldId id="285" r:id="rId18"/>
    <p:sldId id="260" r:id="rId19"/>
    <p:sldId id="274" r:id="rId20"/>
    <p:sldId id="275" r:id="rId21"/>
    <p:sldId id="276" r:id="rId22"/>
    <p:sldId id="308" r:id="rId23"/>
    <p:sldId id="304" r:id="rId24"/>
    <p:sldId id="305" r:id="rId25"/>
    <p:sldId id="306" r:id="rId26"/>
    <p:sldId id="307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9" r:id="rId37"/>
    <p:sldId id="310" r:id="rId38"/>
    <p:sldId id="31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4" autoAdjust="0"/>
    <p:restoredTop sz="94660"/>
  </p:normalViewPr>
  <p:slideViewPr>
    <p:cSldViewPr snapToGrid="0">
      <p:cViewPr>
        <p:scale>
          <a:sx n="61" d="100"/>
          <a:sy n="61" d="100"/>
        </p:scale>
        <p:origin x="487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144DD-8EF4-435D-A55F-7847A8B81A9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AEBEC4-01C6-4099-B7F5-B5E57BE8D8F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Development</a:t>
          </a:r>
        </a:p>
      </dgm:t>
    </dgm:pt>
    <dgm:pt modelId="{A172D78F-652A-49FC-9F93-395261E50152}" type="parTrans" cxnId="{338487C1-1B0C-4E5D-80EB-7F34D934A1B8}">
      <dgm:prSet/>
      <dgm:spPr/>
      <dgm:t>
        <a:bodyPr/>
        <a:lstStyle/>
        <a:p>
          <a:endParaRPr lang="en-US"/>
        </a:p>
      </dgm:t>
    </dgm:pt>
    <dgm:pt modelId="{1C030291-7534-4316-9B03-ECBB257B363C}" type="sibTrans" cxnId="{338487C1-1B0C-4E5D-80EB-7F34D934A1B8}">
      <dgm:prSet/>
      <dgm:spPr/>
      <dgm:t>
        <a:bodyPr/>
        <a:lstStyle/>
        <a:p>
          <a:endParaRPr lang="en-US"/>
        </a:p>
      </dgm:t>
    </dgm:pt>
    <dgm:pt modelId="{0D71E130-FEF9-42FE-AB08-81E7CEB5856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Culture</a:t>
          </a:r>
        </a:p>
      </dgm:t>
    </dgm:pt>
    <dgm:pt modelId="{CF105BDF-9762-491C-AF95-43772D99FC04}" type="parTrans" cxnId="{3181C94C-6039-4837-BD98-FF9CAD7F781A}">
      <dgm:prSet/>
      <dgm:spPr/>
      <dgm:t>
        <a:bodyPr/>
        <a:lstStyle/>
        <a:p>
          <a:endParaRPr lang="en-US"/>
        </a:p>
      </dgm:t>
    </dgm:pt>
    <dgm:pt modelId="{1DEE53DA-C148-49B7-A72C-7A2515A4390E}" type="sibTrans" cxnId="{3181C94C-6039-4837-BD98-FF9CAD7F781A}">
      <dgm:prSet/>
      <dgm:spPr/>
      <dgm:t>
        <a:bodyPr/>
        <a:lstStyle/>
        <a:p>
          <a:endParaRPr lang="en-US"/>
        </a:p>
      </dgm:t>
    </dgm:pt>
    <dgm:pt modelId="{D4F8D516-D6D4-4877-8013-5DBF2B0F9C3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Language</a:t>
          </a:r>
        </a:p>
      </dgm:t>
    </dgm:pt>
    <dgm:pt modelId="{2FBAE1C0-AE55-42CF-A7B2-A52747689A43}" type="parTrans" cxnId="{6BA1DA86-FD5A-4286-A3F6-976C6BD2FB39}">
      <dgm:prSet/>
      <dgm:spPr/>
      <dgm:t>
        <a:bodyPr/>
        <a:lstStyle/>
        <a:p>
          <a:endParaRPr lang="en-US"/>
        </a:p>
      </dgm:t>
    </dgm:pt>
    <dgm:pt modelId="{1809D153-8F6B-4734-B2D2-4601446F614F}" type="sibTrans" cxnId="{6BA1DA86-FD5A-4286-A3F6-976C6BD2FB39}">
      <dgm:prSet/>
      <dgm:spPr/>
      <dgm:t>
        <a:bodyPr/>
        <a:lstStyle/>
        <a:p>
          <a:endParaRPr lang="en-US"/>
        </a:p>
      </dgm:t>
    </dgm:pt>
    <dgm:pt modelId="{7A0B7DCF-C968-4323-B6B4-04E3312EBE6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Social Interactions</a:t>
          </a:r>
        </a:p>
      </dgm:t>
    </dgm:pt>
    <dgm:pt modelId="{932CBEDF-6A85-4149-A088-62E189DF3FC2}" type="parTrans" cxnId="{9BB9E6F2-5BD3-4B69-B00D-F54E24A37525}">
      <dgm:prSet/>
      <dgm:spPr/>
      <dgm:t>
        <a:bodyPr/>
        <a:lstStyle/>
        <a:p>
          <a:endParaRPr lang="en-US"/>
        </a:p>
      </dgm:t>
    </dgm:pt>
    <dgm:pt modelId="{49339327-8DF1-421D-82B3-28FEEB10440E}" type="sibTrans" cxnId="{9BB9E6F2-5BD3-4B69-B00D-F54E24A37525}">
      <dgm:prSet/>
      <dgm:spPr/>
      <dgm:t>
        <a:bodyPr/>
        <a:lstStyle/>
        <a:p>
          <a:endParaRPr lang="en-US"/>
        </a:p>
      </dgm:t>
    </dgm:pt>
    <dgm:pt modelId="{3B51256A-805C-4656-B4F0-C82A7BDAAD84}" type="pres">
      <dgm:prSet presAssocID="{9F9144DD-8EF4-435D-A55F-7847A8B81A9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D1E2F5-7184-477D-BB7E-B05C4A85B85A}" type="pres">
      <dgm:prSet presAssocID="{10AEBEC4-01C6-4099-B7F5-B5E57BE8D8FB}" presName="centerShape" presStyleLbl="node0" presStyleIdx="0" presStyleCnt="1" custScaleX="167271" custLinFactNeighborX="4423" custLinFactNeighborY="-3169"/>
      <dgm:spPr/>
    </dgm:pt>
    <dgm:pt modelId="{83F1AECE-C7EB-4680-A217-89672507959F}" type="pres">
      <dgm:prSet presAssocID="{CF105BDF-9762-491C-AF95-43772D99FC04}" presName="Name9" presStyleLbl="parChTrans1D2" presStyleIdx="0" presStyleCnt="3"/>
      <dgm:spPr/>
    </dgm:pt>
    <dgm:pt modelId="{F8DAA154-FA98-412D-9021-2FEC043276EA}" type="pres">
      <dgm:prSet presAssocID="{CF105BDF-9762-491C-AF95-43772D99FC04}" presName="connTx" presStyleLbl="parChTrans1D2" presStyleIdx="0" presStyleCnt="3"/>
      <dgm:spPr/>
    </dgm:pt>
    <dgm:pt modelId="{38AAF6B0-037D-4421-A694-041B47132D69}" type="pres">
      <dgm:prSet presAssocID="{0D71E130-FEF9-42FE-AB08-81E7CEB5856C}" presName="node" presStyleLbl="node1" presStyleIdx="0" presStyleCnt="3" custScaleX="169604" custRadScaleRad="98599" custRadScaleInc="11662">
        <dgm:presLayoutVars>
          <dgm:bulletEnabled val="1"/>
        </dgm:presLayoutVars>
      </dgm:prSet>
      <dgm:spPr/>
    </dgm:pt>
    <dgm:pt modelId="{26F99AC9-B03E-4DF8-8880-45931107A6EF}" type="pres">
      <dgm:prSet presAssocID="{2FBAE1C0-AE55-42CF-A7B2-A52747689A43}" presName="Name9" presStyleLbl="parChTrans1D2" presStyleIdx="1" presStyleCnt="3"/>
      <dgm:spPr/>
    </dgm:pt>
    <dgm:pt modelId="{92290A3F-BB60-40FB-9107-BEB3D8161CE9}" type="pres">
      <dgm:prSet presAssocID="{2FBAE1C0-AE55-42CF-A7B2-A52747689A43}" presName="connTx" presStyleLbl="parChTrans1D2" presStyleIdx="1" presStyleCnt="3"/>
      <dgm:spPr/>
    </dgm:pt>
    <dgm:pt modelId="{F588A9DB-FC80-4F96-9853-D45D639B6630}" type="pres">
      <dgm:prSet presAssocID="{D4F8D516-D6D4-4877-8013-5DBF2B0F9C31}" presName="node" presStyleLbl="node1" presStyleIdx="1" presStyleCnt="3" custScaleX="141707" custRadScaleRad="160263" custRadScaleInc="-22556">
        <dgm:presLayoutVars>
          <dgm:bulletEnabled val="1"/>
        </dgm:presLayoutVars>
      </dgm:prSet>
      <dgm:spPr/>
    </dgm:pt>
    <dgm:pt modelId="{85D95A7F-5958-478F-BD1D-5D0BDE854B1C}" type="pres">
      <dgm:prSet presAssocID="{932CBEDF-6A85-4149-A088-62E189DF3FC2}" presName="Name9" presStyleLbl="parChTrans1D2" presStyleIdx="2" presStyleCnt="3"/>
      <dgm:spPr/>
    </dgm:pt>
    <dgm:pt modelId="{CB554E40-2C97-435B-BF8B-FCFF0935D1CA}" type="pres">
      <dgm:prSet presAssocID="{932CBEDF-6A85-4149-A088-62E189DF3FC2}" presName="connTx" presStyleLbl="parChTrans1D2" presStyleIdx="2" presStyleCnt="3"/>
      <dgm:spPr/>
    </dgm:pt>
    <dgm:pt modelId="{7AD1AC24-05AB-426E-B6C4-CCF63C7BC165}" type="pres">
      <dgm:prSet presAssocID="{7A0B7DCF-C968-4323-B6B4-04E3312EBE66}" presName="node" presStyleLbl="node1" presStyleIdx="2" presStyleCnt="3" custScaleX="155366" custRadScaleRad="134655" custRadScaleInc="17140">
        <dgm:presLayoutVars>
          <dgm:bulletEnabled val="1"/>
        </dgm:presLayoutVars>
      </dgm:prSet>
      <dgm:spPr/>
    </dgm:pt>
  </dgm:ptLst>
  <dgm:cxnLst>
    <dgm:cxn modelId="{338487C1-1B0C-4E5D-80EB-7F34D934A1B8}" srcId="{9F9144DD-8EF4-435D-A55F-7847A8B81A9E}" destId="{10AEBEC4-01C6-4099-B7F5-B5E57BE8D8FB}" srcOrd="0" destOrd="0" parTransId="{A172D78F-652A-49FC-9F93-395261E50152}" sibTransId="{1C030291-7534-4316-9B03-ECBB257B363C}"/>
    <dgm:cxn modelId="{6BA1DA86-FD5A-4286-A3F6-976C6BD2FB39}" srcId="{10AEBEC4-01C6-4099-B7F5-B5E57BE8D8FB}" destId="{D4F8D516-D6D4-4877-8013-5DBF2B0F9C31}" srcOrd="1" destOrd="0" parTransId="{2FBAE1C0-AE55-42CF-A7B2-A52747689A43}" sibTransId="{1809D153-8F6B-4734-B2D2-4601446F614F}"/>
    <dgm:cxn modelId="{8738DF66-1B24-459D-995D-B1A172A655EB}" type="presOf" srcId="{932CBEDF-6A85-4149-A088-62E189DF3FC2}" destId="{CB554E40-2C97-435B-BF8B-FCFF0935D1CA}" srcOrd="1" destOrd="0" presId="urn:microsoft.com/office/officeart/2005/8/layout/radial1"/>
    <dgm:cxn modelId="{782A4EE2-2A7D-4D93-9070-640BE4ADB1AE}" type="presOf" srcId="{7A0B7DCF-C968-4323-B6B4-04E3312EBE66}" destId="{7AD1AC24-05AB-426E-B6C4-CCF63C7BC165}" srcOrd="0" destOrd="0" presId="urn:microsoft.com/office/officeart/2005/8/layout/radial1"/>
    <dgm:cxn modelId="{7FFF1EC5-80AD-4470-A879-02377C8BC1A6}" type="presOf" srcId="{D4F8D516-D6D4-4877-8013-5DBF2B0F9C31}" destId="{F588A9DB-FC80-4F96-9853-D45D639B6630}" srcOrd="0" destOrd="0" presId="urn:microsoft.com/office/officeart/2005/8/layout/radial1"/>
    <dgm:cxn modelId="{9BB9E6F2-5BD3-4B69-B00D-F54E24A37525}" srcId="{10AEBEC4-01C6-4099-B7F5-B5E57BE8D8FB}" destId="{7A0B7DCF-C968-4323-B6B4-04E3312EBE66}" srcOrd="2" destOrd="0" parTransId="{932CBEDF-6A85-4149-A088-62E189DF3FC2}" sibTransId="{49339327-8DF1-421D-82B3-28FEEB10440E}"/>
    <dgm:cxn modelId="{3181C94C-6039-4837-BD98-FF9CAD7F781A}" srcId="{10AEBEC4-01C6-4099-B7F5-B5E57BE8D8FB}" destId="{0D71E130-FEF9-42FE-AB08-81E7CEB5856C}" srcOrd="0" destOrd="0" parTransId="{CF105BDF-9762-491C-AF95-43772D99FC04}" sibTransId="{1DEE53DA-C148-49B7-A72C-7A2515A4390E}"/>
    <dgm:cxn modelId="{5EE47CBB-C627-4302-848A-529B7838621B}" type="presOf" srcId="{9F9144DD-8EF4-435D-A55F-7847A8B81A9E}" destId="{3B51256A-805C-4656-B4F0-C82A7BDAAD84}" srcOrd="0" destOrd="0" presId="urn:microsoft.com/office/officeart/2005/8/layout/radial1"/>
    <dgm:cxn modelId="{C7C03732-7302-4A99-BFC0-966D2CE56A74}" type="presOf" srcId="{0D71E130-FEF9-42FE-AB08-81E7CEB5856C}" destId="{38AAF6B0-037D-4421-A694-041B47132D69}" srcOrd="0" destOrd="0" presId="urn:microsoft.com/office/officeart/2005/8/layout/radial1"/>
    <dgm:cxn modelId="{13E628EA-E16E-46DE-8999-8D03C29B52AF}" type="presOf" srcId="{2FBAE1C0-AE55-42CF-A7B2-A52747689A43}" destId="{92290A3F-BB60-40FB-9107-BEB3D8161CE9}" srcOrd="1" destOrd="0" presId="urn:microsoft.com/office/officeart/2005/8/layout/radial1"/>
    <dgm:cxn modelId="{701A9A57-FF6D-4594-9374-FF9517FA5332}" type="presOf" srcId="{932CBEDF-6A85-4149-A088-62E189DF3FC2}" destId="{85D95A7F-5958-478F-BD1D-5D0BDE854B1C}" srcOrd="0" destOrd="0" presId="urn:microsoft.com/office/officeart/2005/8/layout/radial1"/>
    <dgm:cxn modelId="{622AA18D-1008-49AD-901F-47A80CBF1421}" type="presOf" srcId="{2FBAE1C0-AE55-42CF-A7B2-A52747689A43}" destId="{26F99AC9-B03E-4DF8-8880-45931107A6EF}" srcOrd="0" destOrd="0" presId="urn:microsoft.com/office/officeart/2005/8/layout/radial1"/>
    <dgm:cxn modelId="{78F60EC9-535A-4425-84A3-CF7FD120EC2A}" type="presOf" srcId="{10AEBEC4-01C6-4099-B7F5-B5E57BE8D8FB}" destId="{B8D1E2F5-7184-477D-BB7E-B05C4A85B85A}" srcOrd="0" destOrd="0" presId="urn:microsoft.com/office/officeart/2005/8/layout/radial1"/>
    <dgm:cxn modelId="{070BAB7F-023F-4D48-838A-16564EA88DD3}" type="presOf" srcId="{CF105BDF-9762-491C-AF95-43772D99FC04}" destId="{83F1AECE-C7EB-4680-A217-89672507959F}" srcOrd="0" destOrd="0" presId="urn:microsoft.com/office/officeart/2005/8/layout/radial1"/>
    <dgm:cxn modelId="{1085EEEC-8B0D-4AEB-B3ED-7054847FDACD}" type="presOf" srcId="{CF105BDF-9762-491C-AF95-43772D99FC04}" destId="{F8DAA154-FA98-412D-9021-2FEC043276EA}" srcOrd="1" destOrd="0" presId="urn:microsoft.com/office/officeart/2005/8/layout/radial1"/>
    <dgm:cxn modelId="{BCB95ED5-7D2D-47E5-BC0D-263CBB452E43}" type="presParOf" srcId="{3B51256A-805C-4656-B4F0-C82A7BDAAD84}" destId="{B8D1E2F5-7184-477D-BB7E-B05C4A85B85A}" srcOrd="0" destOrd="0" presId="urn:microsoft.com/office/officeart/2005/8/layout/radial1"/>
    <dgm:cxn modelId="{C02832D2-55C1-4D00-9E4E-68F370CDF84B}" type="presParOf" srcId="{3B51256A-805C-4656-B4F0-C82A7BDAAD84}" destId="{83F1AECE-C7EB-4680-A217-89672507959F}" srcOrd="1" destOrd="0" presId="urn:microsoft.com/office/officeart/2005/8/layout/radial1"/>
    <dgm:cxn modelId="{C975067D-6D9A-494C-8641-57A054CAA543}" type="presParOf" srcId="{83F1AECE-C7EB-4680-A217-89672507959F}" destId="{F8DAA154-FA98-412D-9021-2FEC043276EA}" srcOrd="0" destOrd="0" presId="urn:microsoft.com/office/officeart/2005/8/layout/radial1"/>
    <dgm:cxn modelId="{916A1D5C-875C-42DF-BE36-0E1740E194A1}" type="presParOf" srcId="{3B51256A-805C-4656-B4F0-C82A7BDAAD84}" destId="{38AAF6B0-037D-4421-A694-041B47132D69}" srcOrd="2" destOrd="0" presId="urn:microsoft.com/office/officeart/2005/8/layout/radial1"/>
    <dgm:cxn modelId="{B083B747-106F-42A9-8969-C8EA342D416B}" type="presParOf" srcId="{3B51256A-805C-4656-B4F0-C82A7BDAAD84}" destId="{26F99AC9-B03E-4DF8-8880-45931107A6EF}" srcOrd="3" destOrd="0" presId="urn:microsoft.com/office/officeart/2005/8/layout/radial1"/>
    <dgm:cxn modelId="{43652DA7-7CB0-4AFA-BC83-684CB9A9ADAE}" type="presParOf" srcId="{26F99AC9-B03E-4DF8-8880-45931107A6EF}" destId="{92290A3F-BB60-40FB-9107-BEB3D8161CE9}" srcOrd="0" destOrd="0" presId="urn:microsoft.com/office/officeart/2005/8/layout/radial1"/>
    <dgm:cxn modelId="{A9DFDE63-9FF7-48E3-B204-B9DFFDD3851E}" type="presParOf" srcId="{3B51256A-805C-4656-B4F0-C82A7BDAAD84}" destId="{F588A9DB-FC80-4F96-9853-D45D639B6630}" srcOrd="4" destOrd="0" presId="urn:microsoft.com/office/officeart/2005/8/layout/radial1"/>
    <dgm:cxn modelId="{8B257A21-056C-4AD3-974F-0486D21E72C2}" type="presParOf" srcId="{3B51256A-805C-4656-B4F0-C82A7BDAAD84}" destId="{85D95A7F-5958-478F-BD1D-5D0BDE854B1C}" srcOrd="5" destOrd="0" presId="urn:microsoft.com/office/officeart/2005/8/layout/radial1"/>
    <dgm:cxn modelId="{6CBBA2CF-E9AE-48B2-9343-056EB7536C4A}" type="presParOf" srcId="{85D95A7F-5958-478F-BD1D-5D0BDE854B1C}" destId="{CB554E40-2C97-435B-BF8B-FCFF0935D1CA}" srcOrd="0" destOrd="0" presId="urn:microsoft.com/office/officeart/2005/8/layout/radial1"/>
    <dgm:cxn modelId="{A98421CC-F6BB-4EC6-8967-9159B5C9E612}" type="presParOf" srcId="{3B51256A-805C-4656-B4F0-C82A7BDAAD84}" destId="{7AD1AC24-05AB-426E-B6C4-CCF63C7BC16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E2F5-7184-477D-BB7E-B05C4A85B85A}">
      <dsp:nvSpPr>
        <dsp:cNvPr id="0" name=""/>
        <dsp:cNvSpPr/>
      </dsp:nvSpPr>
      <dsp:spPr>
        <a:xfrm>
          <a:off x="2700286" y="1779309"/>
          <a:ext cx="2440691" cy="145912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Development</a:t>
          </a:r>
        </a:p>
      </dsp:txBody>
      <dsp:txXfrm>
        <a:off x="3057717" y="1992993"/>
        <a:ext cx="1725829" cy="1031756"/>
      </dsp:txXfrm>
    </dsp:sp>
    <dsp:sp modelId="{83F1AECE-C7EB-4680-A217-89672507959F}">
      <dsp:nvSpPr>
        <dsp:cNvPr id="0" name=""/>
        <dsp:cNvSpPr/>
      </dsp:nvSpPr>
      <dsp:spPr>
        <a:xfrm rot="16318846">
          <a:off x="3811646" y="1622798"/>
          <a:ext cx="278034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278034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43712" y="1633579"/>
        <a:ext cx="13901" cy="13901"/>
      </dsp:txXfrm>
    </dsp:sp>
    <dsp:sp modelId="{38AAF6B0-037D-4421-A694-041B47132D69}">
      <dsp:nvSpPr>
        <dsp:cNvPr id="0" name=""/>
        <dsp:cNvSpPr/>
      </dsp:nvSpPr>
      <dsp:spPr>
        <a:xfrm>
          <a:off x="2743328" y="42624"/>
          <a:ext cx="2474732" cy="145912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Culture</a:t>
          </a:r>
        </a:p>
      </dsp:txBody>
      <dsp:txXfrm>
        <a:off x="3105744" y="256308"/>
        <a:ext cx="1749900" cy="1031756"/>
      </dsp:txXfrm>
    </dsp:sp>
    <dsp:sp modelId="{26F99AC9-B03E-4DF8-8880-45931107A6EF}">
      <dsp:nvSpPr>
        <dsp:cNvPr id="0" name=""/>
        <dsp:cNvSpPr/>
      </dsp:nvSpPr>
      <dsp:spPr>
        <a:xfrm rot="1310074">
          <a:off x="4913546" y="3005228"/>
          <a:ext cx="580307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580307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89192" y="3008452"/>
        <a:ext cx="29015" cy="29015"/>
      </dsp:txXfrm>
    </dsp:sp>
    <dsp:sp modelId="{F588A9DB-FC80-4F96-9853-D45D639B6630}">
      <dsp:nvSpPr>
        <dsp:cNvPr id="0" name=""/>
        <dsp:cNvSpPr/>
      </dsp:nvSpPr>
      <dsp:spPr>
        <a:xfrm>
          <a:off x="5338232" y="2761531"/>
          <a:ext cx="2067681" cy="145912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Language</a:t>
          </a:r>
        </a:p>
      </dsp:txBody>
      <dsp:txXfrm>
        <a:off x="5641037" y="2975215"/>
        <a:ext cx="1462071" cy="1031756"/>
      </dsp:txXfrm>
    </dsp:sp>
    <dsp:sp modelId="{85D95A7F-5958-478F-BD1D-5D0BDE854B1C}">
      <dsp:nvSpPr>
        <dsp:cNvPr id="0" name=""/>
        <dsp:cNvSpPr/>
      </dsp:nvSpPr>
      <dsp:spPr>
        <a:xfrm rot="9546406">
          <a:off x="2302419" y="2992485"/>
          <a:ext cx="609704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609704" y="17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92029" y="2994974"/>
        <a:ext cx="30485" cy="30485"/>
      </dsp:txXfrm>
    </dsp:sp>
    <dsp:sp modelId="{7AD1AC24-05AB-426E-B6C4-CCF63C7BC165}">
      <dsp:nvSpPr>
        <dsp:cNvPr id="0" name=""/>
        <dsp:cNvSpPr/>
      </dsp:nvSpPr>
      <dsp:spPr>
        <a:xfrm>
          <a:off x="214046" y="2761530"/>
          <a:ext cx="2266982" cy="145912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Social Interactions</a:t>
          </a:r>
        </a:p>
      </dsp:txBody>
      <dsp:txXfrm>
        <a:off x="546038" y="2975214"/>
        <a:ext cx="1602998" cy="1031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8B609-2FB6-4764-8C1C-2E1B273CF74A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0E27D-B071-4E04-9884-B373D5286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3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0303D-0AE0-4C55-A397-491619751380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7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980932-17FD-403B-9BA4-EACBC6E85B8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2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E65CA-6F7F-4D2D-904B-89B0F3C3FD6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3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7F202-53E9-4023-97A8-CE96C23FB4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351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A24E-7726-4EDC-BC2E-0392085114F4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C47D-65E0-436C-AB8F-D8A124321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1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0BBA-49F6-4BEE-B441-A143B23A8646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AE37-C798-4B6A-9980-7EF86C9BE7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4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96A3-CC8E-4C2E-8821-72C9D445F70B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B29A-681D-4A85-B53A-33EAD47FD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B3A1-5363-4357-B92B-A1819F9CB4B7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8D19-FC59-4203-9682-6D08FFAD1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0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52F3-7E3F-4E7E-AEDA-2DF48DDA0CA0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0208-FCEB-4B92-B89D-8183649C9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2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E701-2897-4C2B-9E4E-C9327AC65045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00B1-F916-4B6A-92BB-0B4D548A3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01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3314-2679-491D-BC63-EE9CF2340992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862D-86A0-475B-A20A-24F331558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3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2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9A56-5DBF-4957-BDA9-C8DB04EF98CB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7224-2582-426F-8627-384789840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7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746F9-F79B-41B9-9239-371F7B89F358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1D45-6BC4-4FDE-8789-7DCEFE8639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0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0C7E-A935-4572-A13E-A6EDC48BDBC7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8FE9-C542-44EA-834E-2D61B4AE31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40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B980-0ADF-4BB6-9FCA-A89ABA7F1D38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51FE-566D-44B1-A50E-5BDF8C0F71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15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230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1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0168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03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77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2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36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5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50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93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69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52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B3BF0-51B5-425E-BF07-81EE6F1C0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8235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0369B-8D0A-42E6-A197-A31797CFF2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4799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8E0C9-6755-46A8-9A70-5B7D84A274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371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D93F6-7589-4846-B3A8-8F266269C9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485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343F9-87CE-484C-A5A0-8736DB7170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100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99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86671-A802-4A9F-8B72-95BF05A898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828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B68F3-997D-420A-89EB-C09997FA92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619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F4178-C49F-4D7F-B5A4-D812EFBE16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24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B8796-0CDC-40ED-9B04-655F83847E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852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11F2B-7948-4E32-9F91-011BE9C507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8471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CDE93-12A7-4379-A64A-5D7EDB93AE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037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1EC86-A657-44D3-A441-63CB871207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159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65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66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4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415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80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71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97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69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01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22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39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93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64677" y="188914"/>
            <a:ext cx="9984154" cy="626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0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2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49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0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780C-5BA1-4A26-8901-2C2FB07FEEE3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1135-41BD-471F-9A4A-3934E7D5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AC59A-44F4-4397-A256-40CB4540656D}" type="datetimeFigureOut">
              <a:rPr lang="en-GB"/>
              <a:pPr>
                <a:defRPr/>
              </a:pPr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D74AD-7223-40F6-BF48-022FD0E3D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3B95F0F-8237-4DF4-A0E1-20779A9BA390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13B31DD-82BF-4B05-B995-E507337B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1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68D7E2-6366-4007-ADE5-4B8ABD1D42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31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ACF8-1A7A-4C3F-8A54-CF5E340CB0BD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42DD-4C45-4F0C-8F6F-C63001C85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057" y="1122363"/>
            <a:ext cx="10123714" cy="23876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Bridging International Transitions: Mobility Overseas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927" y="3066257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en-GB" b="1" dirty="0"/>
          </a:p>
          <a:p>
            <a:r>
              <a:rPr lang="en-GB" b="1" dirty="0"/>
              <a:t>Mandy Cyprus-Slater, </a:t>
            </a:r>
          </a:p>
          <a:p>
            <a:r>
              <a:rPr lang="en-GB" sz="2000" dirty="0"/>
              <a:t>Acting Principal Educational Psychologist</a:t>
            </a:r>
          </a:p>
          <a:p>
            <a:r>
              <a:rPr lang="en-GB" sz="2000" dirty="0"/>
              <a:t>Directorate Children and Young People, Ministry of Defence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481" y="4376674"/>
            <a:ext cx="2154366" cy="21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7" y="4997487"/>
            <a:ext cx="1938110" cy="1533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4596" y="5685905"/>
            <a:ext cx="540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Building Bridges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Winchester June 2017</a:t>
            </a:r>
          </a:p>
        </p:txBody>
      </p:sp>
    </p:spTree>
    <p:extLst>
      <p:ext uri="{BB962C8B-B14F-4D97-AF65-F5344CB8AC3E}">
        <p14:creationId xmlns:p14="http://schemas.microsoft.com/office/powerpoint/2010/main" val="50791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80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900" b="1" dirty="0">
                <a:latin typeface="+mn-lt"/>
              </a:rPr>
              <a:t>Horizontal transitions (</a:t>
            </a:r>
            <a:r>
              <a:rPr lang="en-GB" sz="4900" b="1" dirty="0" err="1">
                <a:latin typeface="+mn-lt"/>
              </a:rPr>
              <a:t>Pietarinen</a:t>
            </a:r>
            <a:r>
              <a:rPr lang="en-GB" sz="4900" b="1" dirty="0">
                <a:latin typeface="+mn-lt"/>
              </a:rPr>
              <a:t> et al 2010)</a:t>
            </a:r>
            <a:br>
              <a:rPr lang="en-GB" sz="4900" b="1" dirty="0">
                <a:latin typeface="+mn-lt"/>
              </a:rPr>
            </a:br>
            <a:br>
              <a:rPr lang="en-GB" sz="4900" b="1" dirty="0">
                <a:latin typeface="+mn-lt"/>
              </a:rPr>
            </a:br>
            <a:endParaRPr lang="en-GB" sz="49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928"/>
            <a:ext cx="10515600" cy="435133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“pupils considered the kinds of transitions that challenge their sense of belonging in the school community highly significant”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“transitions that challenged the pupils’ sense of belonging were often situated in the social conflicts ... processing the social conflicts was considered as a crucial precondition for constructing the sense of belonging in the school community….However, according to the pupil’s experiences, a need to promote the learning outcomes often seems to override the social aims of schooling”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70" y="4836201"/>
            <a:ext cx="1976130" cy="19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2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17714" y="166914"/>
            <a:ext cx="11749315" cy="1024166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alibri Light" panose="020F0302020204030204" pitchFamily="34" charset="0"/>
              </a:rPr>
              <a:t>Secondary</a:t>
            </a:r>
            <a:r>
              <a:rPr lang="en-GB" altLang="en-US" b="1" dirty="0">
                <a:latin typeface="Calibri Light" panose="020F0302020204030204" pitchFamily="34" charset="0"/>
              </a:rPr>
              <a:t> students </a:t>
            </a:r>
            <a:r>
              <a:rPr lang="en-US" altLang="en-US" b="1" dirty="0">
                <a:latin typeface="Calibri Light" panose="020F0302020204030204" pitchFamily="34" charset="0"/>
              </a:rPr>
              <a:t>reflecting on previous moves:</a:t>
            </a:r>
            <a:endParaRPr lang="en-GB" altLang="en-US" b="1" dirty="0">
              <a:latin typeface="Calibri Light" panose="020F030202020403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type="subTitle" idx="1"/>
          </p:nvPr>
        </p:nvSpPr>
        <p:spPr>
          <a:xfrm>
            <a:off x="341086" y="2837543"/>
            <a:ext cx="4557485" cy="3505199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altLang="en-US" sz="2000" b="1" i="1" dirty="0"/>
              <a:t>“I went to  a school in Kenya and felt isolated. I got fat and this made me depressed.  I had an eating disorder and I lost weight.”</a:t>
            </a:r>
          </a:p>
          <a:p>
            <a:pPr algn="l" eaLnBrk="1" hangingPunct="1">
              <a:defRPr/>
            </a:pPr>
            <a:endParaRPr lang="en-GB" altLang="en-US" sz="2000" b="1" i="1" dirty="0"/>
          </a:p>
          <a:p>
            <a:pPr algn="l" eaLnBrk="1" hangingPunct="1">
              <a:defRPr/>
            </a:pPr>
            <a:r>
              <a:rPr lang="en-GB" altLang="en-US" sz="2000" b="1" i="1" dirty="0"/>
              <a:t>“I was depressed in the UK school as my skills were not improving – my parents were worried about school.”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5" y="1255486"/>
            <a:ext cx="2324357" cy="13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20626" y="1126813"/>
            <a:ext cx="6916057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en-US" sz="2400" b="1" kern="0" dirty="0">
                <a:solidFill>
                  <a:schemeClr val="accent2"/>
                </a:solidFill>
              </a:rPr>
              <a:t>WHAT HELPS?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accent2"/>
                </a:solidFill>
              </a:rPr>
              <a:t>“Don’t feel you have to change”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accent2"/>
                </a:solidFill>
              </a:rPr>
              <a:t>“Take on challenges in the new school”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accent2"/>
                </a:solidFill>
              </a:rPr>
              <a:t>“Parents helped to reassure me – they said its better here (in UK) and we can see our family”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accent2"/>
                </a:solidFill>
              </a:rPr>
              <a:t>Preparation such as looking on school websites, reassurance from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accent2"/>
                </a:solidFill>
              </a:rPr>
              <a:t>“Don’t be scared” (year 7 pupil)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accent2"/>
                </a:solidFill>
              </a:rPr>
              <a:t>“We are used to moving, just get on with it”</a:t>
            </a:r>
          </a:p>
          <a:p>
            <a:endParaRPr lang="en-GB" altLang="en-US" sz="2400" dirty="0">
              <a:solidFill>
                <a:schemeClr val="accent2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altLang="en-US" sz="24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0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45097" y="287113"/>
            <a:ext cx="11877773" cy="910092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Calibri Light" panose="020F0302020204030204" pitchFamily="34" charset="0"/>
              </a:rPr>
              <a:t>Primary children looking ahead to a move to the UK:</a:t>
            </a:r>
            <a:endParaRPr lang="en-GB" altLang="en-US" b="1" dirty="0">
              <a:latin typeface="Calibri Light" panose="020F0302020204030204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type="subTitle" idx="1"/>
          </p:nvPr>
        </p:nvSpPr>
        <p:spPr>
          <a:xfrm>
            <a:off x="463634" y="1440191"/>
            <a:ext cx="4645694" cy="2688749"/>
          </a:xfrm>
        </p:spPr>
        <p:txBody>
          <a:bodyPr/>
          <a:lstStyle/>
          <a:p>
            <a:pPr lvl="0" algn="l"/>
            <a:r>
              <a:rPr lang="en-GB" altLang="en-US" sz="2000" b="1" i="1" dirty="0">
                <a:solidFill>
                  <a:srgbClr val="000000"/>
                </a:solidFill>
              </a:rPr>
              <a:t>Will miss friends (4)</a:t>
            </a:r>
          </a:p>
          <a:p>
            <a:pPr marL="342900" lvl="0" indent="-342900" algn="l">
              <a:buFontTx/>
              <a:buChar char="•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0" algn="l"/>
            <a:r>
              <a:rPr lang="en-GB" altLang="en-US" sz="2000" b="1" i="1" dirty="0">
                <a:solidFill>
                  <a:srgbClr val="000000"/>
                </a:solidFill>
              </a:rPr>
              <a:t>A bit anxious about new school (2)</a:t>
            </a:r>
          </a:p>
          <a:p>
            <a:pPr marL="342900" lvl="0" indent="-342900" algn="l">
              <a:buFontTx/>
              <a:buChar char="•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0" algn="l"/>
            <a:r>
              <a:rPr lang="en-GB" altLang="en-US" sz="2000" b="1" i="1" dirty="0">
                <a:solidFill>
                  <a:srgbClr val="000000"/>
                </a:solidFill>
              </a:rPr>
              <a:t>“Dad never knows when he is going to move again” (1)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514494" y="1349679"/>
            <a:ext cx="66083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WHAT HELPS?</a:t>
            </a: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Making friends quickly at new school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Knowing about new school (in advance)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Seeing the new school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Having a “buddy”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Being able to say goodbye to friends –  suggested sweets, presents, photos to take, leave a toy with a friend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316" r="-774"/>
          <a:stretch/>
        </p:blipFill>
        <p:spPr>
          <a:xfrm>
            <a:off x="868800" y="4062952"/>
            <a:ext cx="2986576" cy="24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1" y="1700613"/>
            <a:ext cx="5503492" cy="4979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13" y="1273324"/>
            <a:ext cx="3106839" cy="2288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75" y="1843952"/>
            <a:ext cx="2455639" cy="1551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3461" y="5500078"/>
            <a:ext cx="286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29983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Good practice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016"/>
            <a:ext cx="10515600" cy="505609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GB" b="1" dirty="0"/>
              <a:t>Prepare for moving; support Joiners and Leavers.</a:t>
            </a:r>
          </a:p>
          <a:p>
            <a:pPr marL="0" indent="0">
              <a:buNone/>
            </a:pPr>
            <a:endParaRPr lang="en-GB" b="1" dirty="0"/>
          </a:p>
          <a:p>
            <a:pPr>
              <a:buBlip>
                <a:blip r:embed="rId2"/>
              </a:buBlip>
            </a:pPr>
            <a:r>
              <a:rPr lang="en-GB" b="1" dirty="0"/>
              <a:t>Information Sharing </a:t>
            </a:r>
            <a:r>
              <a:rPr lang="en-GB" dirty="0"/>
              <a:t>between settings about abilities, attainments and any outside agency work.</a:t>
            </a:r>
          </a:p>
          <a:p>
            <a:pPr marL="0" indent="0">
              <a:buNone/>
            </a:pPr>
            <a:r>
              <a:rPr lang="en-GB" dirty="0"/>
              <a:t>	- For all MOD pupils - Pupil Information Profile (PIP)</a:t>
            </a:r>
          </a:p>
          <a:p>
            <a:pPr marL="0" indent="0">
              <a:buNone/>
            </a:pPr>
            <a:r>
              <a:rPr lang="en-GB" dirty="0"/>
              <a:t>	- Also, for MOD pupils with SEN  – Transfer of Information Pack</a:t>
            </a:r>
          </a:p>
          <a:p>
            <a:pPr marL="0" indent="0">
              <a:buNone/>
            </a:pPr>
            <a:endParaRPr lang="en-GB" dirty="0"/>
          </a:p>
          <a:p>
            <a:pPr>
              <a:buBlip>
                <a:blip r:embed="rId2"/>
              </a:buBlip>
            </a:pPr>
            <a:r>
              <a:rPr lang="en-GB" b="1" dirty="0"/>
              <a:t>Consider the voice of the child</a:t>
            </a:r>
          </a:p>
          <a:p>
            <a:pPr>
              <a:buBlip>
                <a:blip r:embed="rId2"/>
              </a:buBlip>
            </a:pPr>
            <a:endParaRPr lang="en-GB" b="1" dirty="0"/>
          </a:p>
          <a:p>
            <a:pPr>
              <a:buBlip>
                <a:blip r:embed="rId2"/>
              </a:buBlip>
            </a:pPr>
            <a:r>
              <a:rPr lang="en-GB" b="1" dirty="0"/>
              <a:t>Reflect on the transition experience and positives</a:t>
            </a:r>
          </a:p>
          <a:p>
            <a:pPr>
              <a:buBlip>
                <a:blip r:embed="rId2"/>
              </a:buBlip>
            </a:pPr>
            <a:endParaRPr lang="en-GB" b="1" dirty="0"/>
          </a:p>
          <a:p>
            <a:pPr>
              <a:buBlip>
                <a:blip r:embed="rId2"/>
              </a:buBlip>
            </a:pPr>
            <a:r>
              <a:rPr lang="en-GB" sz="2200" b="1" i="1" dirty="0"/>
              <a:t>(All areas we can consider further after main presentation?)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97" y="4524427"/>
            <a:ext cx="2498558" cy="2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27"/>
          <p:cNvSpPr>
            <a:spLocks noGrp="1"/>
          </p:cNvSpPr>
          <p:nvPr>
            <p:ph type="title" idx="4294967295"/>
          </p:nvPr>
        </p:nvSpPr>
        <p:spPr bwMode="auto">
          <a:xfrm>
            <a:off x="3635828" y="103701"/>
            <a:ext cx="8186057" cy="114300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+mn-lt"/>
                <a:cs typeface="Arial" charset="0"/>
              </a:rPr>
              <a:t>Preparing for Moving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3461657" y="1671410"/>
            <a:ext cx="8229600" cy="45354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vert="horz" lIns="0" tIns="0" rIns="0" bIns="0" rtlCol="0">
            <a:normAutofit lnSpcReduction="10000"/>
          </a:bodyPr>
          <a:lstStyle/>
          <a:p>
            <a:pPr marL="336042" indent="-336042" defTabSz="896111">
              <a:buFontTx/>
              <a:buChar char="•"/>
              <a:defRPr sz="1800"/>
            </a:pPr>
            <a:r>
              <a:rPr sz="3136" dirty="0">
                <a:solidFill>
                  <a:sysClr val="windowText" lastClr="000000"/>
                </a:solidFill>
                <a:sym typeface="Arial"/>
              </a:rPr>
              <a:t>Create opportunities for pupils to talk about their experiences of moving</a:t>
            </a:r>
            <a:endParaRPr lang="en-GB" sz="3136" dirty="0">
              <a:solidFill>
                <a:sysClr val="windowText" lastClr="000000"/>
              </a:solidFill>
              <a:sym typeface="Arial"/>
            </a:endParaRPr>
          </a:p>
          <a:p>
            <a:pPr marL="336042" indent="-336042" defTabSz="896111">
              <a:buFontTx/>
              <a:buChar char="•"/>
              <a:defRPr sz="1800"/>
            </a:pPr>
            <a:r>
              <a:rPr lang="en-GB" sz="3136" dirty="0">
                <a:solidFill>
                  <a:sysClr val="windowText" lastClr="000000"/>
                </a:solidFill>
                <a:sym typeface="Arial"/>
              </a:rPr>
              <a:t>Create opportunities to make and keep memories</a:t>
            </a:r>
            <a:endParaRPr sz="3136" dirty="0">
              <a:solidFill>
                <a:sysClr val="windowText" lastClr="000000"/>
              </a:solidFill>
              <a:sym typeface="Arial"/>
            </a:endParaRPr>
          </a:p>
          <a:p>
            <a:pPr marL="336042" indent="-336042" defTabSz="896111">
              <a:buFontTx/>
              <a:buChar char="•"/>
              <a:defRPr sz="1800"/>
            </a:pPr>
            <a:r>
              <a:rPr sz="3136" dirty="0">
                <a:solidFill>
                  <a:sysClr val="windowText" lastClr="000000"/>
                </a:solidFill>
                <a:sym typeface="Arial"/>
              </a:rPr>
              <a:t>Be cognizant of the transition cycle, the time scales and emotional upheaval that can be involved</a:t>
            </a:r>
          </a:p>
          <a:p>
            <a:pPr marL="336042" indent="-336042" defTabSz="896111">
              <a:buFontTx/>
              <a:buChar char="•"/>
              <a:defRPr sz="1800"/>
            </a:pPr>
            <a:r>
              <a:rPr sz="3136" dirty="0">
                <a:solidFill>
                  <a:sysClr val="windowText" lastClr="000000"/>
                </a:solidFill>
                <a:sym typeface="Arial"/>
              </a:rPr>
              <a:t>Look out for signs of separation anxiety</a:t>
            </a:r>
          </a:p>
          <a:p>
            <a:pPr marL="336042" indent="-336042" defTabSz="896111">
              <a:buFontTx/>
              <a:buChar char="•"/>
              <a:defRPr sz="1800"/>
            </a:pPr>
            <a:r>
              <a:rPr sz="3136" dirty="0">
                <a:solidFill>
                  <a:sysClr val="windowText" lastClr="000000"/>
                </a:solidFill>
                <a:sym typeface="Arial"/>
              </a:rPr>
              <a:t>Read relevant literature….The Third Culture Kid Experience is highly recommended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55" y="465259"/>
            <a:ext cx="2853430" cy="1848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5" y="2639668"/>
            <a:ext cx="2550155" cy="170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55" y="4608635"/>
            <a:ext cx="2009261" cy="19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036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vert="horz" lIns="0" tIns="0" rIns="0" bIns="0" rtlCol="0" anchor="ctr">
            <a:noAutofit/>
          </a:bodyPr>
          <a:lstStyle>
            <a:lvl1pPr defTabSz="740663">
              <a:defRPr sz="3564"/>
            </a:lvl1pPr>
          </a:lstStyle>
          <a:p>
            <a:pPr>
              <a:spcBef>
                <a:spcPts val="0"/>
              </a:spcBef>
              <a:defRPr sz="1800"/>
            </a:pPr>
            <a:r>
              <a:rPr sz="4400" b="1" dirty="0">
                <a:solidFill>
                  <a:sysClr val="windowText" lastClr="000000"/>
                </a:solidFill>
                <a:latin typeface="+mn-lt"/>
                <a:sym typeface="Arial"/>
              </a:rPr>
              <a:t>Helping </a:t>
            </a:r>
            <a:r>
              <a:rPr lang="en-GB" sz="4400" b="1" dirty="0">
                <a:solidFill>
                  <a:sysClr val="windowText" lastClr="000000"/>
                </a:solidFill>
                <a:latin typeface="+mn-lt"/>
                <a:sym typeface="Arial"/>
              </a:rPr>
              <a:t>"</a:t>
            </a:r>
            <a:r>
              <a:rPr sz="4400" b="1" dirty="0">
                <a:solidFill>
                  <a:sysClr val="windowText" lastClr="000000"/>
                </a:solidFill>
                <a:latin typeface="+mn-lt"/>
                <a:sym typeface="Arial"/>
              </a:rPr>
              <a:t>Leavers</a:t>
            </a:r>
            <a:r>
              <a:rPr lang="en-GB" sz="4400" b="1" dirty="0">
                <a:solidFill>
                  <a:sysClr val="windowText" lastClr="000000"/>
                </a:solidFill>
                <a:latin typeface="+mn-lt"/>
                <a:sym typeface="Arial"/>
              </a:rPr>
              <a:t>"</a:t>
            </a:r>
            <a:endParaRPr sz="4400" b="1" dirty="0">
              <a:solidFill>
                <a:sysClr val="windowText" lastClr="000000"/>
              </a:solidFill>
              <a:latin typeface="+mn-lt"/>
              <a:sym typeface="Arial"/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 bwMode="auto">
          <a:xfrm>
            <a:off x="454112" y="1338330"/>
            <a:ext cx="10758173" cy="5918813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  <p:txBody>
          <a:bodyPr vert="horz" lIns="0" tIns="0" rIns="0" bIns="0" rtlCol="0">
            <a:normAutofit/>
          </a:bodyPr>
          <a:lstStyle/>
          <a:p>
            <a:pPr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Keep accurate records of progress and current targets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Share Transition Documents 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Help resolve any conflicts with other pupils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Plan farewell rituals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Affirm relationships and achievements</a:t>
            </a:r>
          </a:p>
          <a:p>
            <a:r>
              <a:rPr lang="en-GB" dirty="0">
                <a:solidFill>
                  <a:srgbClr val="000000"/>
                </a:solidFill>
                <a:cs typeface="Arial" charset="0"/>
              </a:rPr>
              <a:t>Think positively about the future</a:t>
            </a:r>
            <a:endParaRPr lang="en-GB" altLang="en-US" dirty="0"/>
          </a:p>
          <a:p>
            <a:r>
              <a:rPr lang="en-GB" altLang="en-US" dirty="0"/>
              <a:t>Speak to the new school about strategies they could put in place to help child to settle </a:t>
            </a:r>
            <a:r>
              <a:rPr lang="en-GB" altLang="en-US" dirty="0" err="1"/>
              <a:t>i.e</a:t>
            </a:r>
            <a:r>
              <a:rPr lang="en-GB" altLang="en-US" dirty="0"/>
              <a:t> buddy system</a:t>
            </a:r>
          </a:p>
          <a:p>
            <a:r>
              <a:rPr lang="en-GB" dirty="0">
                <a:solidFill>
                  <a:srgbClr val="000000"/>
                </a:solidFill>
                <a:cs typeface="Arial" charset="0"/>
              </a:rPr>
              <a:t>Establish an E-mail link with a pupil in the new school</a:t>
            </a:r>
          </a:p>
          <a:p>
            <a:r>
              <a:rPr lang="en-GB" altLang="en-US" dirty="0"/>
              <a:t>If possible visit the new school either in person or via VTC</a:t>
            </a:r>
          </a:p>
          <a:p>
            <a:r>
              <a:rPr lang="en-GB" altLang="en-US" dirty="0"/>
              <a:t>Look at new schools web site</a:t>
            </a:r>
          </a:p>
          <a:p>
            <a:pPr eaLnBrk="1" hangingPunct="1">
              <a:buFontTx/>
              <a:buChar char="•"/>
            </a:pP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79" y="451636"/>
            <a:ext cx="3369594" cy="33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75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 idx="4294967295"/>
          </p:nvPr>
        </p:nvSpPr>
        <p:spPr>
          <a:xfrm>
            <a:off x="1981200" y="413357"/>
            <a:ext cx="8229600" cy="10080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vert="horz" lIns="0" tIns="0" rIns="0" bIns="0" rtlCol="0" anchor="ctr">
            <a:noAutofit/>
          </a:bodyPr>
          <a:lstStyle>
            <a:lvl1pPr defTabSz="740663">
              <a:defRPr sz="3564"/>
            </a:lvl1pPr>
          </a:lstStyle>
          <a:p>
            <a:pPr>
              <a:spcBef>
                <a:spcPts val="0"/>
              </a:spcBef>
              <a:defRPr sz="1800"/>
            </a:pPr>
            <a:r>
              <a:rPr sz="4400" b="1" dirty="0">
                <a:solidFill>
                  <a:sysClr val="windowText" lastClr="000000"/>
                </a:solidFill>
                <a:latin typeface="+mn-lt"/>
                <a:sym typeface="Arial"/>
              </a:rPr>
              <a:t>Helping </a:t>
            </a:r>
            <a:r>
              <a:rPr lang="en-GB" sz="4400" b="1" dirty="0">
                <a:solidFill>
                  <a:sysClr val="windowText" lastClr="000000"/>
                </a:solidFill>
                <a:latin typeface="+mn-lt"/>
                <a:sym typeface="Arial"/>
              </a:rPr>
              <a:t>"J</a:t>
            </a:r>
            <a:r>
              <a:rPr sz="4400" b="1" dirty="0" err="1">
                <a:solidFill>
                  <a:sysClr val="windowText" lastClr="000000"/>
                </a:solidFill>
                <a:latin typeface="+mn-lt"/>
                <a:sym typeface="Arial"/>
              </a:rPr>
              <a:t>oiners</a:t>
            </a:r>
            <a:r>
              <a:rPr lang="en-GB" sz="4400" b="1" dirty="0">
                <a:solidFill>
                  <a:sysClr val="windowText" lastClr="000000"/>
                </a:solidFill>
                <a:latin typeface="+mn-lt"/>
                <a:sym typeface="Arial"/>
              </a:rPr>
              <a:t>"</a:t>
            </a:r>
            <a:endParaRPr sz="4400" b="1" dirty="0">
              <a:solidFill>
                <a:sysClr val="windowText" lastClr="000000"/>
              </a:solidFill>
              <a:latin typeface="+mn-lt"/>
              <a:sym typeface="Arial"/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body" idx="4294967295"/>
          </p:nvPr>
        </p:nvSpPr>
        <p:spPr bwMode="auto">
          <a:xfrm>
            <a:off x="1981200" y="1842355"/>
            <a:ext cx="8229600" cy="3286859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  <p:txBody>
          <a:bodyPr vert="horz" lIns="0" tIns="0" rIns="0" bIns="0" rtlCol="0">
            <a:normAutofit/>
          </a:bodyPr>
          <a:lstStyle/>
          <a:p>
            <a:pPr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Have an induction pack which pupils have helped to prepare</a:t>
            </a:r>
          </a:p>
          <a:p>
            <a:pPr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Have information for parents about your class</a:t>
            </a:r>
          </a:p>
          <a:p>
            <a:pPr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Nominate other pupils to be mentors / buddies for new arrivals</a:t>
            </a:r>
          </a:p>
          <a:p>
            <a:pPr eaLnBrk="1" hangingPunct="1">
              <a:buFontTx/>
              <a:buChar char="•"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Encourage pupils to talk about where they have been and share memories</a:t>
            </a:r>
          </a:p>
        </p:txBody>
      </p:sp>
      <p:pic>
        <p:nvPicPr>
          <p:cNvPr id="32771" name="images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8650" y="3794126"/>
            <a:ext cx="1893888" cy="2365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2772" name="images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747" y="4569649"/>
            <a:ext cx="4572952" cy="253692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7223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632" y="3022143"/>
            <a:ext cx="8127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+mj-lt"/>
              </a:rPr>
              <a:t>INFORMATION SHARING TOOLS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827387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54" y="-113490"/>
            <a:ext cx="9918436" cy="6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4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world%20map%20blue%20exp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2373313" y="888027"/>
            <a:ext cx="76835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956676" y="4868863"/>
            <a:ext cx="10080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200" b="1" i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Falkland Islands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051675" y="2482850"/>
            <a:ext cx="863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Canada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497514" y="3502025"/>
            <a:ext cx="865187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Brunei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165475" y="2101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Germany, Netherlands &amp; Belgium, Gibraltar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771901" y="2781300"/>
            <a:ext cx="79057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 b="1" i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Cyprus</a:t>
            </a:r>
          </a:p>
        </p:txBody>
      </p:sp>
      <p:sp>
        <p:nvSpPr>
          <p:cNvPr id="18439" name="AutoShape 14"/>
          <p:cNvSpPr>
            <a:spLocks noChangeArrowheads="1"/>
          </p:cNvSpPr>
          <p:nvPr/>
        </p:nvSpPr>
        <p:spPr bwMode="auto">
          <a:xfrm>
            <a:off x="3698875" y="2863850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alt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440" name="AutoShape 15"/>
          <p:cNvSpPr>
            <a:spLocks noChangeArrowheads="1"/>
          </p:cNvSpPr>
          <p:nvPr/>
        </p:nvSpPr>
        <p:spPr bwMode="auto">
          <a:xfrm>
            <a:off x="3089275" y="2482850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alt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441" name="AutoShape 16"/>
          <p:cNvSpPr>
            <a:spLocks noChangeArrowheads="1"/>
          </p:cNvSpPr>
          <p:nvPr/>
        </p:nvSpPr>
        <p:spPr bwMode="auto">
          <a:xfrm>
            <a:off x="5375275" y="3549650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alt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442" name="AutoShape 17"/>
          <p:cNvSpPr>
            <a:spLocks noChangeArrowheads="1"/>
          </p:cNvSpPr>
          <p:nvPr/>
        </p:nvSpPr>
        <p:spPr bwMode="auto">
          <a:xfrm>
            <a:off x="7813675" y="2482850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alt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443" name="AutoShape 19"/>
          <p:cNvSpPr>
            <a:spLocks noChangeArrowheads="1"/>
          </p:cNvSpPr>
          <p:nvPr/>
        </p:nvSpPr>
        <p:spPr bwMode="auto">
          <a:xfrm>
            <a:off x="8956675" y="4997450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alt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3394076" y="2559051"/>
            <a:ext cx="623889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200" b="1" i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Naples</a:t>
            </a:r>
          </a:p>
        </p:txBody>
      </p:sp>
      <p:sp>
        <p:nvSpPr>
          <p:cNvPr id="18445" name="AutoShape 23"/>
          <p:cNvSpPr>
            <a:spLocks noChangeArrowheads="1"/>
          </p:cNvSpPr>
          <p:nvPr/>
        </p:nvSpPr>
        <p:spPr bwMode="auto">
          <a:xfrm>
            <a:off x="3254375" y="2660650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alt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519" name="Rectangle 2"/>
          <p:cNvSpPr>
            <a:spLocks noGrp="1" noChangeArrowheads="1"/>
          </p:cNvSpPr>
          <p:nvPr>
            <p:ph type="title"/>
          </p:nvPr>
        </p:nvSpPr>
        <p:spPr>
          <a:xfrm>
            <a:off x="2638425" y="188914"/>
            <a:ext cx="6821488" cy="6492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b="1" dirty="0">
                <a:latin typeface="+mn-lt"/>
              </a:rPr>
              <a:t>MOD SCHOOLS</a:t>
            </a:r>
            <a:endParaRPr lang="uk-UA" altLang="en-US" b="1" dirty="0">
              <a:latin typeface="+mn-lt"/>
            </a:endParaRPr>
          </a:p>
        </p:txBody>
      </p:sp>
      <p:sp>
        <p:nvSpPr>
          <p:cNvPr id="18448" name="AutoShape 26"/>
          <p:cNvSpPr>
            <a:spLocks noChangeArrowheads="1"/>
          </p:cNvSpPr>
          <p:nvPr/>
        </p:nvSpPr>
        <p:spPr bwMode="auto">
          <a:xfrm>
            <a:off x="2905125" y="2276475"/>
            <a:ext cx="215900" cy="2159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 altLang="en-US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2106614" y="2205039"/>
            <a:ext cx="805029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200" b="1" i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Dunblane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58" y="495417"/>
            <a:ext cx="1257143" cy="99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22" y="3765550"/>
            <a:ext cx="4422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Targeted Services DCYP</a:t>
            </a:r>
            <a:endParaRPr lang="en-GB" sz="1600" b="1" dirty="0"/>
          </a:p>
          <a:p>
            <a:r>
              <a:rPr lang="en-GB" sz="1600" b="1" dirty="0"/>
              <a:t>CEAS</a:t>
            </a:r>
          </a:p>
          <a:p>
            <a:r>
              <a:rPr lang="en-GB" sz="1600" b="1" dirty="0"/>
              <a:t>Education Social Workers (4)</a:t>
            </a:r>
          </a:p>
          <a:p>
            <a:r>
              <a:rPr lang="en-GB" sz="1600" b="1" dirty="0"/>
              <a:t>Educational Psychologists (4 &gt; 3)</a:t>
            </a:r>
          </a:p>
          <a:p>
            <a:r>
              <a:rPr lang="en-GB" sz="1600" b="1" dirty="0"/>
              <a:t>Specialist Advisory Teachers (2) </a:t>
            </a:r>
          </a:p>
          <a:p>
            <a:endParaRPr lang="en-GB" sz="1600" b="1" dirty="0"/>
          </a:p>
          <a:p>
            <a:r>
              <a:rPr lang="en-GB" sz="1600" b="1" u="sng" dirty="0"/>
              <a:t>MOD Schools</a:t>
            </a:r>
            <a:endParaRPr lang="en-GB" sz="1600" b="1" dirty="0"/>
          </a:p>
          <a:p>
            <a:r>
              <a:rPr lang="en-GB" sz="1600" b="1" dirty="0"/>
              <a:t>Germany – 5 primary schools + 1 secondary</a:t>
            </a:r>
          </a:p>
          <a:p>
            <a:r>
              <a:rPr lang="en-GB" sz="1600" b="1" dirty="0"/>
              <a:t>Cyprus – 4 primary + 2 secondary</a:t>
            </a:r>
          </a:p>
          <a:p>
            <a:r>
              <a:rPr lang="en-GB" sz="1600" b="1" dirty="0"/>
              <a:t>ROW – 7 schools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3474" y="5597495"/>
            <a:ext cx="4016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/>
              <a:t>Many children also around the world and NOT in MOD schools – Kenya, Turkey, Poland, secondary schools in MOD areas </a:t>
            </a:r>
            <a:r>
              <a:rPr lang="en-GB" sz="1400" b="1" i="1" dirty="0" err="1"/>
              <a:t>etc</a:t>
            </a:r>
            <a:r>
              <a:rPr lang="en-GB" sz="1400" b="1" i="1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95" y="188914"/>
            <a:ext cx="2142260" cy="1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23" y="-70895"/>
            <a:ext cx="9857836" cy="69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81" y="248482"/>
            <a:ext cx="4444550" cy="625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435" y="252756"/>
            <a:ext cx="4491765" cy="6321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Left 3"/>
          <p:cNvSpPr/>
          <p:nvPr/>
        </p:nvSpPr>
        <p:spPr>
          <a:xfrm>
            <a:off x="3888336" y="358924"/>
            <a:ext cx="2384277" cy="101695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/>
          <p:cNvSpPr/>
          <p:nvPr/>
        </p:nvSpPr>
        <p:spPr>
          <a:xfrm>
            <a:off x="5688889" y="5221482"/>
            <a:ext cx="2238998" cy="11365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49809" y="717847"/>
            <a:ext cx="180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 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778" y="5623133"/>
            <a:ext cx="167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 PAGE</a:t>
            </a:r>
          </a:p>
        </p:txBody>
      </p:sp>
    </p:spTree>
    <p:extLst>
      <p:ext uri="{BB962C8B-B14F-4D97-AF65-F5344CB8AC3E}">
        <p14:creationId xmlns:p14="http://schemas.microsoft.com/office/powerpoint/2010/main" val="94366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76" y="201647"/>
            <a:ext cx="4544625" cy="6395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64" y="201647"/>
            <a:ext cx="6534684" cy="9081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942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5817" y="711200"/>
            <a:ext cx="10727703" cy="1470025"/>
          </a:xfrm>
        </p:spPr>
        <p:txBody>
          <a:bodyPr/>
          <a:lstStyle/>
          <a:p>
            <a:r>
              <a:rPr lang="en-GB" altLang="en-US" b="1" dirty="0">
                <a:latin typeface="Calibri Light" panose="020F0302020204030204" pitchFamily="34" charset="0"/>
              </a:rPr>
              <a:t>VOICE OF THE CHILD</a:t>
            </a:r>
            <a:br>
              <a:rPr lang="en-GB" altLang="en-US" b="1" dirty="0">
                <a:latin typeface="Calibri Light" panose="020F0302020204030204" pitchFamily="34" charset="0"/>
              </a:rPr>
            </a:br>
            <a:r>
              <a:rPr lang="en-GB" altLang="en-US" b="1" dirty="0">
                <a:latin typeface="Calibri Light" panose="020F0302020204030204" pitchFamily="34" charset="0"/>
              </a:rPr>
              <a:t>Using pictures to gain richer information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924176"/>
            <a:ext cx="460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75276" y="260351"/>
            <a:ext cx="4835525" cy="5865813"/>
          </a:xfrm>
        </p:spPr>
        <p:txBody>
          <a:bodyPr/>
          <a:lstStyle/>
          <a:p>
            <a:r>
              <a:rPr lang="en-US" altLang="en-US" sz="2800"/>
              <a:t>I had no control over decision making.</a:t>
            </a:r>
          </a:p>
          <a:p>
            <a:r>
              <a:rPr lang="en-US" altLang="en-US" sz="2800"/>
              <a:t>New school in UK felt like a desert island.  Only there for a year, not worth making the effort.</a:t>
            </a:r>
          </a:p>
          <a:p>
            <a:r>
              <a:rPr lang="en-GB" altLang="en-US" sz="2800"/>
              <a:t>Was asked why I didn’t speak German and was called “German” in primary school</a:t>
            </a:r>
          </a:p>
          <a:p>
            <a:r>
              <a:rPr lang="en-US" altLang="en-US" sz="2800"/>
              <a:t>I felt alone and empty when I came to this school.  </a:t>
            </a:r>
          </a:p>
          <a:p>
            <a:endParaRPr lang="en-US" altLang="en-US" sz="2800"/>
          </a:p>
        </p:txBody>
      </p:sp>
      <p:pic>
        <p:nvPicPr>
          <p:cNvPr id="16388" name="Picture 5" descr="\\Bhqsvrfp1\shome\haldanej35\Documents\My Pictures\FullSizeRend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88913"/>
            <a:ext cx="2481262" cy="37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" descr="C:\Users\haldanej35\AppData\Local\Microsoft\Windows\Temporary Internet Files\Content.IE5\S7DESGVI\FullSizeRe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65625"/>
            <a:ext cx="40909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99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6" y="260350"/>
            <a:ext cx="5051425" cy="6262688"/>
          </a:xfrm>
        </p:spPr>
        <p:txBody>
          <a:bodyPr/>
          <a:lstStyle/>
          <a:p>
            <a:r>
              <a:rPr lang="en-US" altLang="en-US" sz="2800"/>
              <a:t>This tree tells me that I am feeling more at ease here. </a:t>
            </a:r>
          </a:p>
          <a:p>
            <a:endParaRPr lang="en-GB" altLang="en-US" sz="2800"/>
          </a:p>
          <a:p>
            <a:r>
              <a:rPr lang="en-GB" altLang="en-US" sz="2800"/>
              <a:t>Worst thing was going into UK school in the middle of term – felt scared and didn’t have any friends.</a:t>
            </a:r>
          </a:p>
          <a:p>
            <a:endParaRPr lang="en-US" altLang="en-US" sz="2800"/>
          </a:p>
          <a:p>
            <a:r>
              <a:rPr lang="en-US" altLang="en-US" sz="2800"/>
              <a:t>The leaves remind me of feeling free. I am a loner, I don’t need people. </a:t>
            </a:r>
          </a:p>
        </p:txBody>
      </p:sp>
      <p:pic>
        <p:nvPicPr>
          <p:cNvPr id="17412" name="Picture 5" descr="\\Bhqsvrfp1\shome\haldanej35\Documents\My Pictures\tr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260351"/>
            <a:ext cx="235902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7" descr="\\Bhqsvrfp1\shome\haldanej35\Documents\My Pictures\lea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822700"/>
            <a:ext cx="23764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81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-1143000"/>
            <a:ext cx="8229600" cy="22685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75276" y="333375"/>
            <a:ext cx="4835525" cy="5792788"/>
          </a:xfrm>
        </p:spPr>
        <p:txBody>
          <a:bodyPr/>
          <a:lstStyle/>
          <a:p>
            <a:r>
              <a:rPr lang="en-US" altLang="en-US" sz="2800"/>
              <a:t>I was part of decision making process – parents discussed with me before we moved.  Which school I went to.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This is like the time when we were preparing to move here and it was a very confusing time.  It felt like this.</a:t>
            </a:r>
          </a:p>
        </p:txBody>
      </p:sp>
      <p:pic>
        <p:nvPicPr>
          <p:cNvPr id="18436" name="Picture 7" descr="\\Bhqsvrfp1\shome\haldanej35\Documents\My Pictures\b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188913"/>
            <a:ext cx="25923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\\Bhqsvrfp1\shome\haldanej35\Documents\My Pictures\cha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4" y="3429000"/>
            <a:ext cx="2270125" cy="313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4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404813"/>
            <a:ext cx="4038600" cy="5721350"/>
          </a:xfrm>
        </p:spPr>
        <p:txBody>
          <a:bodyPr/>
          <a:lstStyle/>
          <a:p>
            <a:endParaRPr lang="en-GB" altLang="en-US" sz="2800"/>
          </a:p>
          <a:p>
            <a:endParaRPr lang="en-US" altLang="en-US" sz="28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404813"/>
            <a:ext cx="4038600" cy="5721350"/>
          </a:xfrm>
        </p:spPr>
        <p:txBody>
          <a:bodyPr/>
          <a:lstStyle/>
          <a:p>
            <a:r>
              <a:rPr lang="en-US" altLang="en-US" sz="2800"/>
              <a:t>The bears make me feel happy and remind me of the happy memories I can take with me</a:t>
            </a:r>
          </a:p>
          <a:p>
            <a:endParaRPr lang="en-US" altLang="en-US" sz="2800"/>
          </a:p>
          <a:p>
            <a:r>
              <a:rPr lang="en-US" altLang="en-US" sz="2800"/>
              <a:t>There’s a lot going on in this picture.  When we are getting reading to move, packing, there’s a lot going on.</a:t>
            </a:r>
          </a:p>
        </p:txBody>
      </p:sp>
      <p:pic>
        <p:nvPicPr>
          <p:cNvPr id="19461" name="Picture 5" descr="\\Bhqsvrfp1\shome\haldanej35\Documents\My Pictures\b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04814"/>
            <a:ext cx="32353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\\Bhqsvrfp1\shome\haldanej35\Documents\My Pictures\ca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575" y="3860800"/>
            <a:ext cx="4038600" cy="2679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86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Bear card 11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/>
              <a:t>“I have had 7 schools up ‘til now” (Y6 girl)</a:t>
            </a:r>
          </a:p>
          <a:p>
            <a:endParaRPr lang="en-GB" altLang="en-US"/>
          </a:p>
          <a:p>
            <a:r>
              <a:rPr lang="en-GB" altLang="en-US"/>
              <a:t>“All exciting stuff…new friends and meeting cousins”</a:t>
            </a:r>
          </a:p>
        </p:txBody>
      </p:sp>
      <p:pic>
        <p:nvPicPr>
          <p:cNvPr id="2048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653701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Bear card 41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/>
              <a:t>“Starting another school again, really good school though!” Boy Y6</a:t>
            </a:r>
          </a:p>
          <a:p>
            <a:endParaRPr lang="en-GB" altLang="en-US"/>
          </a:p>
          <a:p>
            <a:r>
              <a:rPr lang="en-GB" altLang="en-US"/>
              <a:t>“Not sure if you want to move” Girl Y2</a:t>
            </a:r>
          </a:p>
        </p:txBody>
      </p:sp>
      <p:pic>
        <p:nvPicPr>
          <p:cNvPr id="2150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310105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Educational Psychology in the MOD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u="sng" dirty="0"/>
              <a:t>EP service to MOD schools </a:t>
            </a:r>
            <a:r>
              <a:rPr lang="en-GB" sz="2000" dirty="0"/>
              <a:t>– training, casework, responsive to issues</a:t>
            </a:r>
          </a:p>
          <a:p>
            <a:pPr marL="0" indent="0">
              <a:buNone/>
            </a:pPr>
            <a:r>
              <a:rPr lang="en-GB" sz="2000" dirty="0"/>
              <a:t>Requires travel, flexible working (skype / video / time zones)</a:t>
            </a:r>
          </a:p>
          <a:p>
            <a:pPr marL="0" indent="0">
              <a:buNone/>
            </a:pPr>
            <a:r>
              <a:rPr lang="en-GB" sz="2000" dirty="0"/>
              <a:t>Includes SEN plus MOD specific work (</a:t>
            </a:r>
            <a:r>
              <a:rPr lang="en-GB" sz="2000" dirty="0" err="1"/>
              <a:t>eg</a:t>
            </a:r>
            <a:r>
              <a:rPr lang="en-GB" sz="2000" dirty="0"/>
              <a:t>. mobility and deployments)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u="sng" dirty="0"/>
              <a:t>Non MOD school areas </a:t>
            </a:r>
            <a:r>
              <a:rPr lang="en-GB" sz="2000" dirty="0"/>
              <a:t>– limited casework, advice (specific and general), future development area?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u="sng" dirty="0"/>
              <a:t>Assessments of education supportability overseas (MASO)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u="sng" dirty="0"/>
              <a:t>UK – liaison </a:t>
            </a:r>
            <a:r>
              <a:rPr lang="en-GB" sz="2000" dirty="0"/>
              <a:t>with LAs and schools re children transferring and more general aspects.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u="sng" dirty="0"/>
              <a:t>Joint working with CEAS and DCYP team</a:t>
            </a:r>
          </a:p>
          <a:p>
            <a:pPr lvl="6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9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Bear card 36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/>
              <a:t>“I’m so excited” Girl Y2</a:t>
            </a:r>
          </a:p>
        </p:txBody>
      </p:sp>
      <p:pic>
        <p:nvPicPr>
          <p:cNvPr id="2253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4284894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Bear card 13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altLang="en-US"/>
              <a:t>“Sad.. miss friends” Girl Y2</a:t>
            </a:r>
          </a:p>
        </p:txBody>
      </p:sp>
      <p:pic>
        <p:nvPicPr>
          <p:cNvPr id="2355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3843688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14" y="2334175"/>
            <a:ext cx="10972800" cy="1143000"/>
          </a:xfrm>
        </p:spPr>
        <p:txBody>
          <a:bodyPr/>
          <a:lstStyle/>
          <a:p>
            <a:r>
              <a:rPr lang="en-GB" b="1" dirty="0">
                <a:latin typeface="Calibri Light" panose="020F0302020204030204" pitchFamily="34" charset="0"/>
              </a:rPr>
              <a:t>REFLECTING ON TRANSITION</a:t>
            </a:r>
          </a:p>
        </p:txBody>
      </p:sp>
    </p:spTree>
    <p:extLst>
      <p:ext uri="{BB962C8B-B14F-4D97-AF65-F5344CB8AC3E}">
        <p14:creationId xmlns:p14="http://schemas.microsoft.com/office/powerpoint/2010/main" val="12266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transi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633" y="1399746"/>
            <a:ext cx="9906000" cy="478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387195" y="390601"/>
            <a:ext cx="98761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The Transition Cycle (Dai Williams 1999)</a:t>
            </a:r>
          </a:p>
        </p:txBody>
      </p:sp>
    </p:spTree>
    <p:extLst>
      <p:ext uri="{BB962C8B-B14F-4D97-AF65-F5344CB8AC3E}">
        <p14:creationId xmlns:p14="http://schemas.microsoft.com/office/powerpoint/2010/main" val="986869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21" y="-247828"/>
            <a:ext cx="11690066" cy="68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274638"/>
            <a:ext cx="11645091" cy="1143000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My suggestions for </a:t>
            </a:r>
            <a:r>
              <a:rPr lang="en-GB" sz="3200" b="1" u="sng" dirty="0">
                <a:latin typeface="+mn-lt"/>
              </a:rPr>
              <a:t>effective practice </a:t>
            </a:r>
            <a:r>
              <a:rPr lang="en-GB" sz="3200" b="1" dirty="0">
                <a:latin typeface="+mn-lt"/>
              </a:rPr>
              <a:t>are drawn from: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4428"/>
            <a:ext cx="10972800" cy="4708526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/>
              <a:t>Review of literature relating to school transitions and the voice of the child  (2014)</a:t>
            </a:r>
          </a:p>
          <a:p>
            <a:r>
              <a:rPr lang="en-GB" sz="2800" dirty="0"/>
              <a:t>Small scale research into the views of Secondary and Primary school children about experiences of moving (2014) </a:t>
            </a:r>
          </a:p>
          <a:p>
            <a:r>
              <a:rPr lang="en-GB" sz="2800" dirty="0"/>
              <a:t>MOD / DCYP guidance collected from the experience of colleagues and predecessors.</a:t>
            </a:r>
          </a:p>
          <a:p>
            <a:r>
              <a:rPr lang="en-GB" sz="2800" dirty="0"/>
              <a:t>Current practical experiences working with schools, children and families (recently includes: Brunei, Falklands, Germany, Kenya)</a:t>
            </a:r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transitions?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Diverse community – includes families from UK, Nepal, Fiji, Nigeria, Ghana, Kenya, Cameroon, South Africa, Jamaica, India, Germany, Poland….transitions to join!</a:t>
            </a:r>
          </a:p>
          <a:p>
            <a:endParaRPr lang="en-GB" dirty="0"/>
          </a:p>
          <a:p>
            <a:r>
              <a:rPr lang="en-GB" dirty="0"/>
              <a:t>Regular regiment moves</a:t>
            </a:r>
          </a:p>
          <a:p>
            <a:r>
              <a:rPr lang="en-GB" dirty="0"/>
              <a:t>Trickle postings</a:t>
            </a:r>
          </a:p>
          <a:p>
            <a:r>
              <a:rPr lang="en-GB" dirty="0"/>
              <a:t>Across school phases (vertical transitions)</a:t>
            </a:r>
          </a:p>
          <a:p>
            <a:r>
              <a:rPr lang="en-GB" dirty="0"/>
              <a:t>Friendship groups / teachers / life events (horizontal)</a:t>
            </a:r>
          </a:p>
          <a:p>
            <a:r>
              <a:rPr lang="en-GB" dirty="0"/>
              <a:t>Those left behind…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68" y="3525625"/>
            <a:ext cx="2469677" cy="272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341375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+mn-lt"/>
              </a:rPr>
              <a:t>“Transition” v. “Change”</a:t>
            </a:r>
            <a:br>
              <a:rPr lang="en-GB" b="1" u="sng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47" y="1433739"/>
            <a:ext cx="11047681" cy="4843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Change</a:t>
            </a:r>
            <a:r>
              <a:rPr lang="en-GB" sz="2400" dirty="0"/>
              <a:t> is inevitable – particularly in MOD family context?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Change is situational (Fast)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Transition</a:t>
            </a:r>
            <a:r>
              <a:rPr lang="en-GB" sz="2400" dirty="0"/>
              <a:t> is the process by which we respond and cope with changes…. It might be positive or negative.  Levels of resilience differ.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Transition is psychological (Slow)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b="1" u="sng" dirty="0"/>
              <a:t>Transition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b="1" u="sng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dirty="0"/>
              <a:t>“The process or a period of changing from one state or condition to another. ” (Oxford Dictionary)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dirty="0"/>
              <a:t>“Transitions are the natural process by which humans respond to trauma and change. “ (Dai Williams 1999)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93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958875" y="5764874"/>
            <a:ext cx="6400800" cy="622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en-US" sz="4400" b="1" dirty="0">
                <a:solidFill>
                  <a:srgbClr val="FF0000"/>
                </a:solidFill>
                <a:latin typeface="+mj-lt"/>
                <a:cs typeface="Arial" charset="0"/>
              </a:rPr>
              <a:t>The Transition Experience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24113" y="652462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 rot="-5543156">
            <a:off x="1452564" y="3673476"/>
            <a:ext cx="2543175" cy="7461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INVOLVEMENT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 rot="-2684011">
            <a:off x="2597151" y="1522414"/>
            <a:ext cx="1655763" cy="4714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LEAVING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4656139" y="765175"/>
            <a:ext cx="2447925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TRANSITION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 rot="2012426">
            <a:off x="7435850" y="1300163"/>
            <a:ext cx="1828800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ENTERING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 rot="5262564">
            <a:off x="7832726" y="3292476"/>
            <a:ext cx="3152775" cy="1009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RE-INVOLVEMENT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566988" y="3141664"/>
            <a:ext cx="3097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713039" y="3990976"/>
            <a:ext cx="3095625" cy="1166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u="sng" dirty="0"/>
              <a:t>Settled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dirty="0"/>
              <a:t>Commitment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dirty="0"/>
              <a:t>Status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dirty="0"/>
              <a:t>Intimacy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2640013" y="3932238"/>
            <a:ext cx="792162" cy="360362"/>
          </a:xfrm>
          <a:prstGeom prst="leftArrow">
            <a:avLst>
              <a:gd name="adj1" fmla="val 50000"/>
              <a:gd name="adj2" fmla="val 54956"/>
            </a:avLst>
          </a:prstGeom>
          <a:solidFill>
            <a:srgbClr val="C00000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rot="8161382">
            <a:off x="7552186" y="1564460"/>
            <a:ext cx="838200" cy="368300"/>
          </a:xfrm>
          <a:prstGeom prst="leftArrow">
            <a:avLst>
              <a:gd name="adj1" fmla="val 50000"/>
              <a:gd name="adj2" fmla="val 56897"/>
            </a:avLst>
          </a:prstGeom>
          <a:solidFill>
            <a:schemeClr val="accent2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2424345">
            <a:off x="3502025" y="1700213"/>
            <a:ext cx="793750" cy="360362"/>
          </a:xfrm>
          <a:prstGeom prst="leftArrow">
            <a:avLst>
              <a:gd name="adj1" fmla="val 50000"/>
              <a:gd name="adj2" fmla="val 55066"/>
            </a:avLst>
          </a:prstGeom>
          <a:solidFill>
            <a:schemeClr val="accent1">
              <a:lumMod val="75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10800000">
            <a:off x="8904289" y="3860801"/>
            <a:ext cx="720725" cy="36036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032626" y="3860801"/>
            <a:ext cx="20161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altLang="en-US" b="1" u="sng"/>
              <a:t>Settled</a:t>
            </a:r>
          </a:p>
          <a:p>
            <a:pPr algn="ctr"/>
            <a:r>
              <a:rPr lang="en-GB" altLang="en-US" b="1"/>
              <a:t>Commitment</a:t>
            </a:r>
          </a:p>
          <a:p>
            <a:pPr algn="ctr"/>
            <a:r>
              <a:rPr lang="en-GB" altLang="en-US" b="1"/>
              <a:t>Status</a:t>
            </a:r>
          </a:p>
          <a:p>
            <a:pPr algn="ctr"/>
            <a:r>
              <a:rPr lang="en-GB" altLang="en-US" b="1"/>
              <a:t>Intimacy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216276" y="2349501"/>
            <a:ext cx="2017713" cy="1166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u="sng" dirty="0"/>
              <a:t>Disengaging</a:t>
            </a:r>
            <a:endParaRPr lang="en-GB" altLang="en-US" b="1" dirty="0"/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dirty="0"/>
              <a:t>Preparation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dirty="0"/>
              <a:t>Celebration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dirty="0"/>
              <a:t>Denial</a:t>
            </a:r>
            <a:endParaRPr lang="en-GB" altLang="en-US" b="1" u="sng" dirty="0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102475" y="2333626"/>
            <a:ext cx="1657350" cy="1166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 u="sng"/>
              <a:t>Re-engaging</a:t>
            </a:r>
            <a:endParaRPr lang="en-GB" altLang="en-US" b="1"/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/>
              <a:t>Observation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/>
              <a:t>Introduction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/>
              <a:t>Vulnerability</a:t>
            </a:r>
            <a:endParaRPr lang="en-GB" altLang="en-US" b="1" u="sng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4872038" y="981075"/>
            <a:ext cx="2159000" cy="935038"/>
          </a:xfrm>
          <a:prstGeom prst="irregularSeal1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260975" y="1247776"/>
            <a:ext cx="1296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u="sng" dirty="0">
                <a:solidFill>
                  <a:srgbClr val="FF0000"/>
                </a:solidFill>
              </a:rPr>
              <a:t>CHAOS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endParaRPr lang="en-GB" altLang="en-US" u="sng" dirty="0">
              <a:solidFill>
                <a:schemeClr val="bg1"/>
              </a:solidFill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016500" y="1989139"/>
            <a:ext cx="1944688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/>
              <a:t>Anxiety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altLang="en-US" b="1"/>
              <a:t>Status Less</a:t>
            </a:r>
          </a:p>
        </p:txBody>
      </p:sp>
    </p:spTree>
    <p:extLst>
      <p:ext uri="{BB962C8B-B14F-4D97-AF65-F5344CB8AC3E}">
        <p14:creationId xmlns:p14="http://schemas.microsoft.com/office/powerpoint/2010/main" val="226927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16"/>
          <p:cNvSpPr>
            <a:spLocks noGrp="1"/>
          </p:cNvSpPr>
          <p:nvPr>
            <p:ph type="title" idx="4294967295"/>
          </p:nvPr>
        </p:nvSpPr>
        <p:spPr bwMode="auto">
          <a:xfrm>
            <a:off x="1902372" y="274638"/>
            <a:ext cx="8776138" cy="114300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+mn-lt"/>
                <a:cs typeface="Arial" charset="0"/>
              </a:rPr>
              <a:t>Vygotsky (1978) Sociocultural Theory</a:t>
            </a:r>
          </a:p>
        </p:txBody>
      </p:sp>
      <p:sp>
        <p:nvSpPr>
          <p:cNvPr id="6146" name="Shape 17"/>
          <p:cNvSpPr>
            <a:spLocks noGrp="1"/>
          </p:cNvSpPr>
          <p:nvPr>
            <p:ph type="body" idx="4294967295"/>
          </p:nvPr>
        </p:nvSpPr>
        <p:spPr bwMode="auto">
          <a:xfrm>
            <a:off x="2448910" y="1600200"/>
            <a:ext cx="8229600" cy="936171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  <p:txBody>
          <a:bodyPr vert="horz" lIns="0" tIns="0" rIns="0" bIns="0" rtlCol="0">
            <a:normAutofit/>
          </a:bodyPr>
          <a:lstStyle/>
          <a:p>
            <a:pPr marL="0" indent="0" eaLnBrk="1" hangingPunct="1">
              <a:buNone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Development of human thought and action is influenced by the social and cultural context.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093146"/>
              </p:ext>
            </p:extLst>
          </p:nvPr>
        </p:nvGraphicFramePr>
        <p:xfrm>
          <a:off x="2369770" y="2460171"/>
          <a:ext cx="7405914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Arrow: Down 25"/>
          <p:cNvSpPr/>
          <p:nvPr/>
        </p:nvSpPr>
        <p:spPr>
          <a:xfrm rot="14458734">
            <a:off x="4808613" y="4963546"/>
            <a:ext cx="352467" cy="10885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/>
          <p:cNvSpPr/>
          <p:nvPr/>
        </p:nvSpPr>
        <p:spPr>
          <a:xfrm rot="7406062">
            <a:off x="7416433" y="4943850"/>
            <a:ext cx="366979" cy="10885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Arrow: Down 29"/>
          <p:cNvSpPr/>
          <p:nvPr/>
        </p:nvSpPr>
        <p:spPr>
          <a:xfrm flipH="1">
            <a:off x="6081343" y="3726257"/>
            <a:ext cx="443714" cy="10737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Left-Right 31"/>
          <p:cNvSpPr/>
          <p:nvPr/>
        </p:nvSpPr>
        <p:spPr>
          <a:xfrm rot="18610736" flipV="1">
            <a:off x="3567444" y="4173260"/>
            <a:ext cx="2179779" cy="544599"/>
          </a:xfrm>
          <a:prstGeom prst="leftRightArrow">
            <a:avLst>
              <a:gd name="adj1" fmla="val 265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Left-Right 33"/>
          <p:cNvSpPr/>
          <p:nvPr/>
        </p:nvSpPr>
        <p:spPr>
          <a:xfrm rot="2837099">
            <a:off x="6988839" y="4219056"/>
            <a:ext cx="2093395" cy="453005"/>
          </a:xfrm>
          <a:prstGeom prst="leftRightArrow">
            <a:avLst>
              <a:gd name="adj1" fmla="val 388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Left-Right 34"/>
          <p:cNvSpPr/>
          <p:nvPr/>
        </p:nvSpPr>
        <p:spPr>
          <a:xfrm>
            <a:off x="4721813" y="6084441"/>
            <a:ext cx="3137256" cy="3740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017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32389" y="238686"/>
            <a:ext cx="11263153" cy="104775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900" b="1" dirty="0">
                <a:latin typeface="+mn-lt"/>
              </a:rPr>
              <a:t>Year 6 – 7 Transition themes (</a:t>
            </a:r>
            <a:r>
              <a:rPr lang="en-GB" sz="5400" b="1" dirty="0">
                <a:latin typeface="Calibri" pitchFamily="34" charset="0"/>
              </a:rPr>
              <a:t>Ashton 2008)</a:t>
            </a:r>
            <a:r>
              <a:rPr lang="en-GB" sz="4900" b="1" dirty="0">
                <a:latin typeface="+mn-lt"/>
              </a:rPr>
              <a:t>: </a:t>
            </a:r>
            <a:br>
              <a:rPr lang="en-GB" sz="4900" b="1" dirty="0">
                <a:latin typeface="+mn-lt"/>
              </a:rPr>
            </a:br>
            <a:endParaRPr lang="en-GB" sz="49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20889" y="1412876"/>
            <a:ext cx="4040187" cy="639763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72855" y="1635360"/>
            <a:ext cx="4040188" cy="34147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dirty="0"/>
              <a:t>Mixed feelings</a:t>
            </a:r>
          </a:p>
          <a:p>
            <a:pPr>
              <a:defRPr/>
            </a:pPr>
            <a:r>
              <a:rPr lang="en-GB" dirty="0"/>
              <a:t>Friends</a:t>
            </a:r>
          </a:p>
          <a:p>
            <a:pPr>
              <a:defRPr/>
            </a:pPr>
            <a:r>
              <a:rPr lang="en-GB" dirty="0"/>
              <a:t>Getting lost</a:t>
            </a:r>
          </a:p>
          <a:p>
            <a:pPr>
              <a:defRPr/>
            </a:pPr>
            <a:r>
              <a:rPr lang="en-GB" dirty="0"/>
              <a:t>Race</a:t>
            </a:r>
          </a:p>
          <a:p>
            <a:pPr>
              <a:defRPr/>
            </a:pPr>
            <a:r>
              <a:rPr lang="en-GB" dirty="0"/>
              <a:t>Sole children</a:t>
            </a:r>
          </a:p>
          <a:p>
            <a:pPr>
              <a:defRPr/>
            </a:pPr>
            <a:endParaRPr lang="en-GB" sz="1800" dirty="0"/>
          </a:p>
          <a:p>
            <a:pPr marL="0" indent="0">
              <a:buNone/>
              <a:defRPr/>
            </a:pPr>
            <a:endParaRPr lang="en-GB" sz="1800" dirty="0"/>
          </a:p>
        </p:txBody>
      </p:sp>
      <p:sp>
        <p:nvSpPr>
          <p:cNvPr id="40965" name="Content Placeholder 5"/>
          <p:cNvSpPr>
            <a:spLocks noGrp="1"/>
          </p:cNvSpPr>
          <p:nvPr>
            <p:ph sz="quarter" idx="4"/>
          </p:nvPr>
        </p:nvSpPr>
        <p:spPr>
          <a:xfrm>
            <a:off x="5765008" y="1635360"/>
            <a:ext cx="5183188" cy="3684588"/>
          </a:xfrm>
        </p:spPr>
        <p:txBody>
          <a:bodyPr/>
          <a:lstStyle/>
          <a:p>
            <a:r>
              <a:rPr lang="en-GB" dirty="0"/>
              <a:t>Teachers</a:t>
            </a:r>
          </a:p>
          <a:p>
            <a:r>
              <a:rPr lang="en-GB" dirty="0"/>
              <a:t>Growing Up</a:t>
            </a:r>
          </a:p>
          <a:p>
            <a:r>
              <a:rPr lang="en-GB" dirty="0"/>
              <a:t>School choice</a:t>
            </a:r>
          </a:p>
          <a:p>
            <a:r>
              <a:rPr lang="en-GB" dirty="0"/>
              <a:t>Experience of high school</a:t>
            </a:r>
          </a:p>
          <a:p>
            <a:r>
              <a:rPr lang="en-GB" dirty="0"/>
              <a:t>Curriculum and work</a:t>
            </a:r>
          </a:p>
          <a:p>
            <a:endParaRPr lang="en-GB" dirty="0"/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969776" y="4632794"/>
            <a:ext cx="5183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>
                <a:latin typeface="Calibri" pitchFamily="34" charset="0"/>
              </a:rPr>
              <a:t>“</a:t>
            </a:r>
            <a:r>
              <a:rPr lang="en-GB" sz="2400" b="1" dirty="0">
                <a:latin typeface="Calibri" pitchFamily="34" charset="0"/>
              </a:rPr>
              <a:t>Learning issues were rarely raised, suggesting that the social aspects of the move are most important for children at the end of Year 6”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4632794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2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1363</Words>
  <Application>Microsoft Office PowerPoint</Application>
  <PresentationFormat>Widescreen</PresentationFormat>
  <Paragraphs>218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Century Schoolbook</vt:lpstr>
      <vt:lpstr>Wingdings 2</vt:lpstr>
      <vt:lpstr>Office Theme</vt:lpstr>
      <vt:lpstr>1_Office Theme</vt:lpstr>
      <vt:lpstr>View</vt:lpstr>
      <vt:lpstr>Default Design</vt:lpstr>
      <vt:lpstr>2_Office Theme</vt:lpstr>
      <vt:lpstr>    Bridging International Transitions: Mobility Overseas </vt:lpstr>
      <vt:lpstr>MOD SCHOOLS</vt:lpstr>
      <vt:lpstr>Educational Psychology in the MOD</vt:lpstr>
      <vt:lpstr>My suggestions for effective practice are drawn from:</vt:lpstr>
      <vt:lpstr>What transitions?</vt:lpstr>
      <vt:lpstr>“Transition” v. “Change” </vt:lpstr>
      <vt:lpstr>PowerPoint Presentation</vt:lpstr>
      <vt:lpstr>Vygotsky (1978) Sociocultural Theory</vt:lpstr>
      <vt:lpstr> Year 6 – 7 Transition themes (Ashton 2008):  </vt:lpstr>
      <vt:lpstr> Horizontal transitions (Pietarinen et al 2010)  </vt:lpstr>
      <vt:lpstr>Secondary students reflecting on previous moves:</vt:lpstr>
      <vt:lpstr>Primary children looking ahead to a move to the UK:</vt:lpstr>
      <vt:lpstr>PowerPoint Presentation</vt:lpstr>
      <vt:lpstr>Good practice - </vt:lpstr>
      <vt:lpstr>Preparing for Moving</vt:lpstr>
      <vt:lpstr>Helping "Leavers"</vt:lpstr>
      <vt:lpstr>Helping "Joiners"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VOICE OF THE CHILD Using pictures to gain richer information</vt:lpstr>
      <vt:lpstr>PowerPoint Presentation</vt:lpstr>
      <vt:lpstr>PowerPoint Presentation</vt:lpstr>
      <vt:lpstr>PowerPoint Presentation</vt:lpstr>
      <vt:lpstr>PowerPoint Presentation</vt:lpstr>
      <vt:lpstr>Bear card 11</vt:lpstr>
      <vt:lpstr>Bear card 41</vt:lpstr>
      <vt:lpstr>Bear card 36</vt:lpstr>
      <vt:lpstr>Bear card 13</vt:lpstr>
      <vt:lpstr>REFLECTING ON TRANSITION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International Transitions: Mobility Overseas</dc:title>
  <dc:creator>Mandy Cyprus-Slater</dc:creator>
  <cp:lastModifiedBy>Mandy Cyprus-Slater</cp:lastModifiedBy>
  <cp:revision>41</cp:revision>
  <dcterms:created xsi:type="dcterms:W3CDTF">2017-06-10T02:29:35Z</dcterms:created>
  <dcterms:modified xsi:type="dcterms:W3CDTF">2017-06-11T04:04:31Z</dcterms:modified>
</cp:coreProperties>
</file>