
<file path=[Content_Types].xml><?xml version="1.0" encoding="utf-8"?>
<Types xmlns="http://schemas.openxmlformats.org/package/2006/content-types">
  <Default Extension="png" ContentType="image/png"/>
  <Default Extension="svg" ContentType="image/svg+xml"/>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2"/>
  </p:notesMasterIdLst>
  <p:sldIdLst>
    <p:sldId id="256" r:id="rId5"/>
    <p:sldId id="299" r:id="rId6"/>
    <p:sldId id="300" r:id="rId7"/>
    <p:sldId id="259" r:id="rId8"/>
    <p:sldId id="291" r:id="rId9"/>
    <p:sldId id="296" r:id="rId10"/>
    <p:sldId id="269" r:id="rId11"/>
    <p:sldId id="270" r:id="rId12"/>
    <p:sldId id="294" r:id="rId13"/>
    <p:sldId id="271" r:id="rId14"/>
    <p:sldId id="272" r:id="rId15"/>
    <p:sldId id="301" r:id="rId16"/>
    <p:sldId id="302" r:id="rId17"/>
    <p:sldId id="303" r:id="rId18"/>
    <p:sldId id="293" r:id="rId19"/>
    <p:sldId id="304" r:id="rId20"/>
    <p:sldId id="305" r:id="rId21"/>
    <p:sldId id="306" r:id="rId22"/>
    <p:sldId id="307" r:id="rId23"/>
    <p:sldId id="309" r:id="rId24"/>
    <p:sldId id="310" r:id="rId25"/>
    <p:sldId id="308" r:id="rId26"/>
    <p:sldId id="287" r:id="rId27"/>
    <p:sldId id="312" r:id="rId28"/>
    <p:sldId id="313" r:id="rId29"/>
    <p:sldId id="288" r:id="rId30"/>
    <p:sldId id="311" r:id="rId3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1381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3C77"/>
        </a:solidFill>
        <a:effectLst/>
        <a:uFillTx/>
        <a:latin typeface="Nunito Sans Light"/>
        <a:ea typeface="Nunito Sans Light"/>
        <a:cs typeface="Nunito Sans Light"/>
        <a:sym typeface="Nunito Sans Light"/>
      </a:defRPr>
    </a:lvl1pPr>
    <a:lvl2pPr marL="0" marR="0" indent="0" algn="ctr" defTabSz="81381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3C77"/>
        </a:solidFill>
        <a:effectLst/>
        <a:uFillTx/>
        <a:latin typeface="Nunito Sans Light"/>
        <a:ea typeface="Nunito Sans Light"/>
        <a:cs typeface="Nunito Sans Light"/>
        <a:sym typeface="Nunito Sans Light"/>
      </a:defRPr>
    </a:lvl2pPr>
    <a:lvl3pPr marL="0" marR="0" indent="0" algn="ctr" defTabSz="81381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3C77"/>
        </a:solidFill>
        <a:effectLst/>
        <a:uFillTx/>
        <a:latin typeface="Nunito Sans Light"/>
        <a:ea typeface="Nunito Sans Light"/>
        <a:cs typeface="Nunito Sans Light"/>
        <a:sym typeface="Nunito Sans Light"/>
      </a:defRPr>
    </a:lvl3pPr>
    <a:lvl4pPr marL="0" marR="0" indent="0" algn="ctr" defTabSz="81381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3C77"/>
        </a:solidFill>
        <a:effectLst/>
        <a:uFillTx/>
        <a:latin typeface="Nunito Sans Light"/>
        <a:ea typeface="Nunito Sans Light"/>
        <a:cs typeface="Nunito Sans Light"/>
        <a:sym typeface="Nunito Sans Light"/>
      </a:defRPr>
    </a:lvl4pPr>
    <a:lvl5pPr marL="0" marR="0" indent="0" algn="ctr" defTabSz="81381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3C77"/>
        </a:solidFill>
        <a:effectLst/>
        <a:uFillTx/>
        <a:latin typeface="Nunito Sans Light"/>
        <a:ea typeface="Nunito Sans Light"/>
        <a:cs typeface="Nunito Sans Light"/>
        <a:sym typeface="Nunito Sans Light"/>
      </a:defRPr>
    </a:lvl5pPr>
    <a:lvl6pPr marL="0" marR="0" indent="0" algn="ctr" defTabSz="81381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3C77"/>
        </a:solidFill>
        <a:effectLst/>
        <a:uFillTx/>
        <a:latin typeface="Nunito Sans Light"/>
        <a:ea typeface="Nunito Sans Light"/>
        <a:cs typeface="Nunito Sans Light"/>
        <a:sym typeface="Nunito Sans Light"/>
      </a:defRPr>
    </a:lvl6pPr>
    <a:lvl7pPr marL="0" marR="0" indent="0" algn="ctr" defTabSz="81381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3C77"/>
        </a:solidFill>
        <a:effectLst/>
        <a:uFillTx/>
        <a:latin typeface="Nunito Sans Light"/>
        <a:ea typeface="Nunito Sans Light"/>
        <a:cs typeface="Nunito Sans Light"/>
        <a:sym typeface="Nunito Sans Light"/>
      </a:defRPr>
    </a:lvl7pPr>
    <a:lvl8pPr marL="0" marR="0" indent="0" algn="ctr" defTabSz="81381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3C77"/>
        </a:solidFill>
        <a:effectLst/>
        <a:uFillTx/>
        <a:latin typeface="Nunito Sans Light"/>
        <a:ea typeface="Nunito Sans Light"/>
        <a:cs typeface="Nunito Sans Light"/>
        <a:sym typeface="Nunito Sans Light"/>
      </a:defRPr>
    </a:lvl8pPr>
    <a:lvl9pPr marL="0" marR="0" indent="0" algn="ctr" defTabSz="81381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3C77"/>
        </a:solidFill>
        <a:effectLst/>
        <a:uFillTx/>
        <a:latin typeface="Nunito Sans Light"/>
        <a:ea typeface="Nunito Sans Light"/>
        <a:cs typeface="Nunito Sans Light"/>
        <a:sym typeface="Nunito Sans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C76"/>
    <a:srgbClr val="E6187E"/>
    <a:srgbClr val="515398"/>
    <a:srgbClr val="7B386F"/>
    <a:srgbClr val="A84C97"/>
    <a:srgbClr val="D762C4"/>
    <a:srgbClr val="C659B8"/>
    <a:srgbClr val="F8B3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DB29C-7C81-40CB-3403-ADE751B04AF9}" v="37" dt="2020-09-02T16:56:37.03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E3E3E3"/>
        </a:fontRef>
        <a:srgbClr val="E3E3E3"/>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rgbClr val="CBCDD5"/>
          </a:solidFill>
        </a:fill>
      </a:tcStyle>
    </a:wholeTbl>
    <a:band2H>
      <a:tcTxStyle/>
      <a:tcStyle>
        <a:tcBdr/>
        <a:fill>
          <a:solidFill>
            <a:srgbClr val="E7E7EB"/>
          </a:solidFill>
        </a:fill>
      </a:tcStyle>
    </a:band2H>
    <a:firstCol>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chemeClr val="accent1"/>
          </a:solidFill>
        </a:fill>
      </a:tcStyle>
    </a:firstCol>
    <a:lastRow>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381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chemeClr val="accent1"/>
          </a:solidFill>
        </a:fill>
      </a:tcStyle>
    </a:lastRow>
    <a:firstRow>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381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chemeClr val="accent1"/>
          </a:solidFill>
        </a:fill>
      </a:tcStyle>
    </a:firstRow>
  </a:tblStyle>
  <a:tblStyle styleId="{C7B018BB-80A7-4F77-B60F-C8B233D01FF8}" styleName="">
    <a:tblBg/>
    <a:wholeTbl>
      <a:tcTxStyle b="off" i="off">
        <a:fontRef idx="minor">
          <a:srgbClr val="E3E3E3"/>
        </a:fontRef>
        <a:srgbClr val="E3E3E3"/>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chemeClr val="accent3"/>
          </a:solidFill>
        </a:fill>
      </a:tcStyle>
    </a:firstCol>
    <a:lastRow>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381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chemeClr val="accent3"/>
          </a:solidFill>
        </a:fill>
      </a:tcStyle>
    </a:lastRow>
    <a:firstRow>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381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chemeClr val="accent3"/>
          </a:solidFill>
        </a:fill>
      </a:tcStyle>
    </a:firstRow>
  </a:tblStyle>
  <a:tblStyle styleId="{EEE7283C-3CF3-47DC-8721-378D4A62B228}" styleName="">
    <a:tblBg/>
    <a:wholeTbl>
      <a:tcTxStyle b="off" i="off">
        <a:fontRef idx="minor">
          <a:srgbClr val="E3E3E3"/>
        </a:fontRef>
        <a:srgbClr val="E3E3E3"/>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chemeClr val="accent6"/>
          </a:solidFill>
        </a:fill>
      </a:tcStyle>
    </a:firstCol>
    <a:lastRow>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381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chemeClr val="accent6"/>
          </a:solidFill>
        </a:fill>
      </a:tcStyle>
    </a:lastRow>
    <a:firstRow>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381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chemeClr val="accent6"/>
          </a:solidFill>
        </a:fill>
      </a:tcStyle>
    </a:firstRow>
  </a:tblStyle>
  <a:tblStyle styleId="{CF821DB8-F4EB-4A41-A1BA-3FCAFE7338EE}" styleName="">
    <a:tblBg/>
    <a:wholeTbl>
      <a:tcTxStyle b="off" i="off">
        <a:fontRef idx="minor">
          <a:srgbClr val="E3E3E3"/>
        </a:fontRef>
        <a:srgbClr val="E3E3E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AFAFA"/>
          </a:solidFill>
        </a:fill>
      </a:tcStyle>
    </a:wholeTbl>
    <a:band2H>
      <a:tcTxStyle/>
      <a:tcStyle>
        <a:tcBdr/>
        <a:fill>
          <a:solidFill>
            <a:srgbClr val="E30600"/>
          </a:solidFill>
        </a:fill>
      </a:tcStyle>
    </a:band2H>
    <a:firstCol>
      <a:tcTxStyle b="on" i="off">
        <a:fontRef idx="minor">
          <a:srgbClr val="E30600"/>
        </a:fontRef>
        <a:srgbClr val="E306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E3E3E3"/>
        </a:fontRef>
        <a:srgbClr val="E3E3E3"/>
      </a:tcTxStyle>
      <a:tcStyle>
        <a:tcBdr>
          <a:left>
            <a:ln w="12700" cap="flat">
              <a:noFill/>
              <a:miter lim="400000"/>
            </a:ln>
          </a:left>
          <a:right>
            <a:ln w="12700" cap="flat">
              <a:noFill/>
              <a:miter lim="400000"/>
            </a:ln>
          </a:right>
          <a:top>
            <a:ln w="50800" cap="flat">
              <a:solidFill>
                <a:srgbClr val="E3E3E3"/>
              </a:solidFill>
              <a:prstDash val="solid"/>
              <a:round/>
            </a:ln>
          </a:top>
          <a:bottom>
            <a:ln w="25400" cap="flat">
              <a:solidFill>
                <a:srgbClr val="E3E3E3"/>
              </a:solidFill>
              <a:prstDash val="solid"/>
              <a:round/>
            </a:ln>
          </a:bottom>
          <a:insideH>
            <a:ln w="12700" cap="flat">
              <a:noFill/>
              <a:miter lim="400000"/>
            </a:ln>
          </a:insideH>
          <a:insideV>
            <a:ln w="12700" cap="flat">
              <a:noFill/>
              <a:miter lim="400000"/>
            </a:ln>
          </a:insideV>
        </a:tcBdr>
        <a:fill>
          <a:solidFill>
            <a:srgbClr val="E30600"/>
          </a:solidFill>
        </a:fill>
      </a:tcStyle>
    </a:lastRow>
    <a:firstRow>
      <a:tcTxStyle b="on" i="off">
        <a:fontRef idx="minor">
          <a:srgbClr val="E30600"/>
        </a:fontRef>
        <a:srgbClr val="E30600"/>
      </a:tcTxStyle>
      <a:tcStyle>
        <a:tcBdr>
          <a:left>
            <a:ln w="12700" cap="flat">
              <a:noFill/>
              <a:miter lim="400000"/>
            </a:ln>
          </a:left>
          <a:right>
            <a:ln w="12700" cap="flat">
              <a:noFill/>
              <a:miter lim="400000"/>
            </a:ln>
          </a:right>
          <a:top>
            <a:ln w="25400" cap="flat">
              <a:solidFill>
                <a:srgbClr val="E3E3E3"/>
              </a:solidFill>
              <a:prstDash val="solid"/>
              <a:round/>
            </a:ln>
          </a:top>
          <a:bottom>
            <a:ln w="25400" cap="flat">
              <a:solidFill>
                <a:srgbClr val="E3E3E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E3E3E3"/>
        </a:fontRef>
        <a:srgbClr val="E3E3E3"/>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chemeClr val="accent3">
              <a:lumOff val="30981"/>
            </a:schemeClr>
          </a:solidFill>
        </a:fill>
      </a:tcStyle>
    </a:wholeTbl>
    <a:band2H>
      <a:tcTxStyle/>
      <a:tcStyle>
        <a:tcBdr/>
        <a:fill>
          <a:solidFill>
            <a:srgbClr val="FAFAFA"/>
          </a:solidFill>
        </a:fill>
      </a:tcStyle>
    </a:band2H>
    <a:firstCol>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rgbClr val="E3E3E3"/>
          </a:solidFill>
        </a:fill>
      </a:tcStyle>
    </a:firstCol>
    <a:lastRow>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381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rgbClr val="E3E3E3"/>
          </a:solidFill>
        </a:fill>
      </a:tcStyle>
    </a:lastRow>
    <a:firstRow>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381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rgbClr val="E3E3E3"/>
          </a:solidFill>
        </a:fill>
      </a:tcStyle>
    </a:firstRow>
  </a:tblStyle>
  <a:tblStyle styleId="{2708684C-4D16-4618-839F-0558EEFCDFE6}" styleName="">
    <a:tblBg/>
    <a:wholeTbl>
      <a:tcTxStyle b="off"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rgbClr val="E30600">
              <a:alpha val="20000"/>
            </a:srgbClr>
          </a:solidFill>
        </a:fill>
      </a:tcStyle>
    </a:wholeTbl>
    <a:band2H>
      <a:tcTxStyle/>
      <a:tcStyle>
        <a:tcBdr/>
        <a:fill>
          <a:solidFill>
            <a:srgbClr val="FFFFFF"/>
          </a:solidFill>
        </a:fill>
      </a:tcStyle>
    </a:band2H>
    <a:firstCol>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solidFill>
            <a:srgbClr val="E30600">
              <a:alpha val="20000"/>
            </a:srgbClr>
          </a:solidFill>
        </a:fill>
      </a:tcStyle>
    </a:firstCol>
    <a:lastRow>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50800" cap="flat">
              <a:solidFill>
                <a:srgbClr val="E30600"/>
              </a:solidFill>
              <a:prstDash val="solid"/>
              <a:round/>
            </a:ln>
          </a:top>
          <a:bottom>
            <a:ln w="127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noFill/>
        </a:fill>
      </a:tcStyle>
    </a:lastRow>
    <a:firstRow>
      <a:tcTxStyle b="on" i="off">
        <a:fontRef idx="minor">
          <a:srgbClr val="E30600"/>
        </a:fontRef>
        <a:srgbClr val="E30600"/>
      </a:tcTxStyle>
      <a:tcStyle>
        <a:tcBdr>
          <a:left>
            <a:ln w="12700" cap="flat">
              <a:solidFill>
                <a:srgbClr val="E30600"/>
              </a:solidFill>
              <a:prstDash val="solid"/>
              <a:round/>
            </a:ln>
          </a:left>
          <a:right>
            <a:ln w="12700" cap="flat">
              <a:solidFill>
                <a:srgbClr val="E30600"/>
              </a:solidFill>
              <a:prstDash val="solid"/>
              <a:round/>
            </a:ln>
          </a:right>
          <a:top>
            <a:ln w="12700" cap="flat">
              <a:solidFill>
                <a:srgbClr val="E30600"/>
              </a:solidFill>
              <a:prstDash val="solid"/>
              <a:round/>
            </a:ln>
          </a:top>
          <a:bottom>
            <a:ln w="25400" cap="flat">
              <a:solidFill>
                <a:srgbClr val="E30600"/>
              </a:solidFill>
              <a:prstDash val="solid"/>
              <a:round/>
            </a:ln>
          </a:bottom>
          <a:insideH>
            <a:ln w="12700" cap="flat">
              <a:solidFill>
                <a:srgbClr val="E30600"/>
              </a:solidFill>
              <a:prstDash val="solid"/>
              <a:round/>
            </a:ln>
          </a:insideH>
          <a:insideV>
            <a:ln w="12700" cap="flat">
              <a:solidFill>
                <a:srgbClr val="E306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2"/>
    <p:restoredTop sz="84050" autoAdjust="0"/>
  </p:normalViewPr>
  <p:slideViewPr>
    <p:cSldViewPr snapToGrid="0">
      <p:cViewPr varScale="1">
        <p:scale>
          <a:sx n="76" d="100"/>
          <a:sy n="76" d="100"/>
        </p:scale>
        <p:origin x="1407" y="57"/>
      </p:cViewPr>
      <p:guideLst/>
    </p:cSldViewPr>
  </p:slideViewPr>
  <p:notesTextViewPr>
    <p:cViewPr>
      <p:scale>
        <a:sx n="1" d="1"/>
        <a:sy n="1" d="1"/>
      </p:scale>
      <p:origin x="0" y="0"/>
    </p:cViewPr>
  </p:notesTextViewPr>
  <p:notesViewPr>
    <p:cSldViewPr snapToGrid="0">
      <p:cViewPr varScale="1">
        <p:scale>
          <a:sx n="127" d="100"/>
          <a:sy n="127" d="100"/>
        </p:scale>
        <p:origin x="328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Dent" userId="S::philip.dent@winchester.ac.uk::b9c921de-a5c8-479c-9dba-33e289df05d7" providerId="AD" clId="Web-{56FDB29C-7C81-40CB-3403-ADE751B04AF9}"/>
    <pc:docChg chg="modSld">
      <pc:chgData name="Philip Dent" userId="S::philip.dent@winchester.ac.uk::b9c921de-a5c8-479c-9dba-33e289df05d7" providerId="AD" clId="Web-{56FDB29C-7C81-40CB-3403-ADE751B04AF9}" dt="2020-09-02T16:56:34.876" v="49" actId="20577"/>
      <pc:docMkLst>
        <pc:docMk/>
      </pc:docMkLst>
      <pc:sldChg chg="modNotes">
        <pc:chgData name="Philip Dent" userId="S::philip.dent@winchester.ac.uk::b9c921de-a5c8-479c-9dba-33e289df05d7" providerId="AD" clId="Web-{56FDB29C-7C81-40CB-3403-ADE751B04AF9}" dt="2020-09-02T16:53:37.096" v="0"/>
        <pc:sldMkLst>
          <pc:docMk/>
          <pc:sldMk cId="0" sldId="258"/>
        </pc:sldMkLst>
      </pc:sldChg>
      <pc:sldChg chg="modNotes">
        <pc:chgData name="Philip Dent" userId="S::philip.dent@winchester.ac.uk::b9c921de-a5c8-479c-9dba-33e289df05d7" providerId="AD" clId="Web-{56FDB29C-7C81-40CB-3403-ADE751B04AF9}" dt="2020-09-02T16:54:00.548" v="9"/>
        <pc:sldMkLst>
          <pc:docMk/>
          <pc:sldMk cId="0" sldId="269"/>
        </pc:sldMkLst>
      </pc:sldChg>
      <pc:sldChg chg="modSp modNotes">
        <pc:chgData name="Philip Dent" userId="S::philip.dent@winchester.ac.uk::b9c921de-a5c8-479c-9dba-33e289df05d7" providerId="AD" clId="Web-{56FDB29C-7C81-40CB-3403-ADE751B04AF9}" dt="2020-09-02T16:56:34.876" v="48" actId="20577"/>
        <pc:sldMkLst>
          <pc:docMk/>
          <pc:sldMk cId="0" sldId="271"/>
        </pc:sldMkLst>
        <pc:spChg chg="mod">
          <ac:chgData name="Philip Dent" userId="S::philip.dent@winchester.ac.uk::b9c921de-a5c8-479c-9dba-33e289df05d7" providerId="AD" clId="Web-{56FDB29C-7C81-40CB-3403-ADE751B04AF9}" dt="2020-09-02T16:56:34.876" v="48" actId="20577"/>
          <ac:spMkLst>
            <pc:docMk/>
            <pc:sldMk cId="0" sldId="271"/>
            <ac:spMk id="8" creationId="{120ACEB6-15EF-1342-9DD7-A743FFD1BAD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xfrm>
            <a:off x="1143000" y="685800"/>
            <a:ext cx="4572000" cy="3429000"/>
          </a:xfrm>
          <a:prstGeom prst="rect">
            <a:avLst/>
          </a:prstGeom>
        </p:spPr>
        <p:txBody>
          <a:bodyPr/>
          <a:lstStyle/>
          <a:p>
            <a:endParaRPr/>
          </a:p>
        </p:txBody>
      </p:sp>
      <p:sp>
        <p:nvSpPr>
          <p:cNvPr id="61" name="Shape 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endParaRPr/>
          </a:p>
        </p:txBody>
      </p:sp>
      <p:sp>
        <p:nvSpPr>
          <p:cNvPr id="71" name="Shape 71"/>
          <p:cNvSpPr>
            <a:spLocks noGrp="1"/>
          </p:cNvSpPr>
          <p:nvPr>
            <p:ph type="body" sz="quarter" idx="1"/>
          </p:nvPr>
        </p:nvSpPr>
        <p:spPr>
          <a:prstGeom prst="rect">
            <a:avLst/>
          </a:prstGeom>
        </p:spPr>
        <p:txBody>
          <a:bodyPr/>
          <a:lstStyle/>
          <a:p>
            <a:r>
              <a:rPr lang="en-GB" sz="1200"/>
              <a:t>In this presentation, we will explore the need for clear and transparent representation, expenditure and support for Service children in education. ‘Our approach is clear’ is Principle 1 of the Service Children’s Progression Alliance Thriving Lives Toolkit for schools.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rPr lang="en-GB" sz="1200" dirty="0"/>
              <a:t>Evidence suggests that clear policies and strong cultural awareness of the life of the Service child </a:t>
            </a:r>
            <a:r>
              <a:rPr lang="en-GB" sz="1200" b="1" dirty="0"/>
              <a:t>at a strategic level</a:t>
            </a:r>
            <a:r>
              <a:rPr lang="en-GB" sz="1200" dirty="0"/>
              <a:t>, are critical. Successful school policies ensure that all staff who come into contact with Service children not only know who these pupils are, but also,</a:t>
            </a:r>
            <a:r>
              <a:rPr lang="en-GB" sz="1200" baseline="0" dirty="0"/>
              <a:t> </a:t>
            </a:r>
            <a:r>
              <a:rPr lang="en-GB" sz="1200" dirty="0"/>
              <a:t>at a minimum, understand the challenges and potential impacts of regular school to school transition, a parent’s operational deployment and aspects of lifestyle such as ‘weekending’ or periods of ‘Rest and Recuperation’. </a:t>
            </a:r>
          </a:p>
          <a:p>
            <a:r>
              <a:rPr lang="en-GB" sz="1200" dirty="0"/>
              <a:t> </a:t>
            </a:r>
          </a:p>
          <a:p>
            <a:r>
              <a:rPr lang="en-GB" sz="1200" dirty="0"/>
              <a:t>These are explored in detail in the professional development materials associated with Principles </a:t>
            </a:r>
            <a:r>
              <a:rPr lang="en-GB" dirty="0"/>
              <a:t>3</a:t>
            </a:r>
            <a:r>
              <a:rPr lang="en-GB" sz="1200" dirty="0"/>
              <a:t>, </a:t>
            </a:r>
            <a:r>
              <a:rPr lang="en-GB" dirty="0"/>
              <a:t>Transition is Effective </a:t>
            </a:r>
            <a:r>
              <a:rPr lang="en-GB" sz="1200" dirty="0"/>
              <a:t>(</a:t>
            </a:r>
            <a:r>
              <a:rPr lang="en-GB" dirty="0"/>
              <a:t>school-to-school</a:t>
            </a:r>
            <a:r>
              <a:rPr lang="en-GB" sz="1200" dirty="0"/>
              <a:t> mobility) and </a:t>
            </a:r>
            <a:r>
              <a:rPr lang="en-GB" dirty="0"/>
              <a:t>2</a:t>
            </a:r>
            <a:r>
              <a:rPr lang="en-GB" sz="1200" dirty="0"/>
              <a:t>, Well-being is Supported (covering deployment). Having well-informed staff is the theme of Principle 7 of the Thriving Lives Toolkit.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rPr lang="en-GB" sz="1200"/>
              <a:t>Service children may face disadvantage when frequent school moves lead to gaps or repetition of school topics, or when national examination courses cannot be continued or require a change of exam board. This can be particularly the case when children move to and from overseas locations to the UK, or between England, Scotland, Wales and Northern Ireland. Policies to mitigate such curriculum discontinuity are crucial.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pPr defTabSz="990752">
              <a:defRPr/>
            </a:pPr>
            <a:r>
              <a:rPr lang="en-GB" sz="1200"/>
              <a:t>Service families may move at short notice with no control over location or timing. The regional and national differences in school admissions, further complicated by different processes for different types of school, can have a particularly high impact on Service families, especially when they need in-year school places, pre-school provision, or before and after school care. Families moving to Wales may experience the added complexity of Welsh language </a:t>
            </a:r>
            <a:r>
              <a:rPr lang="en-GB" sz="1200" baseline="0"/>
              <a:t>teaching. </a:t>
            </a:r>
            <a:r>
              <a:rPr lang="en-GB" sz="1200"/>
              <a:t>The Ministry of Defence and the three Services’ Families Federations are being proactive in addressing these issues, for example by working with schools to enable them to recognise a unit address rather than having to wait until quarters have been allocated.</a:t>
            </a:r>
            <a:r>
              <a:rPr lang="en-GB" sz="1200" baseline="0"/>
              <a:t> S</a:t>
            </a:r>
            <a:r>
              <a:rPr lang="en-GB" sz="1200"/>
              <a:t>ome national policies may not work for Service families, for whom, for example, spousal employment may be impossible due to high mobility. </a:t>
            </a:r>
          </a:p>
          <a:p>
            <a:pPr defTabSz="990752">
              <a:defRPr/>
            </a:pPr>
            <a:r>
              <a:rPr lang="en-GB" sz="1200"/>
              <a:t>Effective schools consider how they can embody the Armed Forces Covenant through their policies.</a:t>
            </a:r>
            <a:r>
              <a:rPr lang="en-GB" sz="1200" baseline="0"/>
              <a:t> English schools with responsibility for admissions can do this through </a:t>
            </a:r>
            <a:r>
              <a:rPr lang="en-GB" sz="1200"/>
              <a:t>their specific admissions policies within admissions guidance, for example by considering Service children for exceptional in-year admission.</a:t>
            </a:r>
          </a:p>
        </p:txBody>
      </p:sp>
    </p:spTree>
    <p:extLst>
      <p:ext uri="{BB962C8B-B14F-4D97-AF65-F5344CB8AC3E}">
        <p14:creationId xmlns:p14="http://schemas.microsoft.com/office/powerpoint/2010/main" val="155611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pPr marL="198149" lvl="1" indent="-198149"/>
            <a:r>
              <a:rPr lang="en-GB" sz="1300"/>
              <a:t>Service children may need extra support during:</a:t>
            </a:r>
          </a:p>
          <a:p>
            <a:pPr marL="588735" lvl="2" indent="-198149"/>
            <a:r>
              <a:rPr lang="en-GB" sz="1300"/>
              <a:t>Mobility</a:t>
            </a:r>
            <a:r>
              <a:rPr lang="en-GB" sz="1300" baseline="0"/>
              <a:t> and tr</a:t>
            </a:r>
            <a:r>
              <a:rPr lang="en-GB" sz="1300"/>
              <a:t>ansition</a:t>
            </a:r>
            <a:r>
              <a:rPr lang="en-GB" sz="1300" baseline="0"/>
              <a:t> (which to an Armed Forces family may mean the transition of a parent out of the military)</a:t>
            </a:r>
            <a:endParaRPr lang="en-GB" sz="1300"/>
          </a:p>
          <a:p>
            <a:pPr marL="588735" lvl="2" indent="-198149"/>
            <a:r>
              <a:rPr lang="en-GB" sz="1300"/>
              <a:t>Deployment or</a:t>
            </a:r>
          </a:p>
          <a:p>
            <a:pPr marL="588735" lvl="2" indent="-198149"/>
            <a:r>
              <a:rPr lang="en-GB" sz="1300"/>
              <a:t>Separation</a:t>
            </a:r>
          </a:p>
          <a:p>
            <a:pPr marL="0" lvl="0" indent="-198149"/>
            <a:r>
              <a:rPr lang="en-GB" sz="1300">
                <a:latin typeface="+mj-lt"/>
                <a:ea typeface="+mj-ea"/>
                <a:cs typeface="+mj-cs"/>
                <a:sym typeface="Calibri"/>
              </a:rPr>
              <a:t>They may struggle to access extra-curricular opportunities or sustained programmes of support for SEND or </a:t>
            </a:r>
            <a:r>
              <a:rPr lang="en-GB" sz="1200">
                <a:effectLst/>
                <a:latin typeface="+mj-lt"/>
                <a:ea typeface="+mj-ea"/>
                <a:cs typeface="+mj-cs"/>
                <a:sym typeface="Calibri"/>
              </a:rPr>
              <a:t>Additional Support for Learning</a:t>
            </a:r>
            <a:r>
              <a:rPr lang="en-GB" sz="1300">
                <a:latin typeface="+mj-lt"/>
                <a:ea typeface="+mj-ea"/>
                <a:cs typeface="+mj-cs"/>
                <a:sym typeface="Calibri"/>
              </a:rPr>
              <a:t>, careers guidance or outreach due to high mobility and a higher incidence of caring responsibilities. Research by the Children’s Society found that “</a:t>
            </a:r>
            <a:r>
              <a:rPr lang="en-GB" sz="1400"/>
              <a:t>At both strategic level and in welfare provision, young carers in armed forces families are a hidden group of children and young people”.</a:t>
            </a:r>
            <a:endParaRPr lang="en-GB" sz="1300">
              <a:latin typeface="+mj-lt"/>
              <a:ea typeface="+mj-ea"/>
              <a:cs typeface="+mj-cs"/>
              <a:sym typeface="Calibri"/>
            </a:endParaRPr>
          </a:p>
          <a:p>
            <a:r>
              <a:rPr lang="en-GB" sz="1200">
                <a:latin typeface="+mj-lt"/>
                <a:ea typeface="+mj-ea"/>
                <a:cs typeface="+mj-cs"/>
                <a:sym typeface="Calibri"/>
              </a:rPr>
              <a:t>Effective schools plan to mitigate these potential areas of disadvantage and for Service children to have opportunities to reflect and share their experiences. </a:t>
            </a:r>
            <a:endParaRPr lang="en-GB"/>
          </a:p>
        </p:txBody>
      </p:sp>
    </p:spTree>
    <p:extLst>
      <p:ext uri="{BB962C8B-B14F-4D97-AF65-F5344CB8AC3E}">
        <p14:creationId xmlns:p14="http://schemas.microsoft.com/office/powerpoint/2010/main" val="3931935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endParaRPr/>
          </a:p>
        </p:txBody>
      </p:sp>
      <p:sp>
        <p:nvSpPr>
          <p:cNvPr id="71" name="Shape 71"/>
          <p:cNvSpPr>
            <a:spLocks noGrp="1"/>
          </p:cNvSpPr>
          <p:nvPr>
            <p:ph type="body" sz="quarter" idx="1"/>
          </p:nvPr>
        </p:nvSpPr>
        <p:spPr>
          <a:prstGeom prst="rect">
            <a:avLst/>
          </a:prstGeom>
        </p:spPr>
        <p:txBody>
          <a:bodyPr/>
          <a:lstStyle/>
          <a:p>
            <a:pPr defTabSz="990752">
              <a:defRPr/>
            </a:pPr>
            <a:r>
              <a:rPr lang="en-GB" sz="1200"/>
              <a:t>Clear strategies are crucial to ensuring schools are able to make the most of the opportunities available to their Service children and mitigate any potential challenges in a planned and transparent way.</a:t>
            </a:r>
          </a:p>
        </p:txBody>
      </p:sp>
    </p:spTree>
    <p:extLst>
      <p:ext uri="{BB962C8B-B14F-4D97-AF65-F5344CB8AC3E}">
        <p14:creationId xmlns:p14="http://schemas.microsoft.com/office/powerpoint/2010/main" val="65428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rPr lang="en-GB" sz="1200"/>
              <a:t>The research underpinning the Thriving Lives Toolkit found that schools with effective provision for Service children tended to have clear systems in place understood by all, including welcoming references to their Armed Forces families on their websites. While it is true that,</a:t>
            </a:r>
            <a:r>
              <a:rPr lang="en-GB" sz="1200" baseline="0"/>
              <a:t> </a:t>
            </a:r>
            <a:r>
              <a:rPr lang="en-GB" sz="1200"/>
              <a:t>like all parents, those associated with the Armed Forces are interested in inspection judgements and academic outcomes when choosing a school, the evidence suggests that they seek out schools who show an understanding of their lifestyle too. </a:t>
            </a:r>
          </a:p>
        </p:txBody>
      </p:sp>
    </p:spTree>
    <p:extLst>
      <p:ext uri="{BB962C8B-B14F-4D97-AF65-F5344CB8AC3E}">
        <p14:creationId xmlns:p14="http://schemas.microsoft.com/office/powerpoint/2010/main" val="2968949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pPr defTabSz="990752">
              <a:defRPr/>
            </a:pPr>
            <a:r>
              <a:rPr lang="en-GB" sz="1200"/>
              <a:t>Effective schools make the most of sources of external funding for Service children and have a clear published strategy for bidding for, delivering and evaluating these projects. English schools in receipt of Service Pupil Premium plan evidence-based, tailored programmes of support and account for this separately to Pupil Premium. Across the UK, schools can plan targeted support by bidding for grant funding from funds such as Ministry</a:t>
            </a:r>
            <a:r>
              <a:rPr lang="en-GB" sz="1200" baseline="0"/>
              <a:t> of Defence DCYP education funding</a:t>
            </a:r>
            <a:r>
              <a:rPr lang="en-GB" sz="1200"/>
              <a:t>, the Armed Forces Covenant Fund Trust or specific local funds in some areas.</a:t>
            </a:r>
          </a:p>
          <a:p>
            <a:pPr defTabSz="990752">
              <a:defRPr/>
            </a:pPr>
            <a:r>
              <a:rPr lang="en-GB" sz="1200"/>
              <a:t>Case studies of a variety of school approaches have been published by organisations supporting those who work with Service children such as the MoD, the </a:t>
            </a:r>
            <a:r>
              <a:rPr lang="en-GB" sz="1200" err="1"/>
              <a:t>SCiP</a:t>
            </a:r>
            <a:r>
              <a:rPr lang="en-GB" sz="1200"/>
              <a:t> Alliance and SSCE Cymru. SSCE Cymru has produced detailed guidance for schools on making the most of funding applications.</a:t>
            </a:r>
          </a:p>
        </p:txBody>
      </p:sp>
    </p:spTree>
    <p:extLst>
      <p:ext uri="{BB962C8B-B14F-4D97-AF65-F5344CB8AC3E}">
        <p14:creationId xmlns:p14="http://schemas.microsoft.com/office/powerpoint/2010/main" val="3893251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rPr lang="en-GB" sz="1200"/>
              <a:t>Effective schools consider the impact of strategies and any dedicated spending. Leaders in schools with Service children on roll can ensure that their tracking systems compare the outcomes for this group of children alongside the characteristics that most schools consider, such as gender or </a:t>
            </a:r>
            <a:r>
              <a:rPr lang="en-GB" sz="1100">
                <a:effectLst/>
                <a:latin typeface="+mj-lt"/>
                <a:ea typeface="+mj-ea"/>
                <a:cs typeface="+mj-cs"/>
                <a:sym typeface="Calibri"/>
              </a:rPr>
              <a:t>Additional Support Needs</a:t>
            </a:r>
            <a:r>
              <a:rPr lang="en-GB" sz="1200"/>
              <a:t>. This includes the tracking and comparison of not just of academic outcomes, but attendance, behaviour incidents and any health and wellbeing indicators schools may measure. Tracking and reporting in this way, such as in Headteachers’ reports, facilitates whole school and community buy-in to intervention strategies and builds relationships with parents. Robust impact evaluation of the use of any targeted funding is particularly important for schools considering bidding for further funding in the future.</a:t>
            </a:r>
          </a:p>
        </p:txBody>
      </p:sp>
    </p:spTree>
    <p:extLst>
      <p:ext uri="{BB962C8B-B14F-4D97-AF65-F5344CB8AC3E}">
        <p14:creationId xmlns:p14="http://schemas.microsoft.com/office/powerpoint/2010/main" val="3095729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rPr lang="en-GB" sz="1200"/>
              <a:t>Research shows that effective schools train members of governing bodies or parent councils in the specific context for Service children and ensure robust monitoring and questioning on a regular basis with specific reference to the school’s Service child population. This includes setting strategy for and monitoring of expenditure or grants where appropriate.</a:t>
            </a:r>
          </a:p>
        </p:txBody>
      </p:sp>
    </p:spTree>
    <p:extLst>
      <p:ext uri="{BB962C8B-B14F-4D97-AF65-F5344CB8AC3E}">
        <p14:creationId xmlns:p14="http://schemas.microsoft.com/office/powerpoint/2010/main" val="3517747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endParaRPr/>
          </a:p>
        </p:txBody>
      </p:sp>
      <p:sp>
        <p:nvSpPr>
          <p:cNvPr id="71" name="Shape 71"/>
          <p:cNvSpPr>
            <a:spLocks noGrp="1"/>
          </p:cNvSpPr>
          <p:nvPr>
            <p:ph type="body" sz="quarter" idx="1"/>
          </p:nvPr>
        </p:nvSpPr>
        <p:spPr>
          <a:prstGeom prst="rect">
            <a:avLst/>
          </a:prstGeom>
        </p:spPr>
        <p:txBody>
          <a:bodyPr/>
          <a:lstStyle/>
          <a:p>
            <a:r>
              <a:rPr lang="en-GB"/>
              <a:t>We will now look at who can help schools help Service children.</a:t>
            </a:r>
          </a:p>
        </p:txBody>
      </p:sp>
    </p:spTree>
    <p:extLst>
      <p:ext uri="{BB962C8B-B14F-4D97-AF65-F5344CB8AC3E}">
        <p14:creationId xmlns:p14="http://schemas.microsoft.com/office/powerpoint/2010/main" val="152050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dirty="0"/>
              <a:t>The research underpinning the </a:t>
            </a:r>
            <a:r>
              <a:rPr lang="en-GB" sz="1200" dirty="0" err="1"/>
              <a:t>SCiP</a:t>
            </a:r>
            <a:r>
              <a:rPr lang="en-GB" sz="1200" dirty="0"/>
              <a:t> Alliance Thriving Lives Toolkit highlighted the importance of a strategic and transparent school leadership approach and identified effective strategies, such as targeted deployment of resources</a:t>
            </a:r>
            <a:r>
              <a:rPr lang="en-GB" sz="1200" baseline="0" dirty="0"/>
              <a:t> </a:t>
            </a:r>
            <a:r>
              <a:rPr lang="en-GB" sz="1200" dirty="0"/>
              <a:t>and a </a:t>
            </a:r>
            <a:r>
              <a:rPr lang="en-GB" dirty="0"/>
              <a:t>whole-school</a:t>
            </a:r>
            <a:r>
              <a:rPr lang="en-GB" sz="1200" dirty="0"/>
              <a:t> approach.</a:t>
            </a:r>
          </a:p>
          <a:p>
            <a:endParaRPr dirty="0"/>
          </a:p>
        </p:txBody>
      </p:sp>
    </p:spTree>
    <p:extLst>
      <p:ext uri="{BB962C8B-B14F-4D97-AF65-F5344CB8AC3E}">
        <p14:creationId xmlns:p14="http://schemas.microsoft.com/office/powerpoint/2010/main" val="768962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rPr lang="en-GB"/>
              <a:t>DCYP is the lead organisation for Service children’s education and welfare</a:t>
            </a:r>
            <a:r>
              <a:rPr lang="en-GB" baseline="0"/>
              <a:t> and sets </a:t>
            </a:r>
            <a:r>
              <a:rPr lang="en-GB" sz="1200"/>
              <a:t>strategic direction and policy to ensure provision of high quality education for all Service children.</a:t>
            </a:r>
            <a:endParaRPr lang="en-GB"/>
          </a:p>
          <a:p>
            <a:endParaRPr lang="en-GB"/>
          </a:p>
          <a:p>
            <a:r>
              <a:rPr lang="en-GB"/>
              <a:t>CEAS,</a:t>
            </a:r>
            <a:r>
              <a:rPr lang="en-GB" baseline="0"/>
              <a:t> </a:t>
            </a:r>
            <a:r>
              <a:rPr lang="en-GB"/>
              <a:t>part of DCYP, can provide advice and guidance on specific concerns. You can call or email them with specific questions about Service children’s needs and your work supporting them.</a:t>
            </a:r>
            <a:r>
              <a:rPr lang="en-GB" baseline="0"/>
              <a:t> You can also signpost parents with specific queries related to their Service to CEAS. </a:t>
            </a:r>
            <a:r>
              <a:rPr lang="en-GB" sz="1200"/>
              <a:t>It is a tri-service organisation which aims to:</a:t>
            </a:r>
          </a:p>
          <a:p>
            <a:r>
              <a:rPr lang="en-GB" sz="1200"/>
              <a:t> </a:t>
            </a:r>
          </a:p>
          <a:p>
            <a:r>
              <a:rPr lang="en-GB" sz="1200" i="1"/>
              <a:t>‘Support operational effectiveness of the Armed Forces by enabling service and eligible MOD civilian families to secure appropriate provision for their children and to develop strategies to mitigate the impact of mobility and deployment.’</a:t>
            </a:r>
            <a:endParaRPr lang="en-GB" sz="1200"/>
          </a:p>
          <a:p>
            <a:r>
              <a:rPr lang="en-GB" sz="1200"/>
              <a:t> </a:t>
            </a:r>
          </a:p>
          <a:p>
            <a:pPr marL="0" marR="0" indent="0" defTabSz="914400" eaLnBrk="1" fontAlgn="auto" latinLnBrk="0" hangingPunct="1">
              <a:lnSpc>
                <a:spcPct val="100000"/>
              </a:lnSpc>
              <a:spcBef>
                <a:spcPts val="0"/>
              </a:spcBef>
              <a:spcAft>
                <a:spcPts val="0"/>
              </a:spcAft>
              <a:buClrTx/>
              <a:buSzTx/>
              <a:buFontTx/>
              <a:buNone/>
              <a:tabLst/>
              <a:defRPr/>
            </a:pPr>
            <a:r>
              <a:rPr lang="en-GB" sz="1200"/>
              <a:t>Admissions advice from CEAS should be sought by all Armed Forces parents with children with Education Health and Care Plans</a:t>
            </a:r>
            <a:r>
              <a:rPr lang="en-GB" sz="1200" baseline="0"/>
              <a:t> </a:t>
            </a:r>
            <a:r>
              <a:rPr lang="en-GB" sz="1200"/>
              <a:t>or the equivalent, and any Service family facing issues such as admissions appeals should be signposted to CEAS.</a:t>
            </a:r>
            <a:r>
              <a:rPr lang="en-GB" sz="1200">
                <a:effectLst/>
                <a:latin typeface="+mj-lt"/>
                <a:ea typeface="+mj-ea"/>
                <a:cs typeface="+mj-cs"/>
                <a:sym typeface="Calibri"/>
              </a:rPr>
              <a:t> It is mandatory for Army personnel to inform CEAS of their children’s support needs, whereas RAF and Naval personnel are not obliged to disclose whether their child has additional support needs.</a:t>
            </a:r>
            <a:endParaRPr lang="en-GB" sz="1400"/>
          </a:p>
          <a:p>
            <a:endParaRPr lang="en-GB" sz="1200"/>
          </a:p>
          <a:p>
            <a:r>
              <a:rPr lang="en-GB" sz="1200" i="1"/>
              <a:t>Principle 1: A Clear Approach </a:t>
            </a:r>
            <a:r>
              <a:rPr lang="en-GB" sz="1200"/>
              <a:t>includes an expectation that school leaders are familiar with CEAS and the role it and the wider DCYP plays in supporting Service families, signposting parents as appropriate.</a:t>
            </a:r>
          </a:p>
        </p:txBody>
      </p:sp>
    </p:spTree>
    <p:extLst>
      <p:ext uri="{BB962C8B-B14F-4D97-AF65-F5344CB8AC3E}">
        <p14:creationId xmlns:p14="http://schemas.microsoft.com/office/powerpoint/2010/main" val="4279253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rPr lang="en-GB"/>
              <a:t>The </a:t>
            </a:r>
            <a:r>
              <a:rPr lang="en-GB" err="1"/>
              <a:t>SCiP</a:t>
            </a:r>
            <a:r>
              <a:rPr lang="en-GB"/>
              <a:t> Alliance website provides an information and signposting Hub</a:t>
            </a:r>
            <a:r>
              <a:rPr lang="en-GB" baseline="0"/>
              <a:t>; this presentation is part of a CPD database which also contains case studies of school practice.</a:t>
            </a:r>
            <a:endParaRPr lang="en-GB"/>
          </a:p>
        </p:txBody>
      </p:sp>
    </p:spTree>
    <p:extLst>
      <p:ext uri="{BB962C8B-B14F-4D97-AF65-F5344CB8AC3E}">
        <p14:creationId xmlns:p14="http://schemas.microsoft.com/office/powerpoint/2010/main" val="1601013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rPr lang="en-GB"/>
              <a:t>These organisations, and others,</a:t>
            </a:r>
            <a:r>
              <a:rPr lang="en-GB" baseline="0"/>
              <a:t> </a:t>
            </a:r>
            <a:r>
              <a:rPr lang="en-GB"/>
              <a:t>have experience and expertise in setting and monitoring strategic support for Service children.</a:t>
            </a:r>
            <a:r>
              <a:rPr lang="en-GB" baseline="0"/>
              <a:t> Reach out too to other schools in your area and look for opportunities for networking and sharing experience – many local authorities and the organisations listed here organise conferences and networking events.</a:t>
            </a:r>
            <a:endParaRPr lang="en-GB"/>
          </a:p>
        </p:txBody>
      </p:sp>
    </p:spTree>
    <p:extLst>
      <p:ext uri="{BB962C8B-B14F-4D97-AF65-F5344CB8AC3E}">
        <p14:creationId xmlns:p14="http://schemas.microsoft.com/office/powerpoint/2010/main" val="1928977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this presentation we have considered the evidence that points to the need for schools to have clear and transparent representation, expenditure and support for their Service children. This includes understanding the expectations of the Armed Forces Covenant.</a:t>
            </a:r>
          </a:p>
          <a:p>
            <a:r>
              <a:rPr lang="en-GB" sz="1200" dirty="0"/>
              <a:t> </a:t>
            </a:r>
          </a:p>
        </p:txBody>
      </p:sp>
    </p:spTree>
    <p:extLst>
      <p:ext uri="{BB962C8B-B14F-4D97-AF65-F5344CB8AC3E}">
        <p14:creationId xmlns:p14="http://schemas.microsoft.com/office/powerpoint/2010/main" val="1199986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 reminder of why a clear approach is important.</a:t>
            </a:r>
          </a:p>
        </p:txBody>
      </p:sp>
    </p:spTree>
    <p:extLst>
      <p:ext uri="{BB962C8B-B14F-4D97-AF65-F5344CB8AC3E}">
        <p14:creationId xmlns:p14="http://schemas.microsoft.com/office/powerpoint/2010/main" val="3891343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a:t>
            </a:r>
          </a:p>
          <a:p>
            <a:r>
              <a:rPr lang="en-GB" sz="1200" dirty="0"/>
              <a:t>Policies, practices and dedicated expenditure need to be shared with key stakeholders, especially parents, and to be scrutinised robustly by governing bodies.</a:t>
            </a:r>
          </a:p>
        </p:txBody>
      </p:sp>
    </p:spTree>
    <p:extLst>
      <p:ext uri="{BB962C8B-B14F-4D97-AF65-F5344CB8AC3E}">
        <p14:creationId xmlns:p14="http://schemas.microsoft.com/office/powerpoint/2010/main" val="4263958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3906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0996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3468142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pPr defTabSz="990752">
              <a:defRPr/>
            </a:pPr>
            <a:r>
              <a:rPr lang="en-GB" sz="1200"/>
              <a:t>After using this presentation, you will have a deeper understanding of the context for Service children, what this means for schools and how the Armed Forces Covenant applies in an educational context. You will understand the evidence base around effective leadership strategies for supporting Service children in education. And you will reflect on the role of those responsible for school governance in ensuring that the education and welfare of Service children is given a specific focus and that outcomes are carefully monitored in order to evaluate and develop effective support.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pPr defTabSz="990752">
              <a:defRPr/>
            </a:pPr>
            <a:r>
              <a:rPr lang="en-GB" sz="1200"/>
              <a:t>This presentation is organised into three sections. We will explore the context for Service children’s lives, learn how schools can support them and then look at who can help schools help Service children.</a:t>
            </a:r>
          </a:p>
        </p:txBody>
      </p:sp>
    </p:spTree>
    <p:extLst>
      <p:ext uri="{BB962C8B-B14F-4D97-AF65-F5344CB8AC3E}">
        <p14:creationId xmlns:p14="http://schemas.microsoft.com/office/powerpoint/2010/main" val="361669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endParaRPr/>
          </a:p>
        </p:txBody>
      </p:sp>
      <p:sp>
        <p:nvSpPr>
          <p:cNvPr id="71" name="Shape 71"/>
          <p:cNvSpPr>
            <a:spLocks noGrp="1"/>
          </p:cNvSpPr>
          <p:nvPr>
            <p:ph type="body" sz="quarter" idx="1"/>
          </p:nvPr>
        </p:nvSpPr>
        <p:spPr>
          <a:prstGeom prst="rect">
            <a:avLst/>
          </a:prstGeom>
        </p:spPr>
        <p:txBody>
          <a:bodyPr/>
          <a:lstStyle/>
          <a:p>
            <a:r>
              <a:rPr lang="en-GB"/>
              <a:t>Service children are individuals, whose family lifestyle may present</a:t>
            </a:r>
            <a:r>
              <a:rPr lang="en-GB" baseline="0"/>
              <a:t> a unique set of educational challenges and opportunities.</a:t>
            </a:r>
            <a:endParaRPr lang="en-GB"/>
          </a:p>
        </p:txBody>
      </p:sp>
    </p:spTree>
    <p:extLst>
      <p:ext uri="{BB962C8B-B14F-4D97-AF65-F5344CB8AC3E}">
        <p14:creationId xmlns:p14="http://schemas.microsoft.com/office/powerpoint/2010/main" val="4125667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rPr lang="en-GB" sz="1200"/>
              <a:t>The SCiP Alliance theory of change identifies four characteristics of Service children’s lives</a:t>
            </a:r>
            <a:r>
              <a:rPr lang="en-GB"/>
              <a:t>, summarise in four Ds:</a:t>
            </a:r>
            <a:endParaRPr lang="en-GB" sz="1200"/>
          </a:p>
          <a:p>
            <a:r>
              <a:rPr lang="en-GB" sz="1200" b="1"/>
              <a:t> </a:t>
            </a:r>
          </a:p>
          <a:p>
            <a:r>
              <a:rPr lang="en-GB" sz="1200" b="1"/>
              <a:t>Diversity </a:t>
            </a:r>
            <a:r>
              <a:rPr lang="en-GB" sz="1200" b="0"/>
              <a:t>of experience through the complex interplay of separation, mobility and transition</a:t>
            </a:r>
          </a:p>
          <a:p>
            <a:endParaRPr lang="en-GB" sz="1200"/>
          </a:p>
          <a:p>
            <a:r>
              <a:rPr lang="en-GB" sz="1200"/>
              <a:t>Which can lead to...</a:t>
            </a:r>
          </a:p>
          <a:p>
            <a:endParaRPr lang="en-GB" sz="1200" b="1"/>
          </a:p>
          <a:p>
            <a:r>
              <a:rPr lang="en-GB" sz="1200" b="1"/>
              <a:t>Discontinuity </a:t>
            </a:r>
            <a:r>
              <a:rPr lang="en-GB" sz="1200" b="0"/>
              <a:t>in learning, discontinuity in relationships, discontinuity in opportunities</a:t>
            </a:r>
          </a:p>
          <a:p>
            <a:endParaRPr lang="en-GB" sz="1200" b="1"/>
          </a:p>
          <a:p>
            <a:pPr algn="l"/>
            <a:r>
              <a:rPr lang="en-GB"/>
              <a:t>Which can provide opportunities for the...</a:t>
            </a:r>
          </a:p>
          <a:p>
            <a:endParaRPr lang="en-GB" sz="1200" b="1"/>
          </a:p>
          <a:p>
            <a:r>
              <a:rPr lang="en-GB" sz="1200" b="1"/>
              <a:t>Development </a:t>
            </a:r>
            <a:r>
              <a:rPr lang="en-GB" sz="1200" b="0"/>
              <a:t>of adaptability, independence and maturity</a:t>
            </a:r>
          </a:p>
          <a:p>
            <a:endParaRPr lang="en-GB" sz="1200" b="1"/>
          </a:p>
          <a:p>
            <a:r>
              <a:rPr lang="en-GB" sz="1200"/>
              <a:t>But can also create the...</a:t>
            </a:r>
          </a:p>
          <a:p>
            <a:endParaRPr lang="en-GB" sz="1200"/>
          </a:p>
          <a:p>
            <a:r>
              <a:rPr lang="en-GB" sz="1200" b="0"/>
              <a:t>Risk of </a:t>
            </a:r>
            <a:r>
              <a:rPr lang="en-GB" sz="1200" b="1"/>
              <a:t>Disadvantage</a:t>
            </a:r>
            <a:endParaRPr lang="en-GB"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rPr lang="en-GB" sz="1200"/>
              <a:t>The Armed Forces Covenant is a promise by the nation that those who serve or who have served in the armed forces, and their families, are treated with fairness and respect and have the same access to government and commercial services and products as any other citizen, including in education and family well-being.</a:t>
            </a:r>
          </a:p>
          <a:p>
            <a:r>
              <a:rPr lang="en-GB" sz="1200"/>
              <a:t>The Covenant is not about giving special treatment to Armed Forces families to provide an advantage; but about identifying barriers which may lead to disadvantage and finding ways of overcoming these.   </a:t>
            </a:r>
          </a:p>
          <a:p>
            <a:r>
              <a:rPr lang="en-GB" sz="1200"/>
              <a:t> </a:t>
            </a:r>
          </a:p>
          <a:p>
            <a:r>
              <a:rPr lang="en-GB" sz="1200"/>
              <a:t>The Covenant is an informal understanding - but it is nevertheless treated with great seriousness within the Armed Forces and by the government. As such, every school which has even one pupil from an Armed Forces family should be aware of their obligations to the Covenant. </a:t>
            </a:r>
          </a:p>
          <a:p>
            <a:endParaRPr lang="en-GB" sz="1200"/>
          </a:p>
          <a:p>
            <a:pPr defTabSz="990752">
              <a:defRPr/>
            </a:pPr>
            <a:r>
              <a:rPr lang="en-GB" sz="1200"/>
              <a:t>Schools can sign up to the Covenant themselves. They can also participate in the Ministry of Defence’s Employer Recognition Scheme which has three levels of recognition; particularly relevant if a school is sited near to a military base offering work opportunities for Armed Forces personnel’s partners.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endParaRPr/>
          </a:p>
        </p:txBody>
      </p:sp>
      <p:sp>
        <p:nvSpPr>
          <p:cNvPr id="71" name="Shape 71"/>
          <p:cNvSpPr>
            <a:spLocks noGrp="1"/>
          </p:cNvSpPr>
          <p:nvPr>
            <p:ph type="body" sz="quarter" idx="1"/>
          </p:nvPr>
        </p:nvSpPr>
        <p:spPr>
          <a:prstGeom prst="rect">
            <a:avLst/>
          </a:prstGeom>
        </p:spPr>
        <p:txBody>
          <a:bodyPr/>
          <a:lstStyle/>
          <a:p>
            <a:pPr defTabSz="990752">
              <a:defRPr/>
            </a:pPr>
            <a:r>
              <a:rPr lang="en-GB" sz="1200"/>
              <a:t>We will now explore what this unique context means for schools.</a:t>
            </a:r>
          </a:p>
        </p:txBody>
      </p:sp>
    </p:spTree>
    <p:extLst>
      <p:ext uri="{BB962C8B-B14F-4D97-AF65-F5344CB8AC3E}">
        <p14:creationId xmlns:p14="http://schemas.microsoft.com/office/powerpoint/2010/main" val="2545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p>
            <a:r>
              <a:t>Title Text</a:t>
            </a:r>
          </a:p>
        </p:txBody>
      </p:sp>
      <p:sp>
        <p:nvSpPr>
          <p:cNvPr id="26" name="Body Level One…"/>
          <p:cNvSpPr txBox="1">
            <a:spLocks noGrp="1"/>
          </p:cNvSpPr>
          <p:nvPr>
            <p:ph type="body" idx="1" hasCustomPrompt="1"/>
          </p:nvPr>
        </p:nvSpPr>
        <p:spPr>
          <a:prstGeom prst="rect">
            <a:avLst/>
          </a:prstGeom>
        </p:spPr>
        <p:txBody>
          <a:bodyPr/>
          <a:lstStyle/>
          <a:p>
            <a:r>
              <a:t>Body Level One</a:t>
            </a:r>
            <a:endParaRPr lang="en-GB"/>
          </a:p>
          <a:p>
            <a:pPr lvl="1"/>
            <a:r>
              <a:rPr lang="en-GB"/>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xfrm>
            <a:off x="6553200" y="6245225"/>
            <a:ext cx="335864" cy="37083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457311" y="379680"/>
            <a:ext cx="7601863" cy="5744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r>
              <a:t>Title Text</a:t>
            </a:r>
          </a:p>
        </p:txBody>
      </p:sp>
      <p:sp>
        <p:nvSpPr>
          <p:cNvPr id="3" name="Body Level One…"/>
          <p:cNvSpPr txBox="1">
            <a:spLocks noGrp="1"/>
          </p:cNvSpPr>
          <p:nvPr>
            <p:ph type="body" idx="1"/>
          </p:nvPr>
        </p:nvSpPr>
        <p:spPr>
          <a:xfrm>
            <a:off x="792678" y="1825625"/>
            <a:ext cx="7601863" cy="33366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7" name="Rectangle"/>
          <p:cNvSpPr/>
          <p:nvPr/>
        </p:nvSpPr>
        <p:spPr>
          <a:xfrm>
            <a:off x="119856" y="136766"/>
            <a:ext cx="8904288" cy="6584468"/>
          </a:xfrm>
          <a:prstGeom prst="rect">
            <a:avLst/>
          </a:prstGeom>
          <a:ln w="25400">
            <a:solidFill>
              <a:srgbClr val="F8B33C"/>
            </a:solidFill>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pic>
        <p:nvPicPr>
          <p:cNvPr id="8" name="Image" descr="Image"/>
          <p:cNvPicPr>
            <a:picLocks noChangeAspect="1"/>
          </p:cNvPicPr>
          <p:nvPr/>
        </p:nvPicPr>
        <p:blipFill>
          <a:blip r:embed="rId4"/>
          <a:stretch>
            <a:fillRect/>
          </a:stretch>
        </p:blipFill>
        <p:spPr>
          <a:xfrm>
            <a:off x="-38132" y="60629"/>
            <a:ext cx="1249066" cy="1274536"/>
          </a:xfrm>
          <a:prstGeom prst="rect">
            <a:avLst/>
          </a:prstGeom>
          <a:ln w="12700">
            <a:miter lim="400000"/>
          </a:ln>
        </p:spPr>
      </p:pic>
      <p:sp>
        <p:nvSpPr>
          <p:cNvPr id="10" name="Rectangle">
            <a:extLst>
              <a:ext uri="{FF2B5EF4-FFF2-40B4-BE49-F238E27FC236}">
                <a16:creationId xmlns:a16="http://schemas.microsoft.com/office/drawing/2014/main" id="{4F75DD2E-35EA-1D4A-B13F-6A74AB8B1FAE}"/>
              </a:ext>
            </a:extLst>
          </p:cNvPr>
          <p:cNvSpPr/>
          <p:nvPr userDrawn="1"/>
        </p:nvSpPr>
        <p:spPr>
          <a:xfrm>
            <a:off x="659218" y="6213673"/>
            <a:ext cx="8364925" cy="324681"/>
          </a:xfrm>
          <a:prstGeom prst="rect">
            <a:avLst/>
          </a:prstGeom>
          <a:solidFill>
            <a:srgbClr val="515398"/>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1" name="Circle">
            <a:extLst>
              <a:ext uri="{FF2B5EF4-FFF2-40B4-BE49-F238E27FC236}">
                <a16:creationId xmlns:a16="http://schemas.microsoft.com/office/drawing/2014/main" id="{643F167C-9A93-B245-B04D-10996082C3BE}"/>
              </a:ext>
            </a:extLst>
          </p:cNvPr>
          <p:cNvSpPr/>
          <p:nvPr userDrawn="1"/>
        </p:nvSpPr>
        <p:spPr>
          <a:xfrm>
            <a:off x="469566" y="6213673"/>
            <a:ext cx="324682" cy="324682"/>
          </a:xfrm>
          <a:prstGeom prst="ellipse">
            <a:avLst/>
          </a:prstGeom>
          <a:solidFill>
            <a:srgbClr val="203C76"/>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2" name="2">
            <a:extLst>
              <a:ext uri="{FF2B5EF4-FFF2-40B4-BE49-F238E27FC236}">
                <a16:creationId xmlns:a16="http://schemas.microsoft.com/office/drawing/2014/main" id="{E521B262-A76F-4747-8C92-F9D18061E9C5}"/>
              </a:ext>
            </a:extLst>
          </p:cNvPr>
          <p:cNvSpPr txBox="1"/>
          <p:nvPr userDrawn="1"/>
        </p:nvSpPr>
        <p:spPr>
          <a:xfrm>
            <a:off x="557780" y="6213673"/>
            <a:ext cx="161194" cy="3385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lvl1pPr>
              <a:defRPr sz="2700">
                <a:solidFill>
                  <a:srgbClr val="FFFFFF"/>
                </a:solidFill>
                <a:latin typeface="Nunito Sans SemiBold"/>
                <a:ea typeface="Nunito Sans SemiBold"/>
                <a:cs typeface="Nunito Sans SemiBold"/>
                <a:sym typeface="Nunito Sans SemiBold"/>
              </a:defRPr>
            </a:lvl1pPr>
          </a:lstStyle>
          <a:p>
            <a:r>
              <a:rPr lang="en-GB" sz="1600"/>
              <a:t>1</a:t>
            </a:r>
            <a:endParaRPr sz="1600"/>
          </a:p>
        </p:txBody>
      </p:sp>
      <p:sp>
        <p:nvSpPr>
          <p:cNvPr id="14" name="Transition is effective">
            <a:extLst>
              <a:ext uri="{FF2B5EF4-FFF2-40B4-BE49-F238E27FC236}">
                <a16:creationId xmlns:a16="http://schemas.microsoft.com/office/drawing/2014/main" id="{893551F8-CE9A-8148-9649-5994FF08E186}"/>
              </a:ext>
            </a:extLst>
          </p:cNvPr>
          <p:cNvSpPr txBox="1"/>
          <p:nvPr userDrawn="1"/>
        </p:nvSpPr>
        <p:spPr>
          <a:xfrm>
            <a:off x="809593" y="6219071"/>
            <a:ext cx="1943798" cy="323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a:solidFill>
                  <a:srgbClr val="FFFFFF"/>
                </a:solidFill>
                <a:latin typeface="Nunito Sans SemiBold"/>
                <a:ea typeface="Nunito Sans SemiBold"/>
                <a:cs typeface="Nunito Sans SemiBold"/>
                <a:sym typeface="Nunito Sans SemiBold"/>
              </a:defRPr>
            </a:lvl1pPr>
          </a:lstStyle>
          <a:p>
            <a:r>
              <a:rPr lang="en-GB" sz="1500" baseline="0" dirty="0"/>
              <a:t>Our approach is clear</a:t>
            </a:r>
            <a:endParaRPr sz="1500" baseline="0" dirty="0"/>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Lst>
  <p:transition spd="med"/>
  <p:txStyles>
    <p:titleStyle>
      <a:lvl1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1pPr>
      <a:lvl2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2pPr>
      <a:lvl3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3pPr>
      <a:lvl4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4pPr>
      <a:lvl5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5pPr>
      <a:lvl6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6pPr>
      <a:lvl7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7pPr>
      <a:lvl8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8pPr>
      <a:lvl9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9pPr>
    </p:titleStyle>
    <p:bodyStyle>
      <a:lvl1pPr marL="0" marR="0" indent="0" algn="l" defTabSz="534923" rtl="0" latinLnBrk="0">
        <a:lnSpc>
          <a:spcPct val="90000"/>
        </a:lnSpc>
        <a:spcBef>
          <a:spcPts val="500"/>
        </a:spcBef>
        <a:spcAft>
          <a:spcPts val="0"/>
        </a:spcAft>
        <a:buClr>
          <a:srgbClr val="418ECD"/>
        </a:buClr>
        <a:buSzPct val="100000"/>
        <a:buFont typeface="Arial"/>
        <a:buNone/>
        <a:tabLst/>
        <a:defRPr sz="1600" b="1" i="0" u="none" strike="noStrike" cap="none" spc="0" baseline="0">
          <a:solidFill>
            <a:srgbClr val="002060"/>
          </a:solidFill>
          <a:uFillTx/>
          <a:latin typeface="Nunito Sans Light"/>
          <a:ea typeface="Nunito Sans Light"/>
          <a:cs typeface="Nunito Sans Light"/>
          <a:sym typeface="Nunito Sans Light"/>
        </a:defRPr>
      </a:lvl1pPr>
      <a:lvl2pPr marL="342900" marR="0" indent="0" algn="l" defTabSz="534923" rtl="0" latinLnBrk="0">
        <a:lnSpc>
          <a:spcPct val="90000"/>
        </a:lnSpc>
        <a:spcBef>
          <a:spcPts val="500"/>
        </a:spcBef>
        <a:spcAft>
          <a:spcPts val="0"/>
        </a:spcAft>
        <a:buClr>
          <a:srgbClr val="418ECD"/>
        </a:buClr>
        <a:buSzPct val="100000"/>
        <a:buFont typeface="Arial"/>
        <a:buNone/>
        <a:tabLst/>
        <a:defRPr sz="1600" b="0" i="0" u="none" strike="noStrike" cap="none" spc="0" baseline="0">
          <a:solidFill>
            <a:srgbClr val="002060"/>
          </a:solidFill>
          <a:uFillTx/>
          <a:latin typeface="Nunito Sans Light"/>
          <a:ea typeface="Nunito Sans Light"/>
          <a:cs typeface="Nunito Sans Light"/>
          <a:sym typeface="Nunito Sans Light"/>
        </a:defRPr>
      </a:lvl2pPr>
      <a:lvl3pPr marL="685800" marR="0" indent="0" algn="l" defTabSz="534923" rtl="0" latinLnBrk="0">
        <a:lnSpc>
          <a:spcPct val="90000"/>
        </a:lnSpc>
        <a:spcBef>
          <a:spcPts val="500"/>
        </a:spcBef>
        <a:spcAft>
          <a:spcPts val="0"/>
        </a:spcAft>
        <a:buClr>
          <a:srgbClr val="418ECD"/>
        </a:buClr>
        <a:buSzPct val="100000"/>
        <a:buFont typeface="Arial"/>
        <a:buNone/>
        <a:tabLst/>
        <a:defRPr sz="1400" b="0" i="0" u="none" strike="noStrike" cap="none" spc="0" baseline="0">
          <a:solidFill>
            <a:srgbClr val="002060"/>
          </a:solidFill>
          <a:uFillTx/>
          <a:latin typeface="Nunito Sans Light"/>
          <a:ea typeface="Nunito Sans Light"/>
          <a:cs typeface="Nunito Sans Light"/>
          <a:sym typeface="Nunito Sans Light"/>
        </a:defRPr>
      </a:lvl3pPr>
      <a:lvl4pPr marL="1028700" marR="0" indent="0" algn="l" defTabSz="534923" rtl="0" latinLnBrk="0">
        <a:lnSpc>
          <a:spcPct val="90000"/>
        </a:lnSpc>
        <a:spcBef>
          <a:spcPts val="500"/>
        </a:spcBef>
        <a:spcAft>
          <a:spcPts val="0"/>
        </a:spcAft>
        <a:buClr>
          <a:srgbClr val="418ECD"/>
        </a:buClr>
        <a:buSzPct val="100000"/>
        <a:buFont typeface="Arial"/>
        <a:buNone/>
        <a:tabLst/>
        <a:defRPr sz="1400" b="1" i="1" u="none" strike="noStrike" cap="none" spc="0" baseline="0">
          <a:solidFill>
            <a:srgbClr val="002060"/>
          </a:solidFill>
          <a:uFillTx/>
          <a:latin typeface="Nunito Sans Light"/>
          <a:ea typeface="Nunito Sans Light"/>
          <a:cs typeface="Nunito Sans Light"/>
          <a:sym typeface="Nunito Sans Light"/>
        </a:defRPr>
      </a:lvl4pPr>
      <a:lvl5pPr marL="1676400" marR="0" indent="-304800"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02060"/>
          </a:solidFill>
          <a:uFillTx/>
          <a:latin typeface="Nunito Sans Light"/>
          <a:ea typeface="Nunito Sans Light"/>
          <a:cs typeface="Nunito Sans Light"/>
          <a:sym typeface="Nunito Sans Light"/>
        </a:defRPr>
      </a:lvl5pPr>
      <a:lvl6pPr marL="19255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6pPr>
      <a:lvl7pPr marL="22684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7pPr>
      <a:lvl8pPr marL="26113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8pPr>
      <a:lvl9pPr marL="29542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sv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hyperlink" Target="https://www.sscecymru.co.uk/toolkits/schooltoolkit/default.htm"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7.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gov.uk/government/groups/directorate-children-and-young-people" TargetMode="External"/><Relationship Id="rId5" Type="http://schemas.openxmlformats.org/officeDocument/2006/relationships/hyperlink" Target="http://DCYP-CEAS-Enquiries@mod.gov.uk" TargetMode="External"/><Relationship Id="rId10" Type="http://schemas.openxmlformats.org/officeDocument/2006/relationships/image" Target="../media/image4.png"/><Relationship Id="rId4" Type="http://schemas.openxmlformats.org/officeDocument/2006/relationships/notesSlide" Target="../notesSlides/notesSlide20.xml"/><Relationship Id="rId9"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notesSlide" Target="../notesSlides/notesSlide22.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s://www.scipalliance.org/assets/files/The-Childrens-Society-Young-Carers-in-Armed-Forces-Families.pdf" TargetMode="External"/><Relationship Id="rId3" Type="http://schemas.openxmlformats.org/officeDocument/2006/relationships/hyperlink" Target="https://www.gov.uk/government/groups/directorate-children-and-young-people" TargetMode="External"/><Relationship Id="rId7" Type="http://schemas.openxmlformats.org/officeDocument/2006/relationships/hyperlink" Target="https://www.sscecymru.co.uk/toolkits/schooltoolkit/default.htm"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www.scipalliance.org/" TargetMode="External"/><Relationship Id="rId5" Type="http://schemas.openxmlformats.org/officeDocument/2006/relationships/hyperlink" Target="http://www.forceschildreseducation.scot/" TargetMode="External"/><Relationship Id="rId4" Type="http://schemas.openxmlformats.org/officeDocument/2006/relationships/hyperlink" Target="http://www.armedforcescovenant.gov.uk/"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3012429-73E8-7343-8636-CF7BB00C5EA7}"/>
              </a:ext>
            </a:extLst>
          </p:cNvPr>
          <p:cNvSpPr/>
          <p:nvPr/>
        </p:nvSpPr>
        <p:spPr>
          <a:xfrm>
            <a:off x="797559" y="4445000"/>
            <a:ext cx="8346441" cy="688182"/>
          </a:xfrm>
          <a:prstGeom prst="rect">
            <a:avLst/>
          </a:prstGeom>
          <a:solidFill>
            <a:srgbClr val="515398"/>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2" name="Circle">
            <a:extLst>
              <a:ext uri="{FF2B5EF4-FFF2-40B4-BE49-F238E27FC236}">
                <a16:creationId xmlns:a16="http://schemas.microsoft.com/office/drawing/2014/main" id="{B35407BE-475E-184D-BBCD-546F6132BC8D}"/>
              </a:ext>
            </a:extLst>
          </p:cNvPr>
          <p:cNvSpPr/>
          <p:nvPr/>
        </p:nvSpPr>
        <p:spPr>
          <a:xfrm>
            <a:off x="492759" y="4445000"/>
            <a:ext cx="688183" cy="688182"/>
          </a:xfrm>
          <a:prstGeom prst="ellipse">
            <a:avLst/>
          </a:prstGeom>
          <a:solidFill>
            <a:srgbClr val="203C76"/>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3" name="2">
            <a:extLst>
              <a:ext uri="{FF2B5EF4-FFF2-40B4-BE49-F238E27FC236}">
                <a16:creationId xmlns:a16="http://schemas.microsoft.com/office/drawing/2014/main" id="{ADC3010D-7BBD-8D47-9F76-C843BE9ED35D}"/>
              </a:ext>
            </a:extLst>
          </p:cNvPr>
          <p:cNvSpPr txBox="1"/>
          <p:nvPr/>
        </p:nvSpPr>
        <p:spPr>
          <a:xfrm>
            <a:off x="686491" y="4540320"/>
            <a:ext cx="300719" cy="507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700">
                <a:solidFill>
                  <a:srgbClr val="FFFFFF"/>
                </a:solidFill>
                <a:latin typeface="Nunito Sans SemiBold"/>
                <a:ea typeface="Nunito Sans SemiBold"/>
                <a:cs typeface="Nunito Sans SemiBold"/>
                <a:sym typeface="Nunito Sans SemiBold"/>
              </a:defRPr>
            </a:lvl1pPr>
          </a:lstStyle>
          <a:p>
            <a:r>
              <a:rPr lang="en-GB" dirty="0"/>
              <a:t>1</a:t>
            </a:r>
            <a:endParaRPr dirty="0"/>
          </a:p>
        </p:txBody>
      </p:sp>
      <p:sp>
        <p:nvSpPr>
          <p:cNvPr id="14" name="Transition is effective">
            <a:extLst>
              <a:ext uri="{FF2B5EF4-FFF2-40B4-BE49-F238E27FC236}">
                <a16:creationId xmlns:a16="http://schemas.microsoft.com/office/drawing/2014/main" id="{87488D4C-3F8C-0E4C-82A5-997E4A53282C}"/>
              </a:ext>
            </a:extLst>
          </p:cNvPr>
          <p:cNvSpPr txBox="1"/>
          <p:nvPr/>
        </p:nvSpPr>
        <p:spPr>
          <a:xfrm>
            <a:off x="3015008" y="4540171"/>
            <a:ext cx="3113990"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400">
                <a:solidFill>
                  <a:srgbClr val="FFFFFF"/>
                </a:solidFill>
                <a:latin typeface="Nunito Sans SemiBold"/>
                <a:ea typeface="Nunito Sans SemiBold"/>
                <a:cs typeface="Nunito Sans SemiBold"/>
                <a:sym typeface="Nunito Sans SemiBold"/>
              </a:defRPr>
            </a:lvl1pPr>
          </a:lstStyle>
          <a:p>
            <a:r>
              <a:rPr lang="en-GB" dirty="0"/>
              <a:t>Our approach is clear</a:t>
            </a:r>
            <a:endParaRPr dirty="0"/>
          </a:p>
        </p:txBody>
      </p:sp>
      <p:sp>
        <p:nvSpPr>
          <p:cNvPr id="15" name="What good schools do to support Service children during mobility">
            <a:extLst>
              <a:ext uri="{FF2B5EF4-FFF2-40B4-BE49-F238E27FC236}">
                <a16:creationId xmlns:a16="http://schemas.microsoft.com/office/drawing/2014/main" id="{B876632F-CECD-7547-9C18-7B8708F77DB9}"/>
              </a:ext>
            </a:extLst>
          </p:cNvPr>
          <p:cNvSpPr txBox="1"/>
          <p:nvPr/>
        </p:nvSpPr>
        <p:spPr>
          <a:xfrm>
            <a:off x="1993095" y="5460776"/>
            <a:ext cx="5157809"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1500">
                <a:solidFill>
                  <a:srgbClr val="333333"/>
                </a:solidFill>
                <a:latin typeface="Nunito Sans SemiBold"/>
                <a:ea typeface="Nunito Sans SemiBold"/>
                <a:cs typeface="Nunito Sans SemiBold"/>
                <a:sym typeface="Nunito Sans SemiBold"/>
              </a:defRPr>
            </a:lvl1pPr>
          </a:lstStyle>
          <a:p>
            <a:r>
              <a:rPr lang="en-GB" b="1" dirty="0"/>
              <a:t>Leaders’ understanding and approach ensure resources and policies improve Service children’s outcomes. </a:t>
            </a:r>
            <a:endParaRPr lang="en-GB" dirty="0"/>
          </a:p>
        </p:txBody>
      </p:sp>
      <p:pic>
        <p:nvPicPr>
          <p:cNvPr id="16" name="Image" descr="Image">
            <a:extLst>
              <a:ext uri="{FF2B5EF4-FFF2-40B4-BE49-F238E27FC236}">
                <a16:creationId xmlns:a16="http://schemas.microsoft.com/office/drawing/2014/main" id="{A58163F1-0A24-1D4A-9782-BB253FA2AA94}"/>
              </a:ext>
            </a:extLst>
          </p:cNvPr>
          <p:cNvPicPr>
            <a:picLocks noChangeAspect="1"/>
          </p:cNvPicPr>
          <p:nvPr/>
        </p:nvPicPr>
        <p:blipFill>
          <a:blip r:embed="rId5"/>
          <a:stretch>
            <a:fillRect/>
          </a:stretch>
        </p:blipFill>
        <p:spPr>
          <a:xfrm>
            <a:off x="492759" y="321780"/>
            <a:ext cx="3898515" cy="3884505"/>
          </a:xfrm>
          <a:prstGeom prst="rect">
            <a:avLst/>
          </a:prstGeom>
          <a:ln w="12700">
            <a:miter lim="400000"/>
          </a:ln>
        </p:spPr>
      </p:pic>
      <p:pic>
        <p:nvPicPr>
          <p:cNvPr id="17" name="Picture 16">
            <a:extLst>
              <a:ext uri="{FF2B5EF4-FFF2-40B4-BE49-F238E27FC236}">
                <a16:creationId xmlns:a16="http://schemas.microsoft.com/office/drawing/2014/main" id="{158996ED-A164-794D-9528-6432E318B51A}"/>
              </a:ext>
            </a:extLst>
          </p:cNvPr>
          <p:cNvPicPr>
            <a:picLocks noChangeAspect="1"/>
          </p:cNvPicPr>
          <p:nvPr/>
        </p:nvPicPr>
        <p:blipFill>
          <a:blip r:embed="rId6"/>
          <a:stretch>
            <a:fillRect/>
          </a:stretch>
        </p:blipFill>
        <p:spPr>
          <a:xfrm>
            <a:off x="5797201" y="3224947"/>
            <a:ext cx="2641600" cy="533400"/>
          </a:xfrm>
          <a:prstGeom prst="rect">
            <a:avLst/>
          </a:prstGeom>
        </p:spPr>
      </p:pic>
      <p:sp>
        <p:nvSpPr>
          <p:cNvPr id="18" name="What good schools do to support Service children during mobility">
            <a:extLst>
              <a:ext uri="{FF2B5EF4-FFF2-40B4-BE49-F238E27FC236}">
                <a16:creationId xmlns:a16="http://schemas.microsoft.com/office/drawing/2014/main" id="{A934ACFB-E463-AD47-99D6-4E4FB4B6D3DB}"/>
              </a:ext>
            </a:extLst>
          </p:cNvPr>
          <p:cNvSpPr txBox="1"/>
          <p:nvPr/>
        </p:nvSpPr>
        <p:spPr>
          <a:xfrm>
            <a:off x="5779135" y="3795266"/>
            <a:ext cx="2780564"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500">
                <a:solidFill>
                  <a:srgbClr val="333333"/>
                </a:solidFill>
                <a:latin typeface="Nunito Sans SemiBold"/>
                <a:ea typeface="Nunito Sans SemiBold"/>
                <a:cs typeface="Nunito Sans SemiBold"/>
                <a:sym typeface="Nunito Sans SemiBold"/>
              </a:defRPr>
            </a:lvl1pPr>
          </a:lstStyle>
          <a:p>
            <a:r>
              <a:rPr lang="en-GB" sz="1400" dirty="0"/>
              <a:t>Thriving lives for Service children</a:t>
            </a:r>
            <a:endParaRPr sz="1400" dirty="0"/>
          </a:p>
        </p:txBody>
      </p:sp>
      <p:pic>
        <p:nvPicPr>
          <p:cNvPr id="2" name="Principle 1 Slide 1" descr="Principle 1 Slide 1">
            <a:hlinkClick r:id="" action="ppaction://media"/>
            <a:extLst>
              <a:ext uri="{FF2B5EF4-FFF2-40B4-BE49-F238E27FC236}">
                <a16:creationId xmlns:a16="http://schemas.microsoft.com/office/drawing/2014/main" id="{6D40F156-25A4-9742-B809-E23091B68A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11" fill="hold"/>
                                        <p:tgtEl>
                                          <p:spTgt spid="2"/>
                                        </p:tgtEl>
                                      </p:cBhvr>
                                    </p:cmd>
                                  </p:childTnLst>
                                </p:cTn>
                              </p:par>
                            </p:childTnLst>
                          </p:cTn>
                        </p:par>
                        <p:par>
                          <p:cTn id="7" fill="hold">
                            <p:stCondLst>
                              <p:cond delay="18111"/>
                            </p:stCondLst>
                            <p:childTnLst>
                              <p:par>
                                <p:cTn id="8" presetID="10" presetClass="entr" fill="hold" grpId="0" nodeType="afterEffect">
                                  <p:stCondLst>
                                    <p:cond delay="10000"/>
                                  </p:stCondLst>
                                  <p:iterate>
                                    <p:tmAbs val="0"/>
                                  </p:iterate>
                                  <p:childTnLst>
                                    <p:set>
                                      <p:cBhvr>
                                        <p:cTn id="9" fill="hold"/>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par>
                          <p:cTn id="11" fill="hold">
                            <p:stCondLst>
                              <p:cond delay="29111"/>
                            </p:stCondLst>
                            <p:childTnLst>
                              <p:par>
                                <p:cTn id="12" presetID="10" presetClass="entr" fill="hold" grpId="0" nodeType="afterEffect">
                                  <p:stCondLst>
                                    <p:cond delay="10000"/>
                                  </p:stCondLst>
                                  <p:iterate>
                                    <p:tmAbs val="0"/>
                                  </p:iterate>
                                  <p:childTnLst>
                                    <p:set>
                                      <p:cBhvr>
                                        <p:cTn id="13" fill="hold"/>
                                        <p:tgtEl>
                                          <p:spTgt spid="18"/>
                                        </p:tgtEl>
                                        <p:attrNameLst>
                                          <p:attrName>style.visibility</p:attrName>
                                        </p:attrNameLst>
                                      </p:cBhvr>
                                      <p:to>
                                        <p:strVal val="visible"/>
                                      </p:to>
                                    </p:set>
                                    <p:animEffect transition="in" filter="fade">
                                      <p:cBhvr>
                                        <p:cTn id="1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5" grpId="0" animBg="1" advAuto="0"/>
      <p:bldP spid="18"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itle 1"/>
          <p:cNvSpPr txBox="1">
            <a:spLocks noGrp="1"/>
          </p:cNvSpPr>
          <p:nvPr>
            <p:ph type="title"/>
          </p:nvPr>
        </p:nvSpPr>
        <p:spPr>
          <a:xfrm>
            <a:off x="1397000" y="381000"/>
            <a:ext cx="7601863" cy="574409"/>
          </a:xfrm>
          <a:prstGeom prst="rect">
            <a:avLst/>
          </a:prstGeom>
        </p:spPr>
        <p:txBody>
          <a:bodyPr/>
          <a:lstStyle/>
          <a:p>
            <a:r>
              <a:rPr lang="en-GB"/>
              <a:t>THE IMPLICATIONS FOR STAFF TRAINING</a:t>
            </a:r>
            <a:endParaRPr/>
          </a:p>
        </p:txBody>
      </p:sp>
      <p:sp>
        <p:nvSpPr>
          <p:cNvPr id="297" name="Content Placeholder 2"/>
          <p:cNvSpPr txBox="1">
            <a:spLocks noGrp="1"/>
          </p:cNvSpPr>
          <p:nvPr>
            <p:ph type="body" sz="half" idx="1"/>
          </p:nvPr>
        </p:nvSpPr>
        <p:spPr>
          <a:xfrm>
            <a:off x="4624635" y="1346907"/>
            <a:ext cx="3784290" cy="809851"/>
          </a:xfrm>
          <a:prstGeom prst="rect">
            <a:avLst/>
          </a:prstGeom>
        </p:spPr>
        <p:txBody>
          <a:bodyPr>
            <a:normAutofit/>
          </a:bodyPr>
          <a:lstStyle/>
          <a:p>
            <a:pPr marL="0" indent="0">
              <a:buSzTx/>
              <a:buNone/>
            </a:pPr>
            <a:r>
              <a:rPr lang="en-GB"/>
              <a:t>The whole school needs to be aware of the context for your specific Service population e.g.</a:t>
            </a:r>
            <a:endParaRPr sz="2500"/>
          </a:p>
        </p:txBody>
      </p:sp>
      <p:sp>
        <p:nvSpPr>
          <p:cNvPr id="7" name="Content Placeholder 2">
            <a:extLst>
              <a:ext uri="{FF2B5EF4-FFF2-40B4-BE49-F238E27FC236}">
                <a16:creationId xmlns:a16="http://schemas.microsoft.com/office/drawing/2014/main" id="{DAC38499-B789-1141-8835-F9B3105F2557}"/>
              </a:ext>
            </a:extLst>
          </p:cNvPr>
          <p:cNvSpPr txBox="1">
            <a:spLocks/>
          </p:cNvSpPr>
          <p:nvPr/>
        </p:nvSpPr>
        <p:spPr>
          <a:xfrm>
            <a:off x="4864177" y="2323333"/>
            <a:ext cx="3544748" cy="18387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lvl1pPr marL="182879" marR="0" indent="-18287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1pPr>
            <a:lvl2pPr marL="5539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2pPr>
            <a:lvl3pPr marL="914399" marR="0" indent="-22859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3pPr>
            <a:lvl4pPr marL="1303019" marR="0" indent="-27431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4pPr>
            <a:lvl5pPr marL="1676400" marR="0" indent="-304800"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5pPr>
            <a:lvl6pPr marL="19255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6pPr>
            <a:lvl7pPr marL="22684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7pPr>
            <a:lvl8pPr marL="26113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8pPr>
            <a:lvl9pPr marL="29542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9pPr>
          </a:lstStyle>
          <a:p>
            <a:pPr hangingPunct="1">
              <a:buSzTx/>
            </a:pPr>
            <a:r>
              <a:rPr lang="en-GB"/>
              <a:t>Transition, deployment, R&amp;R and ‘weekending’</a:t>
            </a:r>
          </a:p>
          <a:p>
            <a:pPr hangingPunct="1">
              <a:buSzTx/>
            </a:pPr>
            <a:r>
              <a:rPr lang="en-GB"/>
              <a:t>Potential impacts on educational progression</a:t>
            </a:r>
          </a:p>
          <a:p>
            <a:pPr hangingPunct="1">
              <a:buSzTx/>
            </a:pPr>
            <a:r>
              <a:rPr lang="en-GB"/>
              <a:t>Rank and a unit’s role </a:t>
            </a:r>
          </a:p>
          <a:p>
            <a:pPr hangingPunct="1">
              <a:buSzTx/>
            </a:pPr>
            <a:r>
              <a:rPr lang="en-GB"/>
              <a:t>Characteristics of caring roles in Armed Forces families</a:t>
            </a:r>
            <a:endParaRPr lang="en-GB" sz="2500"/>
          </a:p>
        </p:txBody>
      </p:sp>
      <p:sp>
        <p:nvSpPr>
          <p:cNvPr id="8" name="Content Placeholder 2">
            <a:extLst>
              <a:ext uri="{FF2B5EF4-FFF2-40B4-BE49-F238E27FC236}">
                <a16:creationId xmlns:a16="http://schemas.microsoft.com/office/drawing/2014/main" id="{120ACEB6-15EF-1342-9DD7-A743FFD1BADF}"/>
              </a:ext>
            </a:extLst>
          </p:cNvPr>
          <p:cNvSpPr txBox="1">
            <a:spLocks/>
          </p:cNvSpPr>
          <p:nvPr/>
        </p:nvSpPr>
        <p:spPr>
          <a:xfrm>
            <a:off x="9598971" y="4289803"/>
            <a:ext cx="3784290" cy="12386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chor="t">
            <a:normAutofit/>
          </a:bodyPr>
          <a:lstStyle>
            <a:lvl1pPr marL="182879" marR="0" indent="-18287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1pPr>
            <a:lvl2pPr marL="5539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2pPr>
            <a:lvl3pPr marL="914399" marR="0" indent="-22859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3pPr>
            <a:lvl4pPr marL="1303019" marR="0" indent="-27431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4pPr>
            <a:lvl5pPr marL="1676400" marR="0" indent="-304800"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5pPr>
            <a:lvl6pPr marL="19255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6pPr>
            <a:lvl7pPr marL="22684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7pPr>
            <a:lvl8pPr marL="26113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8pPr>
            <a:lvl9pPr marL="29542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9pPr>
          </a:lstStyle>
          <a:p>
            <a:pPr marL="0" indent="0">
              <a:buNone/>
            </a:pPr>
            <a:r>
              <a:rPr lang="en-GB" dirty="0"/>
              <a:t>Also see:</a:t>
            </a:r>
          </a:p>
          <a:p>
            <a:pPr marL="182245" indent="-182245">
              <a:buNone/>
            </a:pPr>
            <a:r>
              <a:rPr lang="en-GB" dirty="0"/>
              <a:t>Principle 2 (Well-being) </a:t>
            </a:r>
          </a:p>
          <a:p>
            <a:pPr marL="0" indent="0">
              <a:buNone/>
            </a:pPr>
            <a:r>
              <a:rPr lang="en-GB" dirty="0"/>
              <a:t>Principle 4 (Transition)</a:t>
            </a:r>
          </a:p>
          <a:p>
            <a:pPr marL="0" indent="0">
              <a:buNone/>
            </a:pPr>
            <a:r>
              <a:rPr lang="en-GB" dirty="0"/>
              <a:t>Principle 7 (Well-informed staff</a:t>
            </a:r>
            <a:r>
              <a:rPr lang="en-GB" sz="1200" dirty="0"/>
              <a:t>)</a:t>
            </a:r>
          </a:p>
        </p:txBody>
      </p:sp>
      <p:pic>
        <p:nvPicPr>
          <p:cNvPr id="4" name="Picture 3">
            <a:extLst>
              <a:ext uri="{FF2B5EF4-FFF2-40B4-BE49-F238E27FC236}">
                <a16:creationId xmlns:a16="http://schemas.microsoft.com/office/drawing/2014/main" id="{EC5D244E-6DA6-2D41-9B6B-3BFC0069C780}"/>
              </a:ext>
            </a:extLst>
          </p:cNvPr>
          <p:cNvPicPr>
            <a:picLocks noChangeAspect="1"/>
          </p:cNvPicPr>
          <p:nvPr/>
        </p:nvPicPr>
        <p:blipFill>
          <a:blip r:embed="rId5"/>
          <a:stretch>
            <a:fillRect/>
          </a:stretch>
        </p:blipFill>
        <p:spPr>
          <a:xfrm>
            <a:off x="1010557" y="1706014"/>
            <a:ext cx="3073400" cy="3073400"/>
          </a:xfrm>
          <a:prstGeom prst="rect">
            <a:avLst/>
          </a:prstGeom>
        </p:spPr>
      </p:pic>
      <p:pic>
        <p:nvPicPr>
          <p:cNvPr id="2" name="Principle 1 Slide 10" descr="Principle 1 Slide 10">
            <a:hlinkClick r:id="" action="ppaction://media"/>
            <a:extLst>
              <a:ext uri="{FF2B5EF4-FFF2-40B4-BE49-F238E27FC236}">
                <a16:creationId xmlns:a16="http://schemas.microsoft.com/office/drawing/2014/main" id="{A258F114-CF67-7446-B031-939B1A1E3F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58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7F7474-9D16-E340-9EAB-0E4947A00ECB}"/>
              </a:ext>
            </a:extLst>
          </p:cNvPr>
          <p:cNvSpPr txBox="1">
            <a:spLocks noGrp="1"/>
          </p:cNvSpPr>
          <p:nvPr>
            <p:ph type="title"/>
          </p:nvPr>
        </p:nvSpPr>
        <p:spPr>
          <a:xfrm>
            <a:off x="1397000" y="381000"/>
            <a:ext cx="7601863" cy="848710"/>
          </a:xfrm>
          <a:prstGeom prst="rect">
            <a:avLst/>
          </a:prstGeom>
        </p:spPr>
        <p:txBody>
          <a:bodyPr>
            <a:normAutofit/>
          </a:bodyPr>
          <a:lstStyle/>
          <a:p>
            <a:r>
              <a:rPr lang="en-GB"/>
              <a:t>Potential challenges for young people from Armed Forces families: CURRICULUM</a:t>
            </a:r>
            <a:endParaRPr/>
          </a:p>
        </p:txBody>
      </p:sp>
      <p:sp>
        <p:nvSpPr>
          <p:cNvPr id="11" name="Content Placeholder 2">
            <a:extLst>
              <a:ext uri="{FF2B5EF4-FFF2-40B4-BE49-F238E27FC236}">
                <a16:creationId xmlns:a16="http://schemas.microsoft.com/office/drawing/2014/main" id="{B73E9915-09F8-CA45-B94E-489D60BE432C}"/>
              </a:ext>
            </a:extLst>
          </p:cNvPr>
          <p:cNvSpPr txBox="1">
            <a:spLocks/>
          </p:cNvSpPr>
          <p:nvPr/>
        </p:nvSpPr>
        <p:spPr>
          <a:xfrm>
            <a:off x="3771100" y="1667723"/>
            <a:ext cx="4521561" cy="34938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fontScale="77500" lnSpcReduction="20000"/>
          </a:bodyPr>
          <a:lstStyle>
            <a:lvl1pPr marL="182879" marR="0" indent="-18287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1pPr>
            <a:lvl2pPr marL="5539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2pPr>
            <a:lvl3pPr marL="914399" marR="0" indent="-22859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3pPr>
            <a:lvl4pPr marL="1303019" marR="0" indent="-27431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4pPr>
            <a:lvl5pPr marL="1676400" marR="0" indent="-304800"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5pPr>
            <a:lvl6pPr marL="19255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6pPr>
            <a:lvl7pPr marL="22684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7pPr>
            <a:lvl8pPr marL="26113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8pPr>
            <a:lvl9pPr marL="29542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9pPr>
          </a:lstStyle>
          <a:p>
            <a:r>
              <a:rPr lang="en-GB" sz="2100" b="1"/>
              <a:t>Discontinuity</a:t>
            </a:r>
            <a:r>
              <a:rPr lang="en-GB" sz="2100"/>
              <a:t> such as:</a:t>
            </a:r>
          </a:p>
          <a:p>
            <a:pPr marL="0" indent="0">
              <a:buNone/>
            </a:pPr>
            <a:endParaRPr lang="en-GB" sz="2100"/>
          </a:p>
          <a:p>
            <a:pPr lvl="1">
              <a:buFontTx/>
              <a:buChar char="-"/>
            </a:pPr>
            <a:r>
              <a:rPr lang="en-GB" sz="2100"/>
              <a:t>Repeating topics </a:t>
            </a:r>
          </a:p>
          <a:p>
            <a:pPr marL="342900" lvl="1" indent="0">
              <a:buNone/>
            </a:pPr>
            <a:endParaRPr lang="en-GB" sz="2100"/>
          </a:p>
          <a:p>
            <a:pPr lvl="1">
              <a:buFontTx/>
              <a:buChar char="-"/>
            </a:pPr>
            <a:r>
              <a:rPr lang="en-GB" sz="2100"/>
              <a:t>Missing units of work</a:t>
            </a:r>
          </a:p>
          <a:p>
            <a:pPr marL="0" indent="0">
              <a:buNone/>
            </a:pPr>
            <a:endParaRPr lang="en-GB" sz="2100"/>
          </a:p>
          <a:p>
            <a:pPr lvl="1">
              <a:buFontTx/>
              <a:buChar char="-"/>
            </a:pPr>
            <a:r>
              <a:rPr lang="en-GB" sz="2100"/>
              <a:t>Unavailable exam courses</a:t>
            </a:r>
          </a:p>
          <a:p>
            <a:pPr marL="0" indent="0">
              <a:buNone/>
            </a:pPr>
            <a:endParaRPr lang="en-GB" sz="2100"/>
          </a:p>
          <a:p>
            <a:pPr lvl="1">
              <a:buFontTx/>
              <a:buChar char="-"/>
            </a:pPr>
            <a:r>
              <a:rPr lang="en-GB" sz="2100"/>
              <a:t>Different exam boards</a:t>
            </a:r>
          </a:p>
          <a:p>
            <a:pPr lvl="1">
              <a:buFontTx/>
              <a:buChar char="-"/>
            </a:pPr>
            <a:endParaRPr lang="en-GB" sz="2100"/>
          </a:p>
          <a:p>
            <a:pPr lvl="1">
              <a:buFontTx/>
              <a:buChar char="-"/>
            </a:pPr>
            <a:r>
              <a:rPr lang="en-GB" sz="2100"/>
              <a:t>Access to enrichment opportunities</a:t>
            </a:r>
          </a:p>
          <a:p>
            <a:pPr>
              <a:buFontTx/>
              <a:buChar char="-"/>
            </a:pPr>
            <a:endParaRPr lang="en-GB" sz="2100"/>
          </a:p>
          <a:p>
            <a:pPr lvl="1">
              <a:buFontTx/>
              <a:buChar char="-"/>
            </a:pPr>
            <a:r>
              <a:rPr lang="en-GB" sz="2100"/>
              <a:t>Different education systems, structures and language</a:t>
            </a:r>
          </a:p>
        </p:txBody>
      </p:sp>
      <p:pic>
        <p:nvPicPr>
          <p:cNvPr id="2" name="Picture 1">
            <a:extLst>
              <a:ext uri="{FF2B5EF4-FFF2-40B4-BE49-F238E27FC236}">
                <a16:creationId xmlns:a16="http://schemas.microsoft.com/office/drawing/2014/main" id="{26CACFB9-ED61-8C4E-85DA-FA85FFE8FA7C}"/>
              </a:ext>
            </a:extLst>
          </p:cNvPr>
          <p:cNvPicPr>
            <a:picLocks noChangeAspect="1"/>
          </p:cNvPicPr>
          <p:nvPr/>
        </p:nvPicPr>
        <p:blipFill>
          <a:blip r:embed="rId5"/>
          <a:stretch>
            <a:fillRect/>
          </a:stretch>
        </p:blipFill>
        <p:spPr>
          <a:xfrm>
            <a:off x="1335436" y="2079171"/>
            <a:ext cx="2041979" cy="2041979"/>
          </a:xfrm>
          <a:prstGeom prst="rect">
            <a:avLst/>
          </a:prstGeom>
        </p:spPr>
      </p:pic>
      <p:pic>
        <p:nvPicPr>
          <p:cNvPr id="3" name="Principle 1 Slide 11" descr="Principle 1 Slide 11">
            <a:hlinkClick r:id="" action="ppaction://media"/>
            <a:extLst>
              <a:ext uri="{FF2B5EF4-FFF2-40B4-BE49-F238E27FC236}">
                <a16:creationId xmlns:a16="http://schemas.microsoft.com/office/drawing/2014/main" id="{C3F99888-1CD1-6840-A757-D21E7F9136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58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7F7474-9D16-E340-9EAB-0E4947A00ECB}"/>
              </a:ext>
            </a:extLst>
          </p:cNvPr>
          <p:cNvSpPr txBox="1">
            <a:spLocks noGrp="1"/>
          </p:cNvSpPr>
          <p:nvPr>
            <p:ph type="title"/>
          </p:nvPr>
        </p:nvSpPr>
        <p:spPr>
          <a:xfrm>
            <a:off x="1397000" y="381000"/>
            <a:ext cx="7601863" cy="848710"/>
          </a:xfrm>
          <a:prstGeom prst="rect">
            <a:avLst/>
          </a:prstGeom>
        </p:spPr>
        <p:txBody>
          <a:bodyPr>
            <a:normAutofit/>
          </a:bodyPr>
          <a:lstStyle/>
          <a:p>
            <a:r>
              <a:rPr lang="en-GB"/>
              <a:t>Potential challenges for young people from Armed Forces families: ACCESS</a:t>
            </a:r>
            <a:endParaRPr/>
          </a:p>
        </p:txBody>
      </p:sp>
      <p:sp>
        <p:nvSpPr>
          <p:cNvPr id="5" name="Content Placeholder 2">
            <a:extLst>
              <a:ext uri="{FF2B5EF4-FFF2-40B4-BE49-F238E27FC236}">
                <a16:creationId xmlns:a16="http://schemas.microsoft.com/office/drawing/2014/main" id="{C0565686-92DA-C243-95CF-F2C37B5601AB}"/>
              </a:ext>
            </a:extLst>
          </p:cNvPr>
          <p:cNvSpPr txBox="1">
            <a:spLocks noGrp="1"/>
          </p:cNvSpPr>
          <p:nvPr>
            <p:ph type="body" sz="half" idx="1"/>
          </p:nvPr>
        </p:nvSpPr>
        <p:spPr>
          <a:xfrm>
            <a:off x="3907971" y="1054493"/>
            <a:ext cx="4751325" cy="1722114"/>
          </a:xfrm>
          <a:prstGeom prst="rect">
            <a:avLst/>
          </a:prstGeom>
        </p:spPr>
        <p:txBody>
          <a:bodyPr>
            <a:normAutofit/>
          </a:bodyPr>
          <a:lstStyle/>
          <a:p>
            <a:r>
              <a:rPr lang="en-GB"/>
              <a:t>High mobility, often in-year or at short notice,  between Wales, Scotland, Northern Ireland and England.</a:t>
            </a:r>
          </a:p>
          <a:p>
            <a:pPr lvl="1">
              <a:buSzTx/>
              <a:buFont typeface="Courier New" panose="02070309020205020404" pitchFamily="49" charset="0"/>
              <a:buChar char="o"/>
            </a:pPr>
            <a:r>
              <a:rPr lang="en-GB"/>
              <a:t>Different education systems, exam structures, year groups</a:t>
            </a:r>
          </a:p>
          <a:p>
            <a:pPr lvl="1">
              <a:buSzTx/>
              <a:buFont typeface="Courier New" panose="02070309020205020404" pitchFamily="49" charset="0"/>
              <a:buChar char="o"/>
            </a:pPr>
            <a:r>
              <a:rPr lang="en-GB"/>
              <a:t>Welsh language in Wales</a:t>
            </a:r>
            <a:endParaRPr lang="en-GB" sz="2400"/>
          </a:p>
          <a:p>
            <a:endParaRPr lang="en-GB"/>
          </a:p>
        </p:txBody>
      </p:sp>
      <p:sp>
        <p:nvSpPr>
          <p:cNvPr id="9" name="Content Placeholder 2">
            <a:extLst>
              <a:ext uri="{FF2B5EF4-FFF2-40B4-BE49-F238E27FC236}">
                <a16:creationId xmlns:a16="http://schemas.microsoft.com/office/drawing/2014/main" id="{C0E27FCF-86BC-BA48-86F3-C51B86B4FA64}"/>
              </a:ext>
            </a:extLst>
          </p:cNvPr>
          <p:cNvSpPr txBox="1">
            <a:spLocks/>
          </p:cNvSpPr>
          <p:nvPr/>
        </p:nvSpPr>
        <p:spPr>
          <a:xfrm>
            <a:off x="3907971" y="2659157"/>
            <a:ext cx="4751325" cy="13437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lvl1pPr marL="182879" marR="0" indent="-18287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1pPr>
            <a:lvl2pPr marL="5539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2pPr>
            <a:lvl3pPr marL="914399" marR="0" indent="-22859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3pPr>
            <a:lvl4pPr marL="1303019" marR="0" indent="-27431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4pPr>
            <a:lvl5pPr marL="1676400" marR="0" indent="-304800"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5pPr>
            <a:lvl6pPr marL="19255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6pPr>
            <a:lvl7pPr marL="22684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7pPr>
            <a:lvl8pPr marL="26113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8pPr>
            <a:lvl9pPr marL="29542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9pPr>
          </a:lstStyle>
          <a:p>
            <a:r>
              <a:rPr lang="en-GB"/>
              <a:t>Challenges accessing early years provision and wrap-around care</a:t>
            </a:r>
          </a:p>
          <a:p>
            <a:pPr lvl="1"/>
            <a:r>
              <a:rPr lang="en-GB"/>
              <a:t>Applying for places at short notice</a:t>
            </a:r>
          </a:p>
          <a:p>
            <a:pPr lvl="1"/>
            <a:r>
              <a:rPr lang="en-GB"/>
              <a:t>National policies may not match Service families’ circumstances</a:t>
            </a:r>
          </a:p>
        </p:txBody>
      </p:sp>
      <p:sp>
        <p:nvSpPr>
          <p:cNvPr id="10" name="Content Placeholder 2">
            <a:extLst>
              <a:ext uri="{FF2B5EF4-FFF2-40B4-BE49-F238E27FC236}">
                <a16:creationId xmlns:a16="http://schemas.microsoft.com/office/drawing/2014/main" id="{44677BB8-F10C-EF43-A8B3-B224AEF7F667}"/>
              </a:ext>
            </a:extLst>
          </p:cNvPr>
          <p:cNvSpPr txBox="1">
            <a:spLocks/>
          </p:cNvSpPr>
          <p:nvPr/>
        </p:nvSpPr>
        <p:spPr>
          <a:xfrm>
            <a:off x="3907971" y="4149790"/>
            <a:ext cx="4751325" cy="17956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fontScale="92500" lnSpcReduction="20000"/>
          </a:bodyPr>
          <a:lstStyle>
            <a:lvl1pPr marL="182879" marR="0" indent="-18287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1pPr>
            <a:lvl2pPr marL="5539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2pPr>
            <a:lvl3pPr marL="914399" marR="0" indent="-22859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3pPr>
            <a:lvl4pPr marL="1303019" marR="0" indent="-27431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4pPr>
            <a:lvl5pPr marL="1676400" marR="0" indent="-304800"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5pPr>
            <a:lvl6pPr marL="19255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6pPr>
            <a:lvl7pPr marL="22684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7pPr>
            <a:lvl8pPr marL="26113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8pPr>
            <a:lvl9pPr marL="29542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9pPr>
          </a:lstStyle>
          <a:p>
            <a:r>
              <a:rPr lang="en-GB"/>
              <a:t>Risk of </a:t>
            </a:r>
            <a:r>
              <a:rPr lang="en-GB" b="1"/>
              <a:t>disadvantage</a:t>
            </a:r>
            <a:r>
              <a:rPr lang="en-GB"/>
              <a:t>:</a:t>
            </a:r>
          </a:p>
          <a:p>
            <a:pPr lvl="1"/>
            <a:r>
              <a:rPr lang="en-GB"/>
              <a:t>Siblings may be allocated to different schools</a:t>
            </a:r>
          </a:p>
          <a:p>
            <a:pPr lvl="1"/>
            <a:r>
              <a:rPr lang="en-GB"/>
              <a:t>Class size regulations and over-subscription criteria</a:t>
            </a:r>
          </a:p>
          <a:p>
            <a:pPr lvl="1"/>
            <a:r>
              <a:rPr lang="en-GB"/>
              <a:t>Lack of a permanent home address in the area to apply for a school place until quarters are allocated on arrival</a:t>
            </a:r>
          </a:p>
          <a:p>
            <a:pPr lvl="1"/>
            <a:r>
              <a:rPr lang="en-GB"/>
              <a:t>Different foreign language subject options</a:t>
            </a:r>
          </a:p>
          <a:p>
            <a:pPr lvl="1"/>
            <a:endParaRPr lang="en-GB"/>
          </a:p>
        </p:txBody>
      </p:sp>
      <p:pic>
        <p:nvPicPr>
          <p:cNvPr id="4" name="Picture 3">
            <a:extLst>
              <a:ext uri="{FF2B5EF4-FFF2-40B4-BE49-F238E27FC236}">
                <a16:creationId xmlns:a16="http://schemas.microsoft.com/office/drawing/2014/main" id="{A7016223-71CA-FE4F-BD13-38E2ED6F0906}"/>
              </a:ext>
            </a:extLst>
          </p:cNvPr>
          <p:cNvPicPr>
            <a:picLocks noChangeAspect="1"/>
          </p:cNvPicPr>
          <p:nvPr/>
        </p:nvPicPr>
        <p:blipFill>
          <a:blip r:embed="rId5"/>
          <a:stretch>
            <a:fillRect/>
          </a:stretch>
        </p:blipFill>
        <p:spPr>
          <a:xfrm>
            <a:off x="861346" y="1847592"/>
            <a:ext cx="3046625" cy="2966870"/>
          </a:xfrm>
          <a:prstGeom prst="rect">
            <a:avLst/>
          </a:prstGeom>
        </p:spPr>
      </p:pic>
      <p:pic>
        <p:nvPicPr>
          <p:cNvPr id="2" name="Principle 1 Slide 12" descr="Principle 1 Slide 12">
            <a:hlinkClick r:id="" action="ppaction://media"/>
            <a:extLst>
              <a:ext uri="{FF2B5EF4-FFF2-40B4-BE49-F238E27FC236}">
                <a16:creationId xmlns:a16="http://schemas.microsoft.com/office/drawing/2014/main" id="{6DA51723-0064-9345-B44B-61196A05FB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77983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7F7474-9D16-E340-9EAB-0E4947A00ECB}"/>
              </a:ext>
            </a:extLst>
          </p:cNvPr>
          <p:cNvSpPr txBox="1">
            <a:spLocks noGrp="1"/>
          </p:cNvSpPr>
          <p:nvPr>
            <p:ph type="title"/>
          </p:nvPr>
        </p:nvSpPr>
        <p:spPr>
          <a:xfrm>
            <a:off x="1397000" y="381000"/>
            <a:ext cx="7601863" cy="848710"/>
          </a:xfrm>
          <a:prstGeom prst="rect">
            <a:avLst/>
          </a:prstGeom>
        </p:spPr>
        <p:txBody>
          <a:bodyPr>
            <a:normAutofit/>
          </a:bodyPr>
          <a:lstStyle/>
          <a:p>
            <a:r>
              <a:rPr lang="en-GB"/>
              <a:t>Potential challenges for young people from Armed Forces families: WELLBEING</a:t>
            </a:r>
            <a:endParaRPr/>
          </a:p>
        </p:txBody>
      </p:sp>
      <p:sp>
        <p:nvSpPr>
          <p:cNvPr id="5" name="Content Placeholder 2">
            <a:extLst>
              <a:ext uri="{FF2B5EF4-FFF2-40B4-BE49-F238E27FC236}">
                <a16:creationId xmlns:a16="http://schemas.microsoft.com/office/drawing/2014/main" id="{C0565686-92DA-C243-95CF-F2C37B5601AB}"/>
              </a:ext>
            </a:extLst>
          </p:cNvPr>
          <p:cNvSpPr txBox="1">
            <a:spLocks noGrp="1"/>
          </p:cNvSpPr>
          <p:nvPr>
            <p:ph type="body" sz="half" idx="1"/>
          </p:nvPr>
        </p:nvSpPr>
        <p:spPr>
          <a:xfrm>
            <a:off x="3804745" y="1510338"/>
            <a:ext cx="4751325" cy="1457772"/>
          </a:xfrm>
          <a:prstGeom prst="rect">
            <a:avLst/>
          </a:prstGeom>
        </p:spPr>
        <p:txBody>
          <a:bodyPr>
            <a:normAutofit/>
          </a:bodyPr>
          <a:lstStyle/>
          <a:p>
            <a:r>
              <a:rPr lang="en-GB"/>
              <a:t>Service children may need extra support during:</a:t>
            </a:r>
          </a:p>
          <a:p>
            <a:pPr lvl="1"/>
            <a:r>
              <a:rPr lang="en-GB"/>
              <a:t>Transition (between schools and when a parent is leaving the Armed Forces)</a:t>
            </a:r>
          </a:p>
          <a:p>
            <a:pPr lvl="1"/>
            <a:r>
              <a:rPr lang="en-GB"/>
              <a:t>Deployment</a:t>
            </a:r>
          </a:p>
          <a:p>
            <a:pPr lvl="1"/>
            <a:r>
              <a:rPr lang="en-GB"/>
              <a:t>Separation</a:t>
            </a:r>
          </a:p>
        </p:txBody>
      </p:sp>
      <p:sp>
        <p:nvSpPr>
          <p:cNvPr id="9" name="Content Placeholder 2">
            <a:extLst>
              <a:ext uri="{FF2B5EF4-FFF2-40B4-BE49-F238E27FC236}">
                <a16:creationId xmlns:a16="http://schemas.microsoft.com/office/drawing/2014/main" id="{C0E27FCF-86BC-BA48-86F3-C51B86B4FA64}"/>
              </a:ext>
            </a:extLst>
          </p:cNvPr>
          <p:cNvSpPr txBox="1">
            <a:spLocks/>
          </p:cNvSpPr>
          <p:nvPr/>
        </p:nvSpPr>
        <p:spPr>
          <a:xfrm>
            <a:off x="3804745" y="3307005"/>
            <a:ext cx="4751325" cy="16992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lvl1pPr marL="182879" marR="0" indent="-18287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1pPr>
            <a:lvl2pPr marL="5539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2pPr>
            <a:lvl3pPr marL="914399" marR="0" indent="-22859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3pPr>
            <a:lvl4pPr marL="1303019" marR="0" indent="-27431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4pPr>
            <a:lvl5pPr marL="1676400" marR="0" indent="-304800"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5pPr>
            <a:lvl6pPr marL="19255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6pPr>
            <a:lvl7pPr marL="22684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7pPr>
            <a:lvl8pPr marL="26113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8pPr>
            <a:lvl9pPr marL="29542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9pPr>
          </a:lstStyle>
          <a:p>
            <a:r>
              <a:rPr lang="en-GB"/>
              <a:t>Potential barriers to accessing wider support mechanisms</a:t>
            </a:r>
          </a:p>
          <a:p>
            <a:r>
              <a:rPr lang="en-GB"/>
              <a:t>Need to reflect and share experiences</a:t>
            </a:r>
          </a:p>
          <a:p>
            <a:r>
              <a:rPr lang="en-GB"/>
              <a:t>Higher incidence of caring responsibilities</a:t>
            </a:r>
          </a:p>
          <a:p>
            <a:r>
              <a:rPr lang="en-GB"/>
              <a:t>Lack of opportunities to have their voices heard and listened to</a:t>
            </a:r>
          </a:p>
        </p:txBody>
      </p:sp>
      <p:pic>
        <p:nvPicPr>
          <p:cNvPr id="4" name="Picture 3">
            <a:extLst>
              <a:ext uri="{FF2B5EF4-FFF2-40B4-BE49-F238E27FC236}">
                <a16:creationId xmlns:a16="http://schemas.microsoft.com/office/drawing/2014/main" id="{1BE35A1C-0817-504A-86E0-5E22345EA76E}"/>
              </a:ext>
            </a:extLst>
          </p:cNvPr>
          <p:cNvPicPr>
            <a:picLocks noChangeAspect="1"/>
          </p:cNvPicPr>
          <p:nvPr/>
        </p:nvPicPr>
        <p:blipFill>
          <a:blip r:embed="rId5"/>
          <a:stretch>
            <a:fillRect/>
          </a:stretch>
        </p:blipFill>
        <p:spPr>
          <a:xfrm>
            <a:off x="1397000" y="2235534"/>
            <a:ext cx="2057400" cy="1866900"/>
          </a:xfrm>
          <a:prstGeom prst="rect">
            <a:avLst/>
          </a:prstGeom>
        </p:spPr>
      </p:pic>
      <p:pic>
        <p:nvPicPr>
          <p:cNvPr id="2" name="Principle 1 Slide 13" descr="Principle 1 Slide 13">
            <a:hlinkClick r:id="" action="ppaction://media"/>
            <a:extLst>
              <a:ext uri="{FF2B5EF4-FFF2-40B4-BE49-F238E27FC236}">
                <a16:creationId xmlns:a16="http://schemas.microsoft.com/office/drawing/2014/main" id="{0BDED07F-AF78-2941-8B18-BBAD8FFABE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extLst>
      <p:ext uri="{BB962C8B-B14F-4D97-AF65-F5344CB8AC3E}">
        <p14:creationId xmlns:p14="http://schemas.microsoft.com/office/powerpoint/2010/main" val="279230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 descr="Image"/>
          <p:cNvPicPr>
            <a:picLocks noChangeAspect="1"/>
          </p:cNvPicPr>
          <p:nvPr/>
        </p:nvPicPr>
        <p:blipFill>
          <a:blip r:embed="rId5"/>
          <a:stretch>
            <a:fillRect/>
          </a:stretch>
        </p:blipFill>
        <p:spPr>
          <a:xfrm>
            <a:off x="3081897" y="459506"/>
            <a:ext cx="2980204" cy="2969494"/>
          </a:xfrm>
          <a:prstGeom prst="rect">
            <a:avLst/>
          </a:prstGeom>
          <a:ln w="12700">
            <a:miter lim="400000"/>
          </a:ln>
        </p:spPr>
      </p:pic>
      <p:sp>
        <p:nvSpPr>
          <p:cNvPr id="9" name="Title 1">
            <a:extLst>
              <a:ext uri="{FF2B5EF4-FFF2-40B4-BE49-F238E27FC236}">
                <a16:creationId xmlns:a16="http://schemas.microsoft.com/office/drawing/2014/main" id="{D6CF66D4-9B78-3B4B-8A47-5DE69A3A172B}"/>
              </a:ext>
            </a:extLst>
          </p:cNvPr>
          <p:cNvSpPr txBox="1">
            <a:spLocks/>
          </p:cNvSpPr>
          <p:nvPr/>
        </p:nvSpPr>
        <p:spPr>
          <a:xfrm>
            <a:off x="520897" y="3728945"/>
            <a:ext cx="8102205" cy="1532878"/>
          </a:xfrm>
          <a:prstGeom prst="rect">
            <a:avLst/>
          </a:prstGeom>
        </p:spPr>
        <p:txBody>
          <a:bodyPr>
            <a:normAutofit/>
          </a:bodyPr>
          <a:lstStyle>
            <a:lvl1pPr marL="0" marR="0" indent="0" algn="l" defTabSz="288035"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1pPr>
            <a:lvl2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2pPr>
            <a:lvl3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3pPr>
            <a:lvl4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4pPr>
            <a:lvl5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5pPr>
            <a:lvl6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6pPr>
            <a:lvl7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7pPr>
            <a:lvl8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8pPr>
            <a:lvl9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9pPr>
          </a:lstStyle>
          <a:p>
            <a:pPr algn="ctr" hangingPunct="1"/>
            <a:r>
              <a:rPr lang="en-GB" sz="2400" b="1"/>
              <a:t>SECTION 3: </a:t>
            </a:r>
          </a:p>
          <a:p>
            <a:pPr algn="ctr" hangingPunct="1"/>
            <a:endParaRPr lang="en-GB" sz="2400"/>
          </a:p>
          <a:p>
            <a:pPr algn="ctr" hangingPunct="1"/>
            <a:r>
              <a:rPr lang="en-GB" sz="2400"/>
              <a:t>How can schools support Service children?</a:t>
            </a:r>
          </a:p>
        </p:txBody>
      </p:sp>
      <p:grpSp>
        <p:nvGrpSpPr>
          <p:cNvPr id="14" name="Group 13">
            <a:extLst>
              <a:ext uri="{FF2B5EF4-FFF2-40B4-BE49-F238E27FC236}">
                <a16:creationId xmlns:a16="http://schemas.microsoft.com/office/drawing/2014/main" id="{58C6182A-9E81-2948-AD4B-A77073A7CF6B}"/>
              </a:ext>
            </a:extLst>
          </p:cNvPr>
          <p:cNvGrpSpPr/>
          <p:nvPr/>
        </p:nvGrpSpPr>
        <p:grpSpPr>
          <a:xfrm>
            <a:off x="492759" y="5533194"/>
            <a:ext cx="8651240" cy="688182"/>
            <a:chOff x="492759" y="5533194"/>
            <a:chExt cx="8651240" cy="688182"/>
          </a:xfrm>
        </p:grpSpPr>
        <p:sp>
          <p:nvSpPr>
            <p:cNvPr id="15" name="Rectangle">
              <a:extLst>
                <a:ext uri="{FF2B5EF4-FFF2-40B4-BE49-F238E27FC236}">
                  <a16:creationId xmlns:a16="http://schemas.microsoft.com/office/drawing/2014/main" id="{D7F4A25E-BF6A-F247-A2A3-C23B8B19315A}"/>
                </a:ext>
              </a:extLst>
            </p:cNvPr>
            <p:cNvSpPr/>
            <p:nvPr/>
          </p:nvSpPr>
          <p:spPr>
            <a:xfrm>
              <a:off x="797558" y="5533194"/>
              <a:ext cx="8346441" cy="688182"/>
            </a:xfrm>
            <a:prstGeom prst="rect">
              <a:avLst/>
            </a:prstGeom>
            <a:solidFill>
              <a:srgbClr val="515398"/>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6" name="Circle">
              <a:extLst>
                <a:ext uri="{FF2B5EF4-FFF2-40B4-BE49-F238E27FC236}">
                  <a16:creationId xmlns:a16="http://schemas.microsoft.com/office/drawing/2014/main" id="{82AC9DBF-E7F8-D540-973C-0B09DEE1E9AF}"/>
                </a:ext>
              </a:extLst>
            </p:cNvPr>
            <p:cNvSpPr/>
            <p:nvPr/>
          </p:nvSpPr>
          <p:spPr>
            <a:xfrm>
              <a:off x="492759" y="5533194"/>
              <a:ext cx="688183" cy="688182"/>
            </a:xfrm>
            <a:prstGeom prst="ellipse">
              <a:avLst/>
            </a:prstGeom>
            <a:solidFill>
              <a:srgbClr val="203C76"/>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7" name="2">
              <a:extLst>
                <a:ext uri="{FF2B5EF4-FFF2-40B4-BE49-F238E27FC236}">
                  <a16:creationId xmlns:a16="http://schemas.microsoft.com/office/drawing/2014/main" id="{E99D8964-9DD7-AB48-AF26-15FE330BB41E}"/>
                </a:ext>
              </a:extLst>
            </p:cNvPr>
            <p:cNvSpPr txBox="1"/>
            <p:nvPr/>
          </p:nvSpPr>
          <p:spPr>
            <a:xfrm>
              <a:off x="686491" y="5639479"/>
              <a:ext cx="300719"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a:solidFill>
                    <a:srgbClr val="FFFFFF"/>
                  </a:solidFill>
                  <a:latin typeface="Nunito Sans SemiBold"/>
                  <a:ea typeface="Nunito Sans SemiBold"/>
                  <a:cs typeface="Nunito Sans SemiBold"/>
                  <a:sym typeface="Nunito Sans SemiBold"/>
                </a:defRPr>
              </a:lvl1pPr>
            </a:lstStyle>
            <a:p>
              <a:r>
                <a:rPr lang="en-GB" dirty="0"/>
                <a:t>1</a:t>
              </a:r>
              <a:endParaRPr dirty="0"/>
            </a:p>
          </p:txBody>
        </p:sp>
        <p:sp>
          <p:nvSpPr>
            <p:cNvPr id="19" name="Transition is effective">
              <a:extLst>
                <a:ext uri="{FF2B5EF4-FFF2-40B4-BE49-F238E27FC236}">
                  <a16:creationId xmlns:a16="http://schemas.microsoft.com/office/drawing/2014/main" id="{A992A588-E62A-B94A-A461-FB7B808FCE7B}"/>
                </a:ext>
              </a:extLst>
            </p:cNvPr>
            <p:cNvSpPr txBox="1"/>
            <p:nvPr/>
          </p:nvSpPr>
          <p:spPr>
            <a:xfrm>
              <a:off x="3045462" y="5628365"/>
              <a:ext cx="3053076"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a:solidFill>
                    <a:srgbClr val="FFFFFF"/>
                  </a:solidFill>
                  <a:latin typeface="Nunito Sans SemiBold"/>
                  <a:ea typeface="Nunito Sans SemiBold"/>
                  <a:cs typeface="Nunito Sans SemiBold"/>
                  <a:sym typeface="Nunito Sans SemiBold"/>
                </a:defRPr>
              </a:lvl1pPr>
            </a:lstStyle>
            <a:p>
              <a:r>
                <a:rPr lang="en-GB" dirty="0"/>
                <a:t>Our approach is clear</a:t>
              </a:r>
            </a:p>
          </p:txBody>
        </p:sp>
      </p:grpSp>
      <p:pic>
        <p:nvPicPr>
          <p:cNvPr id="2" name="Principle 1 Slide 14" descr="Principle 1 Slide 14">
            <a:hlinkClick r:id="" action="ppaction://media"/>
            <a:extLst>
              <a:ext uri="{FF2B5EF4-FFF2-40B4-BE49-F238E27FC236}">
                <a16:creationId xmlns:a16="http://schemas.microsoft.com/office/drawing/2014/main" id="{B292FA92-8B6B-4B44-8D8C-07B345B56C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extLst>
      <p:ext uri="{BB962C8B-B14F-4D97-AF65-F5344CB8AC3E}">
        <p14:creationId xmlns:p14="http://schemas.microsoft.com/office/powerpoint/2010/main" val="249626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itle 1"/>
          <p:cNvSpPr txBox="1">
            <a:spLocks noGrp="1"/>
          </p:cNvSpPr>
          <p:nvPr>
            <p:ph type="title"/>
          </p:nvPr>
        </p:nvSpPr>
        <p:spPr>
          <a:xfrm>
            <a:off x="1397000" y="381000"/>
            <a:ext cx="7601863" cy="574409"/>
          </a:xfrm>
          <a:prstGeom prst="rect">
            <a:avLst/>
          </a:prstGeom>
        </p:spPr>
        <p:txBody>
          <a:bodyPr/>
          <a:lstStyle/>
          <a:p>
            <a:r>
              <a:rPr lang="en-GB"/>
              <a:t>COMMUNICATION AND TRANSPARENCY</a:t>
            </a:r>
            <a:endParaRPr/>
          </a:p>
        </p:txBody>
      </p:sp>
      <p:sp>
        <p:nvSpPr>
          <p:cNvPr id="9" name="Schools should: ‘Improve the system for the transfer of children and their records from one school to another, ensuring that: all records are cumulative; remain confidential; are of a consistently high standard; and arrive in a timely way at the receivin">
            <a:extLst>
              <a:ext uri="{FF2B5EF4-FFF2-40B4-BE49-F238E27FC236}">
                <a16:creationId xmlns:a16="http://schemas.microsoft.com/office/drawing/2014/main" id="{3999F91B-771E-AE41-85CF-DDCF1FB86EAC}"/>
              </a:ext>
            </a:extLst>
          </p:cNvPr>
          <p:cNvSpPr txBox="1"/>
          <p:nvPr/>
        </p:nvSpPr>
        <p:spPr>
          <a:xfrm>
            <a:off x="716347" y="1728238"/>
            <a:ext cx="4214881" cy="31393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lvl="1" algn="l"/>
            <a:r>
              <a:rPr lang="en-GB" dirty="0"/>
              <a:t>Effective schools focus on:</a:t>
            </a:r>
          </a:p>
          <a:p>
            <a:pPr lvl="1" algn="l"/>
            <a:endParaRPr lang="en-GB" dirty="0"/>
          </a:p>
          <a:p>
            <a:pPr marL="285750" lvl="1" indent="-285750" algn="l">
              <a:buFont typeface="Arial" panose="020B0604020202020204" pitchFamily="34" charset="0"/>
              <a:buChar char="•"/>
            </a:pPr>
            <a:r>
              <a:rPr lang="en-GB" dirty="0"/>
              <a:t>Explicit reference to Service children in reports and governance documents</a:t>
            </a:r>
          </a:p>
          <a:p>
            <a:pPr marL="285750" lvl="1" indent="-285750" algn="l">
              <a:buFont typeface="Arial" panose="020B0604020202020204" pitchFamily="34" charset="0"/>
              <a:buChar char="•"/>
            </a:pPr>
            <a:r>
              <a:rPr lang="en-GB" dirty="0"/>
              <a:t>Specific reference and welcome on school websites</a:t>
            </a:r>
          </a:p>
          <a:p>
            <a:pPr marL="285750" lvl="1" indent="-285750" algn="l">
              <a:buFont typeface="Arial" panose="020B0604020202020204" pitchFamily="34" charset="0"/>
              <a:buChar char="•"/>
            </a:pPr>
            <a:r>
              <a:rPr lang="en-GB" dirty="0"/>
              <a:t>Effective monitoring and evaluation of policies’ impact</a:t>
            </a:r>
          </a:p>
          <a:p>
            <a:pPr marL="285750" lvl="1" indent="-285750" algn="l">
              <a:buFont typeface="Arial" panose="020B0604020202020204" pitchFamily="34" charset="0"/>
              <a:buChar char="•"/>
            </a:pPr>
            <a:r>
              <a:rPr lang="en-GB" dirty="0"/>
              <a:t>Embedded Service child voice</a:t>
            </a:r>
          </a:p>
          <a:p>
            <a:pPr marL="285750" lvl="1" indent="-285750" algn="l">
              <a:buFont typeface="Arial" panose="020B0604020202020204" pitchFamily="34" charset="0"/>
              <a:buChar char="•"/>
            </a:pPr>
            <a:r>
              <a:rPr lang="en-GB" dirty="0"/>
              <a:t>Clear policies and reporting around use of targeted funding</a:t>
            </a:r>
          </a:p>
        </p:txBody>
      </p:sp>
      <p:pic>
        <p:nvPicPr>
          <p:cNvPr id="5" name="Graphic 4">
            <a:extLst>
              <a:ext uri="{FF2B5EF4-FFF2-40B4-BE49-F238E27FC236}">
                <a16:creationId xmlns:a16="http://schemas.microsoft.com/office/drawing/2014/main" id="{13DDEA72-ED0D-C845-B8D6-AB7383BC56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97931" y="1830815"/>
            <a:ext cx="3472544" cy="2934165"/>
          </a:xfrm>
          <a:prstGeom prst="rect">
            <a:avLst/>
          </a:prstGeom>
        </p:spPr>
      </p:pic>
      <p:pic>
        <p:nvPicPr>
          <p:cNvPr id="2" name="Principle 1 Slide 15" descr="Principle 1 Slide 15">
            <a:hlinkClick r:id="" action="ppaction://media"/>
            <a:extLst>
              <a:ext uri="{FF2B5EF4-FFF2-40B4-BE49-F238E27FC236}">
                <a16:creationId xmlns:a16="http://schemas.microsoft.com/office/drawing/2014/main" id="{CB840D36-F915-FC4A-9EFF-7546E1AE5B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3175"/>
            <a:ext cx="812800" cy="812800"/>
          </a:xfrm>
          <a:prstGeom prst="rect">
            <a:avLst/>
          </a:prstGeom>
        </p:spPr>
      </p:pic>
    </p:spTree>
    <p:extLst>
      <p:ext uri="{BB962C8B-B14F-4D97-AF65-F5344CB8AC3E}">
        <p14:creationId xmlns:p14="http://schemas.microsoft.com/office/powerpoint/2010/main" val="162725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itle 1"/>
          <p:cNvSpPr txBox="1">
            <a:spLocks noGrp="1"/>
          </p:cNvSpPr>
          <p:nvPr>
            <p:ph type="title"/>
          </p:nvPr>
        </p:nvSpPr>
        <p:spPr>
          <a:xfrm>
            <a:off x="1397000" y="381000"/>
            <a:ext cx="7601863" cy="574409"/>
          </a:xfrm>
          <a:prstGeom prst="rect">
            <a:avLst/>
          </a:prstGeom>
        </p:spPr>
        <p:txBody>
          <a:bodyPr/>
          <a:lstStyle/>
          <a:p>
            <a:r>
              <a:rPr lang="en-GB"/>
              <a:t>TARGETED RESOURCES</a:t>
            </a:r>
            <a:endParaRPr/>
          </a:p>
        </p:txBody>
      </p:sp>
      <p:sp>
        <p:nvSpPr>
          <p:cNvPr id="9" name="Schools should: ‘Improve the system for the transfer of children and their records from one school to another, ensuring that: all records are cumulative; remain confidential; are of a consistently high standard; and arrive in a timely way at the receivin">
            <a:extLst>
              <a:ext uri="{FF2B5EF4-FFF2-40B4-BE49-F238E27FC236}">
                <a16:creationId xmlns:a16="http://schemas.microsoft.com/office/drawing/2014/main" id="{3999F91B-771E-AE41-85CF-DDCF1FB86EAC}"/>
              </a:ext>
            </a:extLst>
          </p:cNvPr>
          <p:cNvSpPr txBox="1"/>
          <p:nvPr/>
        </p:nvSpPr>
        <p:spPr>
          <a:xfrm>
            <a:off x="540431" y="1601715"/>
            <a:ext cx="4494024" cy="36933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lvl="1" algn="l"/>
            <a:r>
              <a:rPr lang="en-GB" dirty="0"/>
              <a:t>Effective schools focus on:</a:t>
            </a:r>
          </a:p>
          <a:p>
            <a:pPr lvl="1" algn="l"/>
            <a:endParaRPr lang="en-GB" dirty="0"/>
          </a:p>
          <a:p>
            <a:pPr lvl="1" algn="l"/>
            <a:r>
              <a:rPr lang="en-GB" dirty="0"/>
              <a:t>Clear, published strategies:</a:t>
            </a:r>
          </a:p>
          <a:p>
            <a:pPr marL="285750" lvl="1" indent="-285750" algn="l">
              <a:buFont typeface="Arial" panose="020B0604020202020204" pitchFamily="34" charset="0"/>
              <a:buChar char="•"/>
            </a:pPr>
            <a:r>
              <a:rPr lang="en-GB" dirty="0"/>
              <a:t>Bidding for bespoke project funding</a:t>
            </a:r>
          </a:p>
          <a:p>
            <a:pPr marL="285750" lvl="2" indent="-285750" algn="l">
              <a:buFont typeface="Arial" panose="020B0604020202020204" pitchFamily="34" charset="0"/>
              <a:buChar char="•"/>
            </a:pPr>
            <a:r>
              <a:rPr lang="en-GB" dirty="0"/>
              <a:t>Using and evaluating targeted funding</a:t>
            </a:r>
          </a:p>
          <a:p>
            <a:pPr marL="285750" lvl="2" indent="-285750" algn="l">
              <a:buFont typeface="Arial" panose="020B0604020202020204" pitchFamily="34" charset="0"/>
              <a:buChar char="•"/>
            </a:pPr>
            <a:r>
              <a:rPr lang="en-GB" dirty="0"/>
              <a:t>Collaborating to maximise opportunities for Service children</a:t>
            </a:r>
          </a:p>
          <a:p>
            <a:pPr marL="285750" lvl="2" indent="-285750" algn="l">
              <a:buFont typeface="Arial" panose="020B0604020202020204" pitchFamily="34" charset="0"/>
              <a:buChar char="•"/>
            </a:pPr>
            <a:r>
              <a:rPr lang="en-GB" dirty="0"/>
              <a:t>Learning from case studies of other schools’ approaches </a:t>
            </a:r>
          </a:p>
          <a:p>
            <a:pPr marL="285750" lvl="2" indent="-285750" algn="l">
              <a:buFont typeface="Arial" panose="020B0604020202020204" pitchFamily="34" charset="0"/>
              <a:buChar char="•"/>
            </a:pPr>
            <a:r>
              <a:rPr lang="en-GB" dirty="0"/>
              <a:t>Access to appropriate age-related resources</a:t>
            </a:r>
          </a:p>
          <a:p>
            <a:pPr marL="285750" lvl="2" indent="-285750" algn="l">
              <a:buFont typeface="Arial" panose="020B0604020202020204" pitchFamily="34" charset="0"/>
              <a:buChar char="•"/>
            </a:pPr>
            <a:r>
              <a:rPr lang="en-GB" dirty="0"/>
              <a:t>Identifying a named member of staff to oversee this.</a:t>
            </a:r>
          </a:p>
        </p:txBody>
      </p:sp>
      <p:sp>
        <p:nvSpPr>
          <p:cNvPr id="6" name="TextBox 6">
            <a:extLst>
              <a:ext uri="{FF2B5EF4-FFF2-40B4-BE49-F238E27FC236}">
                <a16:creationId xmlns:a16="http://schemas.microsoft.com/office/drawing/2014/main" id="{35CB02A8-FE93-0746-A476-3664B5D35096}"/>
              </a:ext>
            </a:extLst>
          </p:cNvPr>
          <p:cNvSpPr txBox="1"/>
          <p:nvPr/>
        </p:nvSpPr>
        <p:spPr>
          <a:xfrm>
            <a:off x="5923178" y="4696436"/>
            <a:ext cx="2023948" cy="307773"/>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lvl="0" algn="l" defTabSz="914400" eaLnBrk="0" fontAlgn="base">
              <a:spcBef>
                <a:spcPct val="0"/>
              </a:spcBef>
              <a:spcAft>
                <a:spcPct val="0"/>
              </a:spcAft>
            </a:pPr>
            <a:r>
              <a:rPr lang="en-GB" altLang="en-US" sz="1400" dirty="0">
                <a:solidFill>
                  <a:srgbClr val="203C76"/>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xmlns="" val="tx"/>
                    </a:ext>
                  </a:extLst>
                </a:hlinkClick>
              </a:rPr>
              <a:t>SSCE Cymru School Toolkit</a:t>
            </a:r>
            <a:endParaRPr lang="en-GB" altLang="en-US" sz="1400" dirty="0">
              <a:solidFill>
                <a:srgbClr val="203C76"/>
              </a:solidFill>
              <a:latin typeface="Arial" panose="020B0604020202020204" pitchFamily="34" charset="0"/>
            </a:endParaRPr>
          </a:p>
        </p:txBody>
      </p:sp>
      <p:sp>
        <p:nvSpPr>
          <p:cNvPr id="7" name="Teardrop 6">
            <a:extLst>
              <a:ext uri="{FF2B5EF4-FFF2-40B4-BE49-F238E27FC236}">
                <a16:creationId xmlns:a16="http://schemas.microsoft.com/office/drawing/2014/main" id="{6928D68E-A764-7B46-8F18-E8C2CD440A4B}"/>
              </a:ext>
            </a:extLst>
          </p:cNvPr>
          <p:cNvSpPr/>
          <p:nvPr/>
        </p:nvSpPr>
        <p:spPr>
          <a:xfrm rot="16200000">
            <a:off x="5657152" y="1949274"/>
            <a:ext cx="2556000" cy="2577036"/>
          </a:xfrm>
          <a:prstGeom prst="teardrop">
            <a:avLst>
              <a:gd name="adj" fmla="val 87699"/>
            </a:avLst>
          </a:prstGeom>
          <a:blipFill dpi="0" rotWithShape="0">
            <a:blip r:embed="rId6"/>
            <a:srcRect/>
            <a:tile tx="101600" ty="635000" sx="100000" sy="100000" flip="none" algn="tl"/>
          </a:blipFill>
          <a:ln w="127000" cap="flat">
            <a:solidFill>
              <a:srgbClr val="203C7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E3E3E3"/>
              </a:solidFill>
              <a:effectLst/>
              <a:uFillTx/>
              <a:latin typeface="+mn-lt"/>
              <a:ea typeface="+mn-ea"/>
              <a:cs typeface="+mn-cs"/>
              <a:sym typeface="Helvetica"/>
            </a:endParaRPr>
          </a:p>
        </p:txBody>
      </p:sp>
      <p:pic>
        <p:nvPicPr>
          <p:cNvPr id="2" name="Principle 1 Slide 16" descr="Principle 1 Slide 16">
            <a:hlinkClick r:id="" action="ppaction://media"/>
            <a:extLst>
              <a:ext uri="{FF2B5EF4-FFF2-40B4-BE49-F238E27FC236}">
                <a16:creationId xmlns:a16="http://schemas.microsoft.com/office/drawing/2014/main" id="{F2022D71-B22F-144C-8F19-653908D8FD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3175"/>
            <a:ext cx="812800" cy="812800"/>
          </a:xfrm>
          <a:prstGeom prst="rect">
            <a:avLst/>
          </a:prstGeom>
        </p:spPr>
      </p:pic>
    </p:spTree>
    <p:extLst>
      <p:ext uri="{BB962C8B-B14F-4D97-AF65-F5344CB8AC3E}">
        <p14:creationId xmlns:p14="http://schemas.microsoft.com/office/powerpoint/2010/main" val="270087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7F7474-9D16-E340-9EAB-0E4947A00ECB}"/>
              </a:ext>
            </a:extLst>
          </p:cNvPr>
          <p:cNvSpPr txBox="1">
            <a:spLocks noGrp="1"/>
          </p:cNvSpPr>
          <p:nvPr>
            <p:ph type="title"/>
          </p:nvPr>
        </p:nvSpPr>
        <p:spPr>
          <a:xfrm>
            <a:off x="1397000" y="381000"/>
            <a:ext cx="7601863" cy="522890"/>
          </a:xfrm>
          <a:prstGeom prst="rect">
            <a:avLst/>
          </a:prstGeom>
        </p:spPr>
        <p:txBody>
          <a:bodyPr>
            <a:normAutofit/>
          </a:bodyPr>
          <a:lstStyle/>
          <a:p>
            <a:r>
              <a:rPr lang="en-GB"/>
              <a:t>MONITORING IMPACT</a:t>
            </a:r>
            <a:endParaRPr/>
          </a:p>
        </p:txBody>
      </p:sp>
      <p:sp>
        <p:nvSpPr>
          <p:cNvPr id="5" name="Content Placeholder 2">
            <a:extLst>
              <a:ext uri="{FF2B5EF4-FFF2-40B4-BE49-F238E27FC236}">
                <a16:creationId xmlns:a16="http://schemas.microsoft.com/office/drawing/2014/main" id="{C0565686-92DA-C243-95CF-F2C37B5601AB}"/>
              </a:ext>
            </a:extLst>
          </p:cNvPr>
          <p:cNvSpPr txBox="1">
            <a:spLocks noGrp="1"/>
          </p:cNvSpPr>
          <p:nvPr>
            <p:ph type="body" sz="half" idx="1"/>
          </p:nvPr>
        </p:nvSpPr>
        <p:spPr>
          <a:xfrm>
            <a:off x="3804745" y="1510338"/>
            <a:ext cx="4751325" cy="1457772"/>
          </a:xfrm>
          <a:prstGeom prst="rect">
            <a:avLst/>
          </a:prstGeom>
        </p:spPr>
        <p:txBody>
          <a:bodyPr>
            <a:normAutofit/>
          </a:bodyPr>
          <a:lstStyle/>
          <a:p>
            <a:r>
              <a:rPr lang="en-GB" dirty="0"/>
              <a:t>Robust tracking and outcome monitoring</a:t>
            </a:r>
          </a:p>
          <a:p>
            <a:pPr marL="628650" lvl="1" indent="-285750">
              <a:buFont typeface="Arial" panose="020B0604020202020204" pitchFamily="34" charset="0"/>
              <a:buChar char="•"/>
            </a:pPr>
            <a:r>
              <a:rPr lang="en-GB" dirty="0"/>
              <a:t>Academic</a:t>
            </a:r>
          </a:p>
          <a:p>
            <a:pPr marL="628650" lvl="1" indent="-285750">
              <a:buFont typeface="Arial" panose="020B0604020202020204" pitchFamily="34" charset="0"/>
              <a:buChar char="•"/>
            </a:pPr>
            <a:r>
              <a:rPr lang="en-GB" dirty="0"/>
              <a:t>Attendance</a:t>
            </a:r>
          </a:p>
          <a:p>
            <a:pPr marL="628650" lvl="1" indent="-285750">
              <a:buFont typeface="Arial" panose="020B0604020202020204" pitchFamily="34" charset="0"/>
              <a:buChar char="•"/>
            </a:pPr>
            <a:r>
              <a:rPr lang="en-GB" dirty="0"/>
              <a:t>Health and wellbeing measures</a:t>
            </a:r>
          </a:p>
        </p:txBody>
      </p:sp>
      <p:sp>
        <p:nvSpPr>
          <p:cNvPr id="6" name="Content Placeholder 2">
            <a:extLst>
              <a:ext uri="{FF2B5EF4-FFF2-40B4-BE49-F238E27FC236}">
                <a16:creationId xmlns:a16="http://schemas.microsoft.com/office/drawing/2014/main" id="{E6D3A12F-9228-FA45-8E42-95413459DBEE}"/>
              </a:ext>
            </a:extLst>
          </p:cNvPr>
          <p:cNvSpPr txBox="1">
            <a:spLocks/>
          </p:cNvSpPr>
          <p:nvPr/>
        </p:nvSpPr>
        <p:spPr>
          <a:xfrm>
            <a:off x="3804745" y="3086888"/>
            <a:ext cx="4751325" cy="20715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lvl1pPr marL="182879" marR="0" indent="-18287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1pPr>
            <a:lvl2pPr marL="5539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2pPr>
            <a:lvl3pPr marL="914399" marR="0" indent="-22859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3pPr>
            <a:lvl4pPr marL="1303019" marR="0" indent="-27431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4pPr>
            <a:lvl5pPr marL="1676400" marR="0" indent="-304800"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5pPr>
            <a:lvl6pPr marL="19255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6pPr>
            <a:lvl7pPr marL="22684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7pPr>
            <a:lvl8pPr marL="26113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8pPr>
            <a:lvl9pPr marL="29542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9pPr>
          </a:lstStyle>
          <a:p>
            <a:pPr marL="0" indent="0" hangingPunct="1">
              <a:buNone/>
            </a:pPr>
            <a:r>
              <a:rPr lang="en-GB"/>
              <a:t>The importance of reporting on Service children’s outcomes</a:t>
            </a:r>
          </a:p>
          <a:p>
            <a:pPr lvl="1" hangingPunct="1"/>
            <a:r>
              <a:rPr lang="en-GB"/>
              <a:t>Parental engagement</a:t>
            </a:r>
          </a:p>
          <a:p>
            <a:pPr lvl="1" hangingPunct="1"/>
            <a:r>
              <a:rPr lang="en-GB"/>
              <a:t>Governance</a:t>
            </a:r>
          </a:p>
          <a:p>
            <a:pPr lvl="1" hangingPunct="1"/>
            <a:r>
              <a:rPr lang="en-GB"/>
              <a:t>Spotting trends and gaps</a:t>
            </a:r>
          </a:p>
          <a:p>
            <a:pPr lvl="1" hangingPunct="1"/>
            <a:r>
              <a:rPr lang="en-GB"/>
              <a:t>Evidencing impact and laying foundations for future targeted support</a:t>
            </a:r>
          </a:p>
        </p:txBody>
      </p:sp>
      <p:pic>
        <p:nvPicPr>
          <p:cNvPr id="2" name="Picture 1">
            <a:extLst>
              <a:ext uri="{FF2B5EF4-FFF2-40B4-BE49-F238E27FC236}">
                <a16:creationId xmlns:a16="http://schemas.microsoft.com/office/drawing/2014/main" id="{5601B939-6EEB-A443-BD19-5CDCCB66B05E}"/>
              </a:ext>
            </a:extLst>
          </p:cNvPr>
          <p:cNvPicPr>
            <a:picLocks noChangeAspect="1"/>
          </p:cNvPicPr>
          <p:nvPr/>
        </p:nvPicPr>
        <p:blipFill>
          <a:blip r:embed="rId5"/>
          <a:stretch>
            <a:fillRect/>
          </a:stretch>
        </p:blipFill>
        <p:spPr>
          <a:xfrm>
            <a:off x="1121229" y="2105477"/>
            <a:ext cx="2183493" cy="2183493"/>
          </a:xfrm>
          <a:prstGeom prst="rect">
            <a:avLst/>
          </a:prstGeom>
        </p:spPr>
      </p:pic>
      <p:pic>
        <p:nvPicPr>
          <p:cNvPr id="3" name="Principle 1 Slide 17" descr="Principle 1 Slide 17">
            <a:hlinkClick r:id="" action="ppaction://media"/>
            <a:extLst>
              <a:ext uri="{FF2B5EF4-FFF2-40B4-BE49-F238E27FC236}">
                <a16:creationId xmlns:a16="http://schemas.microsoft.com/office/drawing/2014/main" id="{87589BA5-FB16-0741-999B-3B9E7C7127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extLst>
      <p:ext uri="{BB962C8B-B14F-4D97-AF65-F5344CB8AC3E}">
        <p14:creationId xmlns:p14="http://schemas.microsoft.com/office/powerpoint/2010/main" val="258527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j-w-Ju-ITc1Cc0w-unsplash.jpg" descr="j-w-Ju-ITc1Cc0w-unsplash.jpg"/>
          <p:cNvPicPr>
            <a:picLocks noChangeAspect="1"/>
          </p:cNvPicPr>
          <p:nvPr/>
        </p:nvPicPr>
        <p:blipFill>
          <a:blip r:embed="rId5"/>
          <a:srcRect l="15622" t="9063" r="8555"/>
          <a:stretch>
            <a:fillRect/>
          </a:stretch>
        </p:blipFill>
        <p:spPr>
          <a:xfrm>
            <a:off x="9570465" y="3567114"/>
            <a:ext cx="3505930" cy="2803201"/>
          </a:xfrm>
          <a:prstGeom prst="rect">
            <a:avLst/>
          </a:prstGeom>
          <a:ln w="12700">
            <a:miter lim="400000"/>
          </a:ln>
        </p:spPr>
      </p:pic>
      <p:sp>
        <p:nvSpPr>
          <p:cNvPr id="5" name="Title 1">
            <a:extLst>
              <a:ext uri="{FF2B5EF4-FFF2-40B4-BE49-F238E27FC236}">
                <a16:creationId xmlns:a16="http://schemas.microsoft.com/office/drawing/2014/main" id="{733CF3F2-196A-9342-94A4-555324D623EA}"/>
              </a:ext>
            </a:extLst>
          </p:cNvPr>
          <p:cNvSpPr txBox="1">
            <a:spLocks noGrp="1"/>
          </p:cNvSpPr>
          <p:nvPr>
            <p:ph type="title"/>
          </p:nvPr>
        </p:nvSpPr>
        <p:spPr>
          <a:xfrm>
            <a:off x="1464285" y="463242"/>
            <a:ext cx="5510263" cy="503203"/>
          </a:xfrm>
          <a:prstGeom prst="rect">
            <a:avLst/>
          </a:prstGeom>
        </p:spPr>
        <p:txBody>
          <a:bodyPr>
            <a:normAutofit/>
          </a:bodyPr>
          <a:lstStyle>
            <a:lvl1pPr defTabSz="288035"/>
          </a:lstStyle>
          <a:p>
            <a:r>
              <a:rPr lang="en-GB"/>
              <a:t>CRITICAL OVERSIGHT</a:t>
            </a:r>
            <a:endParaRPr/>
          </a:p>
        </p:txBody>
      </p:sp>
      <p:sp>
        <p:nvSpPr>
          <p:cNvPr id="2" name="Rounded Rectangle 1">
            <a:extLst>
              <a:ext uri="{FF2B5EF4-FFF2-40B4-BE49-F238E27FC236}">
                <a16:creationId xmlns:a16="http://schemas.microsoft.com/office/drawing/2014/main" id="{790F2D58-983D-4F42-BB63-0498B061D0CD}"/>
              </a:ext>
            </a:extLst>
          </p:cNvPr>
          <p:cNvSpPr/>
          <p:nvPr/>
        </p:nvSpPr>
        <p:spPr>
          <a:xfrm>
            <a:off x="1862763" y="1566455"/>
            <a:ext cx="5111785" cy="2332884"/>
          </a:xfrm>
          <a:prstGeom prst="roundRect">
            <a:avLst>
              <a:gd name="adj" fmla="val 4711"/>
            </a:avLst>
          </a:prstGeom>
          <a:solidFill>
            <a:srgbClr val="51539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E3E3E3"/>
              </a:solidFill>
              <a:effectLst/>
              <a:uFillTx/>
              <a:latin typeface="+mn-lt"/>
              <a:ea typeface="+mn-ea"/>
              <a:cs typeface="+mn-cs"/>
              <a:sym typeface="Helvetica"/>
            </a:endParaRPr>
          </a:p>
        </p:txBody>
      </p:sp>
      <p:sp>
        <p:nvSpPr>
          <p:cNvPr id="289" name="Content Placeholder 2"/>
          <p:cNvSpPr txBox="1">
            <a:spLocks noGrp="1"/>
          </p:cNvSpPr>
          <p:nvPr>
            <p:ph type="body" sz="quarter" idx="1"/>
          </p:nvPr>
        </p:nvSpPr>
        <p:spPr>
          <a:xfrm>
            <a:off x="2154710" y="1926301"/>
            <a:ext cx="4819838" cy="1859353"/>
          </a:xfrm>
          <a:prstGeom prst="rect">
            <a:avLst/>
          </a:prstGeom>
        </p:spPr>
        <p:txBody>
          <a:bodyPr>
            <a:noAutofit/>
          </a:bodyPr>
          <a:lstStyle/>
          <a:p>
            <a:pPr marL="0" indent="0">
              <a:buSzTx/>
              <a:buNone/>
            </a:pPr>
            <a:r>
              <a:rPr lang="en-GB" sz="1800" b="1">
                <a:solidFill>
                  <a:srgbClr val="FFFFFF"/>
                </a:solidFill>
              </a:rPr>
              <a:t>Effective schools ensure that the bodies to which they are accountable, such as Parent Councils in Scotland or trustees and governor boards pay specific attention to Service children when discharging responsibilities such as:</a:t>
            </a:r>
            <a:endParaRPr sz="1800" b="1">
              <a:solidFill>
                <a:srgbClr val="FFFFFF"/>
              </a:solidFill>
            </a:endParaRPr>
          </a:p>
        </p:txBody>
      </p:sp>
      <p:sp>
        <p:nvSpPr>
          <p:cNvPr id="9" name="Content Placeholder 2">
            <a:extLst>
              <a:ext uri="{FF2B5EF4-FFF2-40B4-BE49-F238E27FC236}">
                <a16:creationId xmlns:a16="http://schemas.microsoft.com/office/drawing/2014/main" id="{E6C79365-F124-3A4D-BDA6-F30F57BFD897}"/>
              </a:ext>
            </a:extLst>
          </p:cNvPr>
          <p:cNvSpPr txBox="1">
            <a:spLocks/>
          </p:cNvSpPr>
          <p:nvPr/>
        </p:nvSpPr>
        <p:spPr>
          <a:xfrm>
            <a:off x="1862763" y="4145500"/>
            <a:ext cx="3601063" cy="9417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lvl1pPr marL="182879" marR="0" indent="-18287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1pPr>
            <a:lvl2pPr marL="5539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2pPr>
            <a:lvl3pPr marL="914399" marR="0" indent="-22859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3pPr>
            <a:lvl4pPr marL="1303019" marR="0" indent="-274319"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4pPr>
            <a:lvl5pPr marL="1676400" marR="0" indent="-304800"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5pPr>
            <a:lvl6pPr marL="19255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6pPr>
            <a:lvl7pPr marL="22684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7pPr>
            <a:lvl8pPr marL="26113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8pPr>
            <a:lvl9pPr marL="29542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9pPr>
          </a:lstStyle>
          <a:p>
            <a:pPr lvl="1" hangingPunct="1"/>
            <a:r>
              <a:rPr lang="en-GB"/>
              <a:t>Setting strategic direction </a:t>
            </a:r>
          </a:p>
          <a:p>
            <a:pPr lvl="1" hangingPunct="1"/>
            <a:r>
              <a:rPr lang="en-GB"/>
              <a:t>Creating robust accountability </a:t>
            </a:r>
          </a:p>
          <a:p>
            <a:pPr lvl="1" hangingPunct="1"/>
            <a:r>
              <a:rPr lang="en-GB"/>
              <a:t>Ensuring financial probity</a:t>
            </a:r>
          </a:p>
        </p:txBody>
      </p:sp>
      <p:pic>
        <p:nvPicPr>
          <p:cNvPr id="3" name="Principle 1 Slide 18" descr="Principle 1 Slide 18">
            <a:hlinkClick r:id="" action="ppaction://media"/>
            <a:extLst>
              <a:ext uri="{FF2B5EF4-FFF2-40B4-BE49-F238E27FC236}">
                <a16:creationId xmlns:a16="http://schemas.microsoft.com/office/drawing/2014/main" id="{3AADE355-D6BC-6B47-BDC0-6A50B1F7E4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extLst>
      <p:ext uri="{BB962C8B-B14F-4D97-AF65-F5344CB8AC3E}">
        <p14:creationId xmlns:p14="http://schemas.microsoft.com/office/powerpoint/2010/main" val="216966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 descr="Image"/>
          <p:cNvPicPr>
            <a:picLocks noChangeAspect="1"/>
          </p:cNvPicPr>
          <p:nvPr/>
        </p:nvPicPr>
        <p:blipFill>
          <a:blip r:embed="rId5"/>
          <a:stretch>
            <a:fillRect/>
          </a:stretch>
        </p:blipFill>
        <p:spPr>
          <a:xfrm>
            <a:off x="3081897" y="459506"/>
            <a:ext cx="2980204" cy="2969494"/>
          </a:xfrm>
          <a:prstGeom prst="rect">
            <a:avLst/>
          </a:prstGeom>
          <a:ln w="12700">
            <a:miter lim="400000"/>
          </a:ln>
        </p:spPr>
      </p:pic>
      <p:sp>
        <p:nvSpPr>
          <p:cNvPr id="9" name="Title 1">
            <a:extLst>
              <a:ext uri="{FF2B5EF4-FFF2-40B4-BE49-F238E27FC236}">
                <a16:creationId xmlns:a16="http://schemas.microsoft.com/office/drawing/2014/main" id="{D6CF66D4-9B78-3B4B-8A47-5DE69A3A172B}"/>
              </a:ext>
            </a:extLst>
          </p:cNvPr>
          <p:cNvSpPr txBox="1">
            <a:spLocks/>
          </p:cNvSpPr>
          <p:nvPr/>
        </p:nvSpPr>
        <p:spPr>
          <a:xfrm>
            <a:off x="520897" y="3728945"/>
            <a:ext cx="8102205" cy="1532878"/>
          </a:xfrm>
          <a:prstGeom prst="rect">
            <a:avLst/>
          </a:prstGeom>
        </p:spPr>
        <p:txBody>
          <a:bodyPr>
            <a:normAutofit/>
          </a:bodyPr>
          <a:lstStyle>
            <a:lvl1pPr marL="0" marR="0" indent="0" algn="l" defTabSz="288035"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1pPr>
            <a:lvl2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2pPr>
            <a:lvl3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3pPr>
            <a:lvl4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4pPr>
            <a:lvl5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5pPr>
            <a:lvl6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6pPr>
            <a:lvl7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7pPr>
            <a:lvl8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8pPr>
            <a:lvl9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9pPr>
          </a:lstStyle>
          <a:p>
            <a:pPr algn="ctr" hangingPunct="1"/>
            <a:r>
              <a:rPr lang="en-GB" sz="2400" b="1"/>
              <a:t>SECTION 4: </a:t>
            </a:r>
          </a:p>
          <a:p>
            <a:pPr algn="ctr" hangingPunct="1"/>
            <a:endParaRPr lang="en-GB" sz="2400"/>
          </a:p>
          <a:p>
            <a:pPr algn="ctr" hangingPunct="1"/>
            <a:r>
              <a:rPr lang="en-GB" sz="2400"/>
              <a:t>Where can schools get help?</a:t>
            </a:r>
          </a:p>
        </p:txBody>
      </p:sp>
      <p:grpSp>
        <p:nvGrpSpPr>
          <p:cNvPr id="14" name="Group 13">
            <a:extLst>
              <a:ext uri="{FF2B5EF4-FFF2-40B4-BE49-F238E27FC236}">
                <a16:creationId xmlns:a16="http://schemas.microsoft.com/office/drawing/2014/main" id="{24B33F75-E1B9-6F4B-AAF8-A3B6BE230901}"/>
              </a:ext>
            </a:extLst>
          </p:cNvPr>
          <p:cNvGrpSpPr/>
          <p:nvPr/>
        </p:nvGrpSpPr>
        <p:grpSpPr>
          <a:xfrm>
            <a:off x="492759" y="5533194"/>
            <a:ext cx="8651240" cy="688182"/>
            <a:chOff x="492759" y="5533194"/>
            <a:chExt cx="8651240" cy="688182"/>
          </a:xfrm>
        </p:grpSpPr>
        <p:sp>
          <p:nvSpPr>
            <p:cNvPr id="15" name="Rectangle">
              <a:extLst>
                <a:ext uri="{FF2B5EF4-FFF2-40B4-BE49-F238E27FC236}">
                  <a16:creationId xmlns:a16="http://schemas.microsoft.com/office/drawing/2014/main" id="{E6ACA785-0C8A-554D-99EC-45400A5C9FE3}"/>
                </a:ext>
              </a:extLst>
            </p:cNvPr>
            <p:cNvSpPr/>
            <p:nvPr/>
          </p:nvSpPr>
          <p:spPr>
            <a:xfrm>
              <a:off x="797558" y="5533194"/>
              <a:ext cx="8346441" cy="688182"/>
            </a:xfrm>
            <a:prstGeom prst="rect">
              <a:avLst/>
            </a:prstGeom>
            <a:solidFill>
              <a:srgbClr val="515398"/>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6" name="Circle">
              <a:extLst>
                <a:ext uri="{FF2B5EF4-FFF2-40B4-BE49-F238E27FC236}">
                  <a16:creationId xmlns:a16="http://schemas.microsoft.com/office/drawing/2014/main" id="{BE61406D-C478-D046-B1EB-417D5EA8C75B}"/>
                </a:ext>
              </a:extLst>
            </p:cNvPr>
            <p:cNvSpPr/>
            <p:nvPr/>
          </p:nvSpPr>
          <p:spPr>
            <a:xfrm>
              <a:off x="492759" y="5533194"/>
              <a:ext cx="688183" cy="688182"/>
            </a:xfrm>
            <a:prstGeom prst="ellipse">
              <a:avLst/>
            </a:prstGeom>
            <a:solidFill>
              <a:srgbClr val="203C76"/>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7" name="2">
              <a:extLst>
                <a:ext uri="{FF2B5EF4-FFF2-40B4-BE49-F238E27FC236}">
                  <a16:creationId xmlns:a16="http://schemas.microsoft.com/office/drawing/2014/main" id="{326EF174-AD40-1F40-9447-442FF1FD9E68}"/>
                </a:ext>
              </a:extLst>
            </p:cNvPr>
            <p:cNvSpPr txBox="1"/>
            <p:nvPr/>
          </p:nvSpPr>
          <p:spPr>
            <a:xfrm>
              <a:off x="686491" y="5639479"/>
              <a:ext cx="300719"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a:solidFill>
                    <a:srgbClr val="FFFFFF"/>
                  </a:solidFill>
                  <a:latin typeface="Nunito Sans SemiBold"/>
                  <a:ea typeface="Nunito Sans SemiBold"/>
                  <a:cs typeface="Nunito Sans SemiBold"/>
                  <a:sym typeface="Nunito Sans SemiBold"/>
                </a:defRPr>
              </a:lvl1pPr>
            </a:lstStyle>
            <a:p>
              <a:r>
                <a:rPr lang="en-GB" dirty="0"/>
                <a:t>1</a:t>
              </a:r>
              <a:endParaRPr dirty="0"/>
            </a:p>
          </p:txBody>
        </p:sp>
        <p:sp>
          <p:nvSpPr>
            <p:cNvPr id="19" name="Transition is effective">
              <a:extLst>
                <a:ext uri="{FF2B5EF4-FFF2-40B4-BE49-F238E27FC236}">
                  <a16:creationId xmlns:a16="http://schemas.microsoft.com/office/drawing/2014/main" id="{8C496F60-7668-D145-AB3A-8EE416836315}"/>
                </a:ext>
              </a:extLst>
            </p:cNvPr>
            <p:cNvSpPr txBox="1"/>
            <p:nvPr/>
          </p:nvSpPr>
          <p:spPr>
            <a:xfrm>
              <a:off x="3045462" y="5628365"/>
              <a:ext cx="3053076"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a:solidFill>
                    <a:srgbClr val="FFFFFF"/>
                  </a:solidFill>
                  <a:latin typeface="Nunito Sans SemiBold"/>
                  <a:ea typeface="Nunito Sans SemiBold"/>
                  <a:cs typeface="Nunito Sans SemiBold"/>
                  <a:sym typeface="Nunito Sans SemiBold"/>
                </a:defRPr>
              </a:lvl1pPr>
            </a:lstStyle>
            <a:p>
              <a:r>
                <a:rPr lang="en-GB" dirty="0"/>
                <a:t>Our approach is clear</a:t>
              </a:r>
            </a:p>
          </p:txBody>
        </p:sp>
      </p:grpSp>
      <p:pic>
        <p:nvPicPr>
          <p:cNvPr id="2" name="Principle 1 Slide 19" descr="Principle 1 Slide 19">
            <a:hlinkClick r:id="" action="ppaction://media"/>
            <a:extLst>
              <a:ext uri="{FF2B5EF4-FFF2-40B4-BE49-F238E27FC236}">
                <a16:creationId xmlns:a16="http://schemas.microsoft.com/office/drawing/2014/main" id="{52FC711E-BE48-0E49-A916-ECBD6CAFD8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extLst>
      <p:ext uri="{BB962C8B-B14F-4D97-AF65-F5344CB8AC3E}">
        <p14:creationId xmlns:p14="http://schemas.microsoft.com/office/powerpoint/2010/main" val="251337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a:extLst>
              <a:ext uri="{FF2B5EF4-FFF2-40B4-BE49-F238E27FC236}">
                <a16:creationId xmlns:a16="http://schemas.microsoft.com/office/drawing/2014/main" id="{766BA601-2093-B84D-B2A3-C4EC7574C280}"/>
              </a:ext>
            </a:extLst>
          </p:cNvPr>
          <p:cNvSpPr/>
          <p:nvPr/>
        </p:nvSpPr>
        <p:spPr>
          <a:xfrm>
            <a:off x="428565" y="909148"/>
            <a:ext cx="8286870" cy="4811451"/>
          </a:xfrm>
          <a:prstGeom prst="roundRect">
            <a:avLst>
              <a:gd name="adj" fmla="val 3469"/>
            </a:avLst>
          </a:prstGeom>
          <a:solidFill>
            <a:srgbClr val="F8B33C"/>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pic>
        <p:nvPicPr>
          <p:cNvPr id="49" name="Image" descr="Image">
            <a:extLst>
              <a:ext uri="{FF2B5EF4-FFF2-40B4-BE49-F238E27FC236}">
                <a16:creationId xmlns:a16="http://schemas.microsoft.com/office/drawing/2014/main" id="{B28AB11C-D89A-5C4F-B29A-1A064E2F4427}"/>
              </a:ext>
            </a:extLst>
          </p:cNvPr>
          <p:cNvPicPr>
            <a:picLocks noChangeAspect="1"/>
          </p:cNvPicPr>
          <p:nvPr/>
        </p:nvPicPr>
        <p:blipFill>
          <a:blip r:embed="rId5"/>
          <a:stretch>
            <a:fillRect/>
          </a:stretch>
        </p:blipFill>
        <p:spPr>
          <a:xfrm>
            <a:off x="298056" y="331148"/>
            <a:ext cx="1661883" cy="1661760"/>
          </a:xfrm>
          <a:prstGeom prst="rect">
            <a:avLst/>
          </a:prstGeom>
          <a:ln w="12700">
            <a:miter lim="400000"/>
          </a:ln>
        </p:spPr>
      </p:pic>
      <p:pic>
        <p:nvPicPr>
          <p:cNvPr id="50" name="Image" descr="Image">
            <a:extLst>
              <a:ext uri="{FF2B5EF4-FFF2-40B4-BE49-F238E27FC236}">
                <a16:creationId xmlns:a16="http://schemas.microsoft.com/office/drawing/2014/main" id="{4A44AB92-30B9-094C-9FCB-F612A18F2481}"/>
              </a:ext>
            </a:extLst>
          </p:cNvPr>
          <p:cNvPicPr>
            <a:picLocks noChangeAspect="1"/>
          </p:cNvPicPr>
          <p:nvPr/>
        </p:nvPicPr>
        <p:blipFill>
          <a:blip r:embed="rId6"/>
          <a:stretch>
            <a:fillRect/>
          </a:stretch>
        </p:blipFill>
        <p:spPr>
          <a:xfrm>
            <a:off x="20877" y="244913"/>
            <a:ext cx="2032077" cy="2024774"/>
          </a:xfrm>
          <a:prstGeom prst="rect">
            <a:avLst/>
          </a:prstGeom>
          <a:ln w="12700">
            <a:miter lim="400000"/>
          </a:ln>
        </p:spPr>
      </p:pic>
      <p:grpSp>
        <p:nvGrpSpPr>
          <p:cNvPr id="51" name="Group 50">
            <a:extLst>
              <a:ext uri="{FF2B5EF4-FFF2-40B4-BE49-F238E27FC236}">
                <a16:creationId xmlns:a16="http://schemas.microsoft.com/office/drawing/2014/main" id="{FC7A6170-9237-2646-801D-B0C98F034615}"/>
              </a:ext>
            </a:extLst>
          </p:cNvPr>
          <p:cNvGrpSpPr/>
          <p:nvPr/>
        </p:nvGrpSpPr>
        <p:grpSpPr>
          <a:xfrm>
            <a:off x="2230470" y="1584860"/>
            <a:ext cx="6244284" cy="688183"/>
            <a:chOff x="2219960" y="2061676"/>
            <a:chExt cx="6244284" cy="688183"/>
          </a:xfrm>
        </p:grpSpPr>
        <p:sp>
          <p:nvSpPr>
            <p:cNvPr id="52" name="Rectangle">
              <a:extLst>
                <a:ext uri="{FF2B5EF4-FFF2-40B4-BE49-F238E27FC236}">
                  <a16:creationId xmlns:a16="http://schemas.microsoft.com/office/drawing/2014/main" id="{09B19A4D-DC27-D549-A44F-16D7CCA4AD14}"/>
                </a:ext>
              </a:extLst>
            </p:cNvPr>
            <p:cNvSpPr/>
            <p:nvPr/>
          </p:nvSpPr>
          <p:spPr>
            <a:xfrm>
              <a:off x="2524760" y="2061676"/>
              <a:ext cx="5939484" cy="688183"/>
            </a:xfrm>
            <a:prstGeom prst="rect">
              <a:avLst/>
            </a:prstGeom>
            <a:solidFill>
              <a:srgbClr val="515398"/>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dirty="0"/>
            </a:p>
          </p:txBody>
        </p:sp>
        <p:sp>
          <p:nvSpPr>
            <p:cNvPr id="53" name="Circle">
              <a:extLst>
                <a:ext uri="{FF2B5EF4-FFF2-40B4-BE49-F238E27FC236}">
                  <a16:creationId xmlns:a16="http://schemas.microsoft.com/office/drawing/2014/main" id="{EA4D6A2C-2FA0-B141-ADB6-6BA746E6521A}"/>
                </a:ext>
              </a:extLst>
            </p:cNvPr>
            <p:cNvSpPr/>
            <p:nvPr/>
          </p:nvSpPr>
          <p:spPr>
            <a:xfrm>
              <a:off x="2219960" y="2061676"/>
              <a:ext cx="688182" cy="688183"/>
            </a:xfrm>
            <a:prstGeom prst="ellipse">
              <a:avLst/>
            </a:prstGeom>
            <a:solidFill>
              <a:srgbClr val="203C76"/>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54" name="2">
              <a:extLst>
                <a:ext uri="{FF2B5EF4-FFF2-40B4-BE49-F238E27FC236}">
                  <a16:creationId xmlns:a16="http://schemas.microsoft.com/office/drawing/2014/main" id="{A0318ED3-CB04-6547-9EF1-F3A6B62E2A09}"/>
                </a:ext>
              </a:extLst>
            </p:cNvPr>
            <p:cNvSpPr txBox="1"/>
            <p:nvPr/>
          </p:nvSpPr>
          <p:spPr>
            <a:xfrm>
              <a:off x="2413691" y="2171149"/>
              <a:ext cx="300719" cy="5078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2700">
                  <a:solidFill>
                    <a:srgbClr val="FFFFFF"/>
                  </a:solidFill>
                  <a:latin typeface="Nunito Sans SemiBold"/>
                  <a:ea typeface="Nunito Sans SemiBold"/>
                  <a:cs typeface="Nunito Sans SemiBold"/>
                  <a:sym typeface="Nunito Sans SemiBold"/>
                </a:defRPr>
              </a:lvl1pPr>
            </a:lstStyle>
            <a:p>
              <a:r>
                <a:rPr lang="en-GB" dirty="0"/>
                <a:t>1</a:t>
              </a:r>
              <a:endParaRPr dirty="0"/>
            </a:p>
          </p:txBody>
        </p:sp>
        <p:sp>
          <p:nvSpPr>
            <p:cNvPr id="55" name="Transition is effective">
              <a:extLst>
                <a:ext uri="{FF2B5EF4-FFF2-40B4-BE49-F238E27FC236}">
                  <a16:creationId xmlns:a16="http://schemas.microsoft.com/office/drawing/2014/main" id="{C0DD2E33-0A3C-8E45-8527-5C80AD622E8C}"/>
                </a:ext>
              </a:extLst>
            </p:cNvPr>
            <p:cNvSpPr txBox="1"/>
            <p:nvPr/>
          </p:nvSpPr>
          <p:spPr>
            <a:xfrm>
              <a:off x="3147065" y="2166657"/>
              <a:ext cx="3053076" cy="4616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2400">
                  <a:solidFill>
                    <a:srgbClr val="FFFFFF"/>
                  </a:solidFill>
                  <a:latin typeface="Nunito Sans SemiBold"/>
                  <a:ea typeface="Nunito Sans SemiBold"/>
                  <a:cs typeface="Nunito Sans SemiBold"/>
                  <a:sym typeface="Nunito Sans SemiBold"/>
                </a:defRPr>
              </a:lvl1pPr>
            </a:lstStyle>
            <a:p>
              <a:r>
                <a:rPr lang="en-GB" dirty="0"/>
                <a:t>Our approach is clear</a:t>
              </a:r>
              <a:endParaRPr dirty="0"/>
            </a:p>
          </p:txBody>
        </p:sp>
      </p:grpSp>
      <p:sp>
        <p:nvSpPr>
          <p:cNvPr id="56" name="THE 7 PRINCIPLES OF  EFFECTIVE SUPPORT">
            <a:extLst>
              <a:ext uri="{FF2B5EF4-FFF2-40B4-BE49-F238E27FC236}">
                <a16:creationId xmlns:a16="http://schemas.microsoft.com/office/drawing/2014/main" id="{C76AAE49-4D78-8E48-BB2D-D8A5A508EC6E}"/>
              </a:ext>
            </a:extLst>
          </p:cNvPr>
          <p:cNvSpPr txBox="1"/>
          <p:nvPr/>
        </p:nvSpPr>
        <p:spPr>
          <a:xfrm rot="16200000">
            <a:off x="-472412" y="3596391"/>
            <a:ext cx="3297994" cy="766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457200">
              <a:lnSpc>
                <a:spcPct val="90000"/>
              </a:lnSpc>
              <a:spcBef>
                <a:spcPts val="500"/>
              </a:spcBef>
              <a:defRPr sz="2000">
                <a:solidFill>
                  <a:srgbClr val="000000"/>
                </a:solidFill>
                <a:latin typeface="Nunito Sans Regular"/>
                <a:ea typeface="Nunito Sans Regular"/>
                <a:cs typeface="Nunito Sans Regular"/>
                <a:sym typeface="Nunito Sans Regular"/>
              </a:defRPr>
            </a:pPr>
            <a:r>
              <a:rPr sz="2300" dirty="0"/>
              <a:t>THE 7 PRINCIPLES</a:t>
            </a:r>
            <a:r>
              <a:rPr lang="en-GB" sz="2300" dirty="0"/>
              <a:t> </a:t>
            </a:r>
            <a:r>
              <a:rPr sz="2300" dirty="0"/>
              <a:t>OF EFFECTIVE SUPPORT</a:t>
            </a:r>
          </a:p>
        </p:txBody>
      </p:sp>
      <p:grpSp>
        <p:nvGrpSpPr>
          <p:cNvPr id="87" name="Group">
            <a:extLst>
              <a:ext uri="{FF2B5EF4-FFF2-40B4-BE49-F238E27FC236}">
                <a16:creationId xmlns:a16="http://schemas.microsoft.com/office/drawing/2014/main" id="{FCA3429B-C34B-4A46-834C-21B54BA3B8C8}"/>
              </a:ext>
            </a:extLst>
          </p:cNvPr>
          <p:cNvGrpSpPr/>
          <p:nvPr/>
        </p:nvGrpSpPr>
        <p:grpSpPr>
          <a:xfrm>
            <a:off x="3219579" y="2789201"/>
            <a:ext cx="5247883" cy="517744"/>
            <a:chOff x="0" y="0"/>
            <a:chExt cx="5247881" cy="517743"/>
          </a:xfrm>
        </p:grpSpPr>
        <p:sp>
          <p:nvSpPr>
            <p:cNvPr id="88" name="Rectangle">
              <a:extLst>
                <a:ext uri="{FF2B5EF4-FFF2-40B4-BE49-F238E27FC236}">
                  <a16:creationId xmlns:a16="http://schemas.microsoft.com/office/drawing/2014/main" id="{A2E67475-AA0D-154A-84C7-F7145DCD871E}"/>
                </a:ext>
              </a:extLst>
            </p:cNvPr>
            <p:cNvSpPr/>
            <p:nvPr/>
          </p:nvSpPr>
          <p:spPr>
            <a:xfrm>
              <a:off x="247520" y="0"/>
              <a:ext cx="5000361" cy="517743"/>
            </a:xfrm>
            <a:prstGeom prst="rect">
              <a:avLst/>
            </a:prstGeom>
            <a:solidFill>
              <a:srgbClr val="288E89"/>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89" name="Circle">
              <a:extLst>
                <a:ext uri="{FF2B5EF4-FFF2-40B4-BE49-F238E27FC236}">
                  <a16:creationId xmlns:a16="http://schemas.microsoft.com/office/drawing/2014/main" id="{4893888D-C46D-7545-9543-61428039E48C}"/>
                </a:ext>
              </a:extLst>
            </p:cNvPr>
            <p:cNvSpPr/>
            <p:nvPr/>
          </p:nvSpPr>
          <p:spPr>
            <a:xfrm>
              <a:off x="0" y="0"/>
              <a:ext cx="517743" cy="517743"/>
            </a:xfrm>
            <a:prstGeom prst="ellipse">
              <a:avLst/>
            </a:prstGeom>
            <a:solidFill>
              <a:srgbClr val="00726E"/>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90" name="3">
              <a:extLst>
                <a:ext uri="{FF2B5EF4-FFF2-40B4-BE49-F238E27FC236}">
                  <a16:creationId xmlns:a16="http://schemas.microsoft.com/office/drawing/2014/main" id="{937B92E7-F866-2942-9C43-AE8B59112B3A}"/>
                </a:ext>
              </a:extLst>
            </p:cNvPr>
            <p:cNvSpPr txBox="1"/>
            <p:nvPr/>
          </p:nvSpPr>
          <p:spPr>
            <a:xfrm>
              <a:off x="138222" y="91232"/>
              <a:ext cx="241299" cy="3962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Nunito Sans SemiBold"/>
                  <a:ea typeface="Nunito Sans SemiBold"/>
                  <a:cs typeface="Nunito Sans SemiBold"/>
                  <a:sym typeface="Nunito Sans SemiBold"/>
                </a:defRPr>
              </a:lvl1pPr>
            </a:lstStyle>
            <a:p>
              <a:r>
                <a:rPr dirty="0"/>
                <a:t>3</a:t>
              </a:r>
            </a:p>
          </p:txBody>
        </p:sp>
        <p:sp>
          <p:nvSpPr>
            <p:cNvPr id="91" name="Achievement is maximised">
              <a:extLst>
                <a:ext uri="{FF2B5EF4-FFF2-40B4-BE49-F238E27FC236}">
                  <a16:creationId xmlns:a16="http://schemas.microsoft.com/office/drawing/2014/main" id="{BC01549E-FFC6-A44D-9923-F957DB263AAD}"/>
                </a:ext>
              </a:extLst>
            </p:cNvPr>
            <p:cNvSpPr txBox="1"/>
            <p:nvPr/>
          </p:nvSpPr>
          <p:spPr>
            <a:xfrm>
              <a:off x="625105" y="88692"/>
              <a:ext cx="2856711" cy="3962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l">
                <a:defRPr>
                  <a:solidFill>
                    <a:srgbClr val="FFFFFF"/>
                  </a:solidFill>
                  <a:latin typeface="Nunito Sans SemiBold"/>
                  <a:ea typeface="Nunito Sans SemiBold"/>
                  <a:cs typeface="Nunito Sans SemiBold"/>
                  <a:sym typeface="Nunito Sans SemiBold"/>
                </a:defRPr>
              </a:lvl1pPr>
            </a:lstStyle>
            <a:p>
              <a:r>
                <a:rPr dirty="0"/>
                <a:t>Achievement is </a:t>
              </a:r>
              <a:r>
                <a:rPr dirty="0" err="1"/>
                <a:t>maximised</a:t>
              </a:r>
              <a:endParaRPr dirty="0"/>
            </a:p>
          </p:txBody>
        </p:sp>
      </p:grpSp>
      <p:grpSp>
        <p:nvGrpSpPr>
          <p:cNvPr id="92" name="Group">
            <a:extLst>
              <a:ext uri="{FF2B5EF4-FFF2-40B4-BE49-F238E27FC236}">
                <a16:creationId xmlns:a16="http://schemas.microsoft.com/office/drawing/2014/main" id="{4EAD9173-78C3-6241-B754-6D8D3A33E480}"/>
              </a:ext>
            </a:extLst>
          </p:cNvPr>
          <p:cNvGrpSpPr/>
          <p:nvPr/>
        </p:nvGrpSpPr>
        <p:grpSpPr>
          <a:xfrm>
            <a:off x="3219579" y="2276084"/>
            <a:ext cx="5247883" cy="517744"/>
            <a:chOff x="0" y="0"/>
            <a:chExt cx="5247881" cy="517743"/>
          </a:xfrm>
        </p:grpSpPr>
        <p:sp>
          <p:nvSpPr>
            <p:cNvPr id="93" name="Rectangle">
              <a:extLst>
                <a:ext uri="{FF2B5EF4-FFF2-40B4-BE49-F238E27FC236}">
                  <a16:creationId xmlns:a16="http://schemas.microsoft.com/office/drawing/2014/main" id="{81E00ED5-6BBB-5E47-9FB8-3527F89DF45D}"/>
                </a:ext>
              </a:extLst>
            </p:cNvPr>
            <p:cNvSpPr/>
            <p:nvPr/>
          </p:nvSpPr>
          <p:spPr>
            <a:xfrm>
              <a:off x="247520" y="0"/>
              <a:ext cx="5000361" cy="517743"/>
            </a:xfrm>
            <a:prstGeom prst="rect">
              <a:avLst/>
            </a:prstGeom>
            <a:solidFill>
              <a:srgbClr val="F6A461"/>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94" name="Circle">
              <a:extLst>
                <a:ext uri="{FF2B5EF4-FFF2-40B4-BE49-F238E27FC236}">
                  <a16:creationId xmlns:a16="http://schemas.microsoft.com/office/drawing/2014/main" id="{CFEEE147-9E73-3541-B1E9-865202974B1B}"/>
                </a:ext>
              </a:extLst>
            </p:cNvPr>
            <p:cNvSpPr/>
            <p:nvPr/>
          </p:nvSpPr>
          <p:spPr>
            <a:xfrm>
              <a:off x="0" y="0"/>
              <a:ext cx="517743" cy="517743"/>
            </a:xfrm>
            <a:prstGeom prst="ellipse">
              <a:avLst/>
            </a:prstGeom>
            <a:solidFill>
              <a:srgbClr val="F28B39"/>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95" name="4">
              <a:extLst>
                <a:ext uri="{FF2B5EF4-FFF2-40B4-BE49-F238E27FC236}">
                  <a16:creationId xmlns:a16="http://schemas.microsoft.com/office/drawing/2014/main" id="{2DD2602E-C23D-C44A-8037-9CCE63A817AC}"/>
                </a:ext>
              </a:extLst>
            </p:cNvPr>
            <p:cNvSpPr txBox="1"/>
            <p:nvPr/>
          </p:nvSpPr>
          <p:spPr>
            <a:xfrm>
              <a:off x="143778" y="81072"/>
              <a:ext cx="230187" cy="369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Nunito Sans SemiBold"/>
                  <a:ea typeface="Nunito Sans SemiBold"/>
                  <a:cs typeface="Nunito Sans SemiBold"/>
                  <a:sym typeface="Nunito Sans SemiBold"/>
                </a:defRPr>
              </a:lvl1pPr>
            </a:lstStyle>
            <a:p>
              <a:r>
                <a:rPr lang="en-GB" dirty="0"/>
                <a:t>2</a:t>
              </a:r>
              <a:endParaRPr dirty="0"/>
            </a:p>
          </p:txBody>
        </p:sp>
        <p:sp>
          <p:nvSpPr>
            <p:cNvPr id="96" name="Well-being is supported">
              <a:extLst>
                <a:ext uri="{FF2B5EF4-FFF2-40B4-BE49-F238E27FC236}">
                  <a16:creationId xmlns:a16="http://schemas.microsoft.com/office/drawing/2014/main" id="{30D80B93-4D09-E446-83AE-7E4A402DCEDD}"/>
                </a:ext>
              </a:extLst>
            </p:cNvPr>
            <p:cNvSpPr txBox="1"/>
            <p:nvPr/>
          </p:nvSpPr>
          <p:spPr>
            <a:xfrm>
              <a:off x="646771" y="78532"/>
              <a:ext cx="2464772" cy="369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l">
                <a:defRPr>
                  <a:solidFill>
                    <a:srgbClr val="FFFFFF"/>
                  </a:solidFill>
                  <a:latin typeface="Nunito Sans SemiBold"/>
                  <a:ea typeface="Nunito Sans SemiBold"/>
                  <a:cs typeface="Nunito Sans SemiBold"/>
                  <a:sym typeface="Nunito Sans SemiBold"/>
                </a:defRPr>
              </a:lvl1pPr>
            </a:lstStyle>
            <a:p>
              <a:r>
                <a:rPr lang="en-GB" dirty="0"/>
                <a:t>wellbeing</a:t>
              </a:r>
              <a:r>
                <a:rPr dirty="0"/>
                <a:t> is supported</a:t>
              </a:r>
            </a:p>
          </p:txBody>
        </p:sp>
      </p:grpSp>
      <p:grpSp>
        <p:nvGrpSpPr>
          <p:cNvPr id="97" name="Group">
            <a:extLst>
              <a:ext uri="{FF2B5EF4-FFF2-40B4-BE49-F238E27FC236}">
                <a16:creationId xmlns:a16="http://schemas.microsoft.com/office/drawing/2014/main" id="{59D8469C-39A4-4740-A9D1-BD7835C2F4CD}"/>
              </a:ext>
            </a:extLst>
          </p:cNvPr>
          <p:cNvGrpSpPr/>
          <p:nvPr/>
        </p:nvGrpSpPr>
        <p:grpSpPr>
          <a:xfrm>
            <a:off x="3219579" y="3815286"/>
            <a:ext cx="5247883" cy="517745"/>
            <a:chOff x="0" y="0"/>
            <a:chExt cx="5247881" cy="517743"/>
          </a:xfrm>
        </p:grpSpPr>
        <p:sp>
          <p:nvSpPr>
            <p:cNvPr id="98" name="Rectangle">
              <a:extLst>
                <a:ext uri="{FF2B5EF4-FFF2-40B4-BE49-F238E27FC236}">
                  <a16:creationId xmlns:a16="http://schemas.microsoft.com/office/drawing/2014/main" id="{991A92E6-FBDE-CD4E-8562-E47F9C167916}"/>
                </a:ext>
              </a:extLst>
            </p:cNvPr>
            <p:cNvSpPr/>
            <p:nvPr/>
          </p:nvSpPr>
          <p:spPr>
            <a:xfrm>
              <a:off x="247520" y="0"/>
              <a:ext cx="5000361" cy="517743"/>
            </a:xfrm>
            <a:prstGeom prst="rect">
              <a:avLst/>
            </a:prstGeom>
            <a:solidFill>
              <a:srgbClr val="73BBE8"/>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99" name="Circle">
              <a:extLst>
                <a:ext uri="{FF2B5EF4-FFF2-40B4-BE49-F238E27FC236}">
                  <a16:creationId xmlns:a16="http://schemas.microsoft.com/office/drawing/2014/main" id="{6E1B409E-5CCE-D441-ABD0-842A118210EE}"/>
                </a:ext>
              </a:extLst>
            </p:cNvPr>
            <p:cNvSpPr/>
            <p:nvPr/>
          </p:nvSpPr>
          <p:spPr>
            <a:xfrm>
              <a:off x="0" y="0"/>
              <a:ext cx="517743" cy="517743"/>
            </a:xfrm>
            <a:prstGeom prst="ellipse">
              <a:avLst/>
            </a:prstGeom>
            <a:solidFill>
              <a:srgbClr val="36A9E2"/>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100" name="5">
              <a:extLst>
                <a:ext uri="{FF2B5EF4-FFF2-40B4-BE49-F238E27FC236}">
                  <a16:creationId xmlns:a16="http://schemas.microsoft.com/office/drawing/2014/main" id="{7B6C75C8-7849-3349-8472-EA95B9B69381}"/>
                </a:ext>
              </a:extLst>
            </p:cNvPr>
            <p:cNvSpPr txBox="1"/>
            <p:nvPr/>
          </p:nvSpPr>
          <p:spPr>
            <a:xfrm>
              <a:off x="138222" y="111552"/>
              <a:ext cx="241299" cy="3962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Nunito Sans SemiBold"/>
                  <a:ea typeface="Nunito Sans SemiBold"/>
                  <a:cs typeface="Nunito Sans SemiBold"/>
                  <a:sym typeface="Nunito Sans SemiBold"/>
                </a:defRPr>
              </a:lvl1pPr>
            </a:lstStyle>
            <a:p>
              <a:r>
                <a:t>5</a:t>
              </a:r>
            </a:p>
          </p:txBody>
        </p:sp>
        <p:sp>
          <p:nvSpPr>
            <p:cNvPr id="101" name="Parents are engaged">
              <a:extLst>
                <a:ext uri="{FF2B5EF4-FFF2-40B4-BE49-F238E27FC236}">
                  <a16:creationId xmlns:a16="http://schemas.microsoft.com/office/drawing/2014/main" id="{D649F77A-A40C-7347-A19A-5C63DAD53A2D}"/>
                </a:ext>
              </a:extLst>
            </p:cNvPr>
            <p:cNvSpPr txBox="1"/>
            <p:nvPr/>
          </p:nvSpPr>
          <p:spPr>
            <a:xfrm>
              <a:off x="646771" y="88692"/>
              <a:ext cx="2020741" cy="369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l">
                <a:defRPr>
                  <a:solidFill>
                    <a:srgbClr val="FFFFFF"/>
                  </a:solidFill>
                  <a:latin typeface="Nunito Sans SemiBold"/>
                  <a:ea typeface="Nunito Sans SemiBold"/>
                  <a:cs typeface="Nunito Sans SemiBold"/>
                  <a:sym typeface="Nunito Sans SemiBold"/>
                </a:defRPr>
              </a:lvl1pPr>
            </a:lstStyle>
            <a:p>
              <a:r>
                <a:rPr lang="en-GB" dirty="0"/>
                <a:t>Children are heard</a:t>
              </a:r>
              <a:endParaRPr dirty="0"/>
            </a:p>
          </p:txBody>
        </p:sp>
      </p:grpSp>
      <p:grpSp>
        <p:nvGrpSpPr>
          <p:cNvPr id="102" name="Group">
            <a:extLst>
              <a:ext uri="{FF2B5EF4-FFF2-40B4-BE49-F238E27FC236}">
                <a16:creationId xmlns:a16="http://schemas.microsoft.com/office/drawing/2014/main" id="{919026F1-2B73-AC4F-AD9F-7CE96DD29C94}"/>
              </a:ext>
            </a:extLst>
          </p:cNvPr>
          <p:cNvGrpSpPr/>
          <p:nvPr/>
        </p:nvGrpSpPr>
        <p:grpSpPr>
          <a:xfrm>
            <a:off x="3219579" y="4328329"/>
            <a:ext cx="5247883" cy="517744"/>
            <a:chOff x="0" y="0"/>
            <a:chExt cx="5247881" cy="517743"/>
          </a:xfrm>
        </p:grpSpPr>
        <p:sp>
          <p:nvSpPr>
            <p:cNvPr id="103" name="Rectangle">
              <a:extLst>
                <a:ext uri="{FF2B5EF4-FFF2-40B4-BE49-F238E27FC236}">
                  <a16:creationId xmlns:a16="http://schemas.microsoft.com/office/drawing/2014/main" id="{4C76BC1E-3AEE-A144-BD60-B77766041E09}"/>
                </a:ext>
              </a:extLst>
            </p:cNvPr>
            <p:cNvSpPr/>
            <p:nvPr/>
          </p:nvSpPr>
          <p:spPr>
            <a:xfrm>
              <a:off x="247520" y="0"/>
              <a:ext cx="5000361" cy="517743"/>
            </a:xfrm>
            <a:prstGeom prst="rect">
              <a:avLst/>
            </a:prstGeom>
            <a:solidFill>
              <a:srgbClr val="909090"/>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dirty="0"/>
            </a:p>
          </p:txBody>
        </p:sp>
        <p:sp>
          <p:nvSpPr>
            <p:cNvPr id="104" name="Circle">
              <a:extLst>
                <a:ext uri="{FF2B5EF4-FFF2-40B4-BE49-F238E27FC236}">
                  <a16:creationId xmlns:a16="http://schemas.microsoft.com/office/drawing/2014/main" id="{2CE79FCF-F1A9-DD4F-8EDE-70AFED780500}"/>
                </a:ext>
              </a:extLst>
            </p:cNvPr>
            <p:cNvSpPr/>
            <p:nvPr/>
          </p:nvSpPr>
          <p:spPr>
            <a:xfrm>
              <a:off x="0" y="0"/>
              <a:ext cx="517743" cy="517743"/>
            </a:xfrm>
            <a:prstGeom prst="ellipse">
              <a:avLst/>
            </a:prstGeom>
            <a:solidFill>
              <a:srgbClr val="706F6F"/>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105" name="6">
              <a:extLst>
                <a:ext uri="{FF2B5EF4-FFF2-40B4-BE49-F238E27FC236}">
                  <a16:creationId xmlns:a16="http://schemas.microsoft.com/office/drawing/2014/main" id="{EAF17446-7C0A-0E49-93BD-73B004C4DF92}"/>
                </a:ext>
              </a:extLst>
            </p:cNvPr>
            <p:cNvSpPr txBox="1"/>
            <p:nvPr/>
          </p:nvSpPr>
          <p:spPr>
            <a:xfrm>
              <a:off x="138336" y="91232"/>
              <a:ext cx="241070" cy="3962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Nunito Sans SemiBold"/>
                  <a:ea typeface="Nunito Sans SemiBold"/>
                  <a:cs typeface="Nunito Sans SemiBold"/>
                  <a:sym typeface="Nunito Sans SemiBold"/>
                </a:defRPr>
              </a:lvl1pPr>
            </a:lstStyle>
            <a:p>
              <a:r>
                <a:rPr dirty="0"/>
                <a:t>6</a:t>
              </a:r>
            </a:p>
          </p:txBody>
        </p:sp>
        <p:sp>
          <p:nvSpPr>
            <p:cNvPr id="106" name="Support is responsive">
              <a:extLst>
                <a:ext uri="{FF2B5EF4-FFF2-40B4-BE49-F238E27FC236}">
                  <a16:creationId xmlns:a16="http://schemas.microsoft.com/office/drawing/2014/main" id="{2F45C686-46CA-F44C-92C4-36936D117B90}"/>
                </a:ext>
              </a:extLst>
            </p:cNvPr>
            <p:cNvSpPr txBox="1"/>
            <p:nvPr/>
          </p:nvSpPr>
          <p:spPr>
            <a:xfrm>
              <a:off x="646771" y="78532"/>
              <a:ext cx="2262794" cy="369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l">
                <a:defRPr>
                  <a:solidFill>
                    <a:srgbClr val="FFFFFF"/>
                  </a:solidFill>
                  <a:latin typeface="Nunito Sans SemiBold"/>
                  <a:ea typeface="Nunito Sans SemiBold"/>
                  <a:cs typeface="Nunito Sans SemiBold"/>
                  <a:sym typeface="Nunito Sans SemiBold"/>
                </a:defRPr>
              </a:lvl1pPr>
            </a:lstStyle>
            <a:p>
              <a:r>
                <a:rPr lang="en-GB" dirty="0"/>
                <a:t>Parents are engaged</a:t>
              </a:r>
              <a:endParaRPr dirty="0"/>
            </a:p>
          </p:txBody>
        </p:sp>
      </p:grpSp>
      <p:grpSp>
        <p:nvGrpSpPr>
          <p:cNvPr id="107" name="Group">
            <a:extLst>
              <a:ext uri="{FF2B5EF4-FFF2-40B4-BE49-F238E27FC236}">
                <a16:creationId xmlns:a16="http://schemas.microsoft.com/office/drawing/2014/main" id="{4E3AF1E9-F227-D745-BFE9-50A7EB520A8B}"/>
              </a:ext>
            </a:extLst>
          </p:cNvPr>
          <p:cNvGrpSpPr/>
          <p:nvPr/>
        </p:nvGrpSpPr>
        <p:grpSpPr>
          <a:xfrm>
            <a:off x="3219579" y="4841373"/>
            <a:ext cx="5247673" cy="517744"/>
            <a:chOff x="0" y="0"/>
            <a:chExt cx="5247672" cy="517743"/>
          </a:xfrm>
        </p:grpSpPr>
        <p:sp>
          <p:nvSpPr>
            <p:cNvPr id="108" name="Rectangle">
              <a:extLst>
                <a:ext uri="{FF2B5EF4-FFF2-40B4-BE49-F238E27FC236}">
                  <a16:creationId xmlns:a16="http://schemas.microsoft.com/office/drawing/2014/main" id="{5989E7A8-4382-5D4A-9084-DF10124E7B00}"/>
                </a:ext>
              </a:extLst>
            </p:cNvPr>
            <p:cNvSpPr/>
            <p:nvPr/>
          </p:nvSpPr>
          <p:spPr>
            <a:xfrm>
              <a:off x="247310" y="0"/>
              <a:ext cx="5000362" cy="517743"/>
            </a:xfrm>
            <a:prstGeom prst="rect">
              <a:avLst/>
            </a:prstGeom>
            <a:solidFill>
              <a:srgbClr val="EA5297"/>
            </a:solidFill>
            <a:ln w="12700" cap="flat">
              <a:noFill/>
              <a:miter lim="400000"/>
            </a:ln>
            <a:effectLst/>
          </p:spPr>
          <p:txBody>
            <a:bodyPr wrap="square" lIns="45718" tIns="45718" rIns="45718" bIns="45718" numCol="1" anchor="ctr">
              <a:noAutofit/>
            </a:bodyPr>
            <a:lstStyle/>
            <a:p>
              <a:pPr algn="l" defTabSz="914400">
                <a:defRPr sz="1700">
                  <a:solidFill>
                    <a:srgbClr val="E3E3E3"/>
                  </a:solidFill>
                  <a:latin typeface="+mn-lt"/>
                  <a:ea typeface="+mn-ea"/>
                  <a:cs typeface="+mn-cs"/>
                  <a:sym typeface="Helvetica"/>
                </a:defRPr>
              </a:pPr>
              <a:endParaRPr/>
            </a:p>
          </p:txBody>
        </p:sp>
        <p:sp>
          <p:nvSpPr>
            <p:cNvPr id="109" name="Circle">
              <a:extLst>
                <a:ext uri="{FF2B5EF4-FFF2-40B4-BE49-F238E27FC236}">
                  <a16:creationId xmlns:a16="http://schemas.microsoft.com/office/drawing/2014/main" id="{054CEEFC-6A83-0A4E-8FC3-4486855E271F}"/>
                </a:ext>
              </a:extLst>
            </p:cNvPr>
            <p:cNvSpPr/>
            <p:nvPr/>
          </p:nvSpPr>
          <p:spPr>
            <a:xfrm>
              <a:off x="0" y="0"/>
              <a:ext cx="517743" cy="517743"/>
            </a:xfrm>
            <a:prstGeom prst="ellipse">
              <a:avLst/>
            </a:prstGeom>
            <a:solidFill>
              <a:srgbClr val="E6007E"/>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110" name="7">
              <a:extLst>
                <a:ext uri="{FF2B5EF4-FFF2-40B4-BE49-F238E27FC236}">
                  <a16:creationId xmlns:a16="http://schemas.microsoft.com/office/drawing/2014/main" id="{EE179EAC-F4B5-E94F-ADDC-03598165C9D8}"/>
                </a:ext>
              </a:extLst>
            </p:cNvPr>
            <p:cNvSpPr txBox="1"/>
            <p:nvPr/>
          </p:nvSpPr>
          <p:spPr>
            <a:xfrm>
              <a:off x="138222" y="73452"/>
              <a:ext cx="241299" cy="3962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Nunito Sans SemiBold"/>
                  <a:ea typeface="Nunito Sans SemiBold"/>
                  <a:cs typeface="Nunito Sans SemiBold"/>
                  <a:sym typeface="Nunito Sans SemiBold"/>
                </a:defRPr>
              </a:lvl1pPr>
            </a:lstStyle>
            <a:p>
              <a:r>
                <a:t>7</a:t>
              </a:r>
            </a:p>
          </p:txBody>
        </p:sp>
        <p:sp>
          <p:nvSpPr>
            <p:cNvPr id="111" name="Staff are well-informed">
              <a:extLst>
                <a:ext uri="{FF2B5EF4-FFF2-40B4-BE49-F238E27FC236}">
                  <a16:creationId xmlns:a16="http://schemas.microsoft.com/office/drawing/2014/main" id="{F018ADD7-8924-D546-A156-106580818503}"/>
                </a:ext>
              </a:extLst>
            </p:cNvPr>
            <p:cNvSpPr txBox="1"/>
            <p:nvPr/>
          </p:nvSpPr>
          <p:spPr>
            <a:xfrm>
              <a:off x="646771" y="101392"/>
              <a:ext cx="2501696" cy="3962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l">
                <a:defRPr>
                  <a:solidFill>
                    <a:srgbClr val="FFFFFF"/>
                  </a:solidFill>
                  <a:latin typeface="Nunito Sans SemiBold"/>
                  <a:ea typeface="Nunito Sans SemiBold"/>
                  <a:cs typeface="Nunito Sans SemiBold"/>
                  <a:sym typeface="Nunito Sans SemiBold"/>
                </a:defRPr>
              </a:lvl1pPr>
            </a:lstStyle>
            <a:p>
              <a:r>
                <a:rPr dirty="0"/>
                <a:t>Staff are well-informed</a:t>
              </a:r>
            </a:p>
          </p:txBody>
        </p:sp>
      </p:grpSp>
      <p:grpSp>
        <p:nvGrpSpPr>
          <p:cNvPr id="112" name="Group 111">
            <a:extLst>
              <a:ext uri="{FF2B5EF4-FFF2-40B4-BE49-F238E27FC236}">
                <a16:creationId xmlns:a16="http://schemas.microsoft.com/office/drawing/2014/main" id="{A60442AD-77C3-BA40-BF90-868DC0948877}"/>
              </a:ext>
            </a:extLst>
          </p:cNvPr>
          <p:cNvGrpSpPr/>
          <p:nvPr/>
        </p:nvGrpSpPr>
        <p:grpSpPr>
          <a:xfrm>
            <a:off x="3219126" y="3293818"/>
            <a:ext cx="5247883" cy="517744"/>
            <a:chOff x="3892679" y="269486"/>
            <a:chExt cx="5247883" cy="517744"/>
          </a:xfrm>
        </p:grpSpPr>
        <p:sp>
          <p:nvSpPr>
            <p:cNvPr id="113" name="Rectangle">
              <a:extLst>
                <a:ext uri="{FF2B5EF4-FFF2-40B4-BE49-F238E27FC236}">
                  <a16:creationId xmlns:a16="http://schemas.microsoft.com/office/drawing/2014/main" id="{BD905C32-FD61-4D4F-8544-9FAEBB9ADA8C}"/>
                </a:ext>
              </a:extLst>
            </p:cNvPr>
            <p:cNvSpPr/>
            <p:nvPr/>
          </p:nvSpPr>
          <p:spPr>
            <a:xfrm>
              <a:off x="4140199" y="269486"/>
              <a:ext cx="5000363" cy="517744"/>
            </a:xfrm>
            <a:prstGeom prst="rect">
              <a:avLst/>
            </a:prstGeom>
            <a:solidFill>
              <a:srgbClr val="A74C97"/>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114" name="Circle">
              <a:extLst>
                <a:ext uri="{FF2B5EF4-FFF2-40B4-BE49-F238E27FC236}">
                  <a16:creationId xmlns:a16="http://schemas.microsoft.com/office/drawing/2014/main" id="{86E7EBB8-38A3-3C47-A99C-8771F841B311}"/>
                </a:ext>
              </a:extLst>
            </p:cNvPr>
            <p:cNvSpPr/>
            <p:nvPr/>
          </p:nvSpPr>
          <p:spPr>
            <a:xfrm>
              <a:off x="3892679" y="269486"/>
              <a:ext cx="517743" cy="517744"/>
            </a:xfrm>
            <a:prstGeom prst="ellipse">
              <a:avLst/>
            </a:prstGeom>
            <a:solidFill>
              <a:srgbClr val="972983"/>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115" name="2">
              <a:extLst>
                <a:ext uri="{FF2B5EF4-FFF2-40B4-BE49-F238E27FC236}">
                  <a16:creationId xmlns:a16="http://schemas.microsoft.com/office/drawing/2014/main" id="{CB4F18A4-7395-A149-A1D7-13790127F5A5}"/>
                </a:ext>
              </a:extLst>
            </p:cNvPr>
            <p:cNvSpPr txBox="1"/>
            <p:nvPr/>
          </p:nvSpPr>
          <p:spPr>
            <a:xfrm>
              <a:off x="4036457" y="349092"/>
              <a:ext cx="230187" cy="369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a:solidFill>
                    <a:srgbClr val="FFFFFF"/>
                  </a:solidFill>
                  <a:latin typeface="Nunito Sans SemiBold"/>
                  <a:ea typeface="Nunito Sans SemiBold"/>
                  <a:cs typeface="Nunito Sans SemiBold"/>
                  <a:sym typeface="Nunito Sans SemiBold"/>
                </a:defRPr>
              </a:lvl1pPr>
            </a:lstStyle>
            <a:p>
              <a:r>
                <a:rPr lang="en-GB" dirty="0"/>
                <a:t>4</a:t>
              </a:r>
              <a:endParaRPr dirty="0"/>
            </a:p>
          </p:txBody>
        </p:sp>
        <p:sp>
          <p:nvSpPr>
            <p:cNvPr id="116" name="Transition is effective">
              <a:extLst>
                <a:ext uri="{FF2B5EF4-FFF2-40B4-BE49-F238E27FC236}">
                  <a16:creationId xmlns:a16="http://schemas.microsoft.com/office/drawing/2014/main" id="{0FE503CE-2C20-9D41-BD29-926CEF810721}"/>
                </a:ext>
              </a:extLst>
            </p:cNvPr>
            <p:cNvSpPr txBox="1"/>
            <p:nvPr/>
          </p:nvSpPr>
          <p:spPr>
            <a:xfrm>
              <a:off x="4566996" y="346552"/>
              <a:ext cx="2290928" cy="396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l">
                <a:defRPr>
                  <a:solidFill>
                    <a:srgbClr val="FFFFFF"/>
                  </a:solidFill>
                  <a:latin typeface="Nunito Sans SemiBold"/>
                  <a:ea typeface="Nunito Sans SemiBold"/>
                  <a:cs typeface="Nunito Sans SemiBold"/>
                  <a:sym typeface="Nunito Sans SemiBold"/>
                </a:defRPr>
              </a:lvl1pPr>
            </a:lstStyle>
            <a:p>
              <a:r>
                <a:rPr dirty="0"/>
                <a:t>Transition is effective</a:t>
              </a:r>
            </a:p>
          </p:txBody>
        </p:sp>
      </p:grpSp>
      <p:pic>
        <p:nvPicPr>
          <p:cNvPr id="2" name="Principle 1 Slide 2" descr="Principle 1 Slide 2">
            <a:hlinkClick r:id="" action="ppaction://media"/>
            <a:extLst>
              <a:ext uri="{FF2B5EF4-FFF2-40B4-BE49-F238E27FC236}">
                <a16:creationId xmlns:a16="http://schemas.microsoft.com/office/drawing/2014/main" id="{79703E2F-DB8A-C041-8F16-55B43B1548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p:spPr>
      </p:pic>
    </p:spTree>
    <p:extLst>
      <p:ext uri="{BB962C8B-B14F-4D97-AF65-F5344CB8AC3E}">
        <p14:creationId xmlns:p14="http://schemas.microsoft.com/office/powerpoint/2010/main" val="157413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Content Placeholder 2"/>
          <p:cNvSpPr txBox="1">
            <a:spLocks noGrp="1"/>
          </p:cNvSpPr>
          <p:nvPr>
            <p:ph type="body" sz="quarter" idx="1"/>
          </p:nvPr>
        </p:nvSpPr>
        <p:spPr>
          <a:xfrm>
            <a:off x="4101229" y="2653168"/>
            <a:ext cx="4404818" cy="1763925"/>
          </a:xfrm>
          <a:prstGeom prst="rect">
            <a:avLst/>
          </a:prstGeom>
        </p:spPr>
        <p:txBody>
          <a:bodyPr>
            <a:normAutofit/>
          </a:bodyPr>
          <a:lstStyle/>
          <a:p>
            <a:pPr marL="133729" indent="-133729">
              <a:defRPr>
                <a:solidFill>
                  <a:srgbClr val="203C77"/>
                </a:solidFill>
              </a:defRPr>
            </a:pPr>
            <a:r>
              <a:rPr lang="en-GB" dirty="0">
                <a:solidFill>
                  <a:srgbClr val="203C76"/>
                </a:solidFill>
              </a:rPr>
              <a:t>Web links:</a:t>
            </a:r>
            <a:endParaRPr lang="en-GB" dirty="0">
              <a:solidFill>
                <a:srgbClr val="203C76"/>
              </a:solidFill>
              <a:hlinkClick r:id="rId5">
                <a:extLst>
                  <a:ext uri="{A12FA001-AC4F-418D-AE19-62706E023703}">
                    <ahyp:hlinkClr xmlns:ahyp="http://schemas.microsoft.com/office/drawing/2018/hyperlinkcolor" xmlns="" val="tx"/>
                  </a:ext>
                </a:extLst>
              </a:hlinkClick>
            </a:endParaRPr>
          </a:p>
          <a:p>
            <a:pPr marL="133729" indent="-133729">
              <a:defRPr>
                <a:solidFill>
                  <a:srgbClr val="203C77"/>
                </a:solidFill>
              </a:defRPr>
            </a:pPr>
            <a:endParaRPr lang="en-GB" dirty="0">
              <a:solidFill>
                <a:srgbClr val="203C76"/>
              </a:solidFill>
              <a:hlinkClick r:id="rId5">
                <a:extLst>
                  <a:ext uri="{A12FA001-AC4F-418D-AE19-62706E023703}">
                    <ahyp:hlinkClr xmlns:ahyp="http://schemas.microsoft.com/office/drawing/2018/hyperlinkcolor" xmlns="" val="tx"/>
                  </a:ext>
                </a:extLst>
              </a:hlinkClick>
            </a:endParaRPr>
          </a:p>
          <a:p>
            <a:pPr marL="133729" indent="-133729">
              <a:defRPr>
                <a:solidFill>
                  <a:srgbClr val="203C77"/>
                </a:solidFill>
              </a:defRPr>
            </a:pPr>
            <a:r>
              <a:rPr lang="en-GB" dirty="0">
                <a:solidFill>
                  <a:srgbClr val="203C76"/>
                </a:solidFill>
                <a:hlinkClick r:id="rId5">
                  <a:extLst>
                    <a:ext uri="{A12FA001-AC4F-418D-AE19-62706E023703}">
                      <ahyp:hlinkClr xmlns:ahyp="http://schemas.microsoft.com/office/drawing/2018/hyperlinkcolor" xmlns="" val="tx"/>
                    </a:ext>
                  </a:extLst>
                </a:hlinkClick>
              </a:rPr>
              <a:t>Children’s Education Advisory Service (CEAS</a:t>
            </a:r>
            <a:r>
              <a:rPr lang="en-GB" dirty="0">
                <a:solidFill>
                  <a:srgbClr val="203C76"/>
                </a:solidFill>
              </a:rPr>
              <a:t>)</a:t>
            </a:r>
          </a:p>
          <a:p>
            <a:pPr marL="133729" indent="-133729">
              <a:defRPr>
                <a:solidFill>
                  <a:srgbClr val="203C77"/>
                </a:solidFill>
              </a:defRPr>
            </a:pPr>
            <a:endParaRPr lang="en-GB" dirty="0">
              <a:solidFill>
                <a:srgbClr val="203C76"/>
              </a:solidFill>
            </a:endParaRPr>
          </a:p>
          <a:p>
            <a:pPr marL="133730" indent="-133730">
              <a:defRPr>
                <a:solidFill>
                  <a:srgbClr val="203C77"/>
                </a:solidFill>
              </a:defRPr>
            </a:pPr>
            <a:r>
              <a:rPr lang="en-GB" dirty="0">
                <a:solidFill>
                  <a:srgbClr val="203C76"/>
                </a:solidFill>
                <a:hlinkClick r:id="rId6">
                  <a:extLst>
                    <a:ext uri="{A12FA001-AC4F-418D-AE19-62706E023703}">
                      <ahyp:hlinkClr xmlns:ahyp="http://schemas.microsoft.com/office/drawing/2018/hyperlinkcolor" xmlns="" val="tx"/>
                    </a:ext>
                  </a:extLst>
                </a:hlinkClick>
              </a:rPr>
              <a:t>Directorate of Children &amp; Young People (DCYP)</a:t>
            </a:r>
            <a:endParaRPr lang="en-GB" dirty="0">
              <a:solidFill>
                <a:srgbClr val="203C76"/>
              </a:solidFill>
            </a:endParaRPr>
          </a:p>
        </p:txBody>
      </p:sp>
      <p:sp>
        <p:nvSpPr>
          <p:cNvPr id="370" name="Title 1"/>
          <p:cNvSpPr txBox="1"/>
          <p:nvPr/>
        </p:nvSpPr>
        <p:spPr>
          <a:xfrm>
            <a:off x="1397000" y="381000"/>
            <a:ext cx="7601863" cy="8171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lvl1pPr algn="l" defTabSz="534923">
              <a:lnSpc>
                <a:spcPct val="90000"/>
              </a:lnSpc>
              <a:defRPr sz="2000">
                <a:solidFill>
                  <a:schemeClr val="accent1"/>
                </a:solidFill>
              </a:defRPr>
            </a:lvl1pPr>
          </a:lstStyle>
          <a:p>
            <a:r>
              <a:rPr lang="en-GB"/>
              <a:t>SIGNPOSTING TO DCYP </a:t>
            </a:r>
            <a:br>
              <a:rPr lang="en-GB"/>
            </a:br>
            <a:r>
              <a:rPr lang="en-GB"/>
              <a:t>Children’s Education Advisory Service</a:t>
            </a:r>
            <a:endParaRPr/>
          </a:p>
        </p:txBody>
      </p:sp>
      <p:pic>
        <p:nvPicPr>
          <p:cNvPr id="1026" name="Picture 2" descr="COLERNE HIVE: Message From Children's Education Advisory Service (CEAS)">
            <a:extLst>
              <a:ext uri="{FF2B5EF4-FFF2-40B4-BE49-F238E27FC236}">
                <a16:creationId xmlns:a16="http://schemas.microsoft.com/office/drawing/2014/main" id="{18392AF1-1B01-BB45-A6ED-4F074593D3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1595" y="2541794"/>
            <a:ext cx="2538135" cy="1986674"/>
          </a:xfrm>
          <a:prstGeom prst="rect">
            <a:avLst/>
          </a:prstGeom>
          <a:noFill/>
          <a:extLst>
            <a:ext uri="{909E8E84-426E-40DD-AFC4-6F175D3DCCD1}">
              <a14:hiddenFill xmlns:a14="http://schemas.microsoft.com/office/drawing/2010/main">
                <a:solidFill>
                  <a:srgbClr val="FFFFFF"/>
                </a:solidFill>
              </a14:hiddenFill>
            </a:ext>
          </a:extLst>
        </p:spPr>
      </p:pic>
      <p:sp>
        <p:nvSpPr>
          <p:cNvPr id="10" name="Teardrop 9">
            <a:extLst>
              <a:ext uri="{FF2B5EF4-FFF2-40B4-BE49-F238E27FC236}">
                <a16:creationId xmlns:a16="http://schemas.microsoft.com/office/drawing/2014/main" id="{30584C4F-2AB6-2940-AB06-0E2540CE5B71}"/>
              </a:ext>
            </a:extLst>
          </p:cNvPr>
          <p:cNvSpPr/>
          <p:nvPr/>
        </p:nvSpPr>
        <p:spPr>
          <a:xfrm rot="16200000">
            <a:off x="961133" y="2140200"/>
            <a:ext cx="2556000" cy="2577600"/>
          </a:xfrm>
          <a:prstGeom prst="teardrop">
            <a:avLst>
              <a:gd name="adj" fmla="val 87699"/>
            </a:avLst>
          </a:prstGeom>
          <a:blipFill dpi="0" rotWithShape="0">
            <a:blip r:embed="rId8"/>
            <a:srcRect/>
            <a:tile tx="-952500" ty="0" sx="45000" sy="45000" flip="none" algn="tl"/>
          </a:blipFill>
          <a:ln w="127000" cap="flat">
            <a:solidFill>
              <a:srgbClr val="203C7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E3E3E3"/>
              </a:solidFill>
              <a:effectLst/>
              <a:uFillTx/>
              <a:latin typeface="+mn-lt"/>
              <a:ea typeface="+mn-ea"/>
              <a:cs typeface="+mn-cs"/>
              <a:sym typeface="Helvetica"/>
            </a:endParaRPr>
          </a:p>
        </p:txBody>
      </p:sp>
      <p:sp>
        <p:nvSpPr>
          <p:cNvPr id="11" name="Teardrop 10">
            <a:extLst>
              <a:ext uri="{FF2B5EF4-FFF2-40B4-BE49-F238E27FC236}">
                <a16:creationId xmlns:a16="http://schemas.microsoft.com/office/drawing/2014/main" id="{CBC16D5F-2F82-E54A-B137-464390D812B5}"/>
              </a:ext>
            </a:extLst>
          </p:cNvPr>
          <p:cNvSpPr/>
          <p:nvPr/>
        </p:nvSpPr>
        <p:spPr>
          <a:xfrm rot="16200000">
            <a:off x="-4126162" y="1961486"/>
            <a:ext cx="2556000" cy="2577600"/>
          </a:xfrm>
          <a:prstGeom prst="teardrop">
            <a:avLst>
              <a:gd name="adj" fmla="val 87699"/>
            </a:avLst>
          </a:prstGeom>
          <a:blipFill dpi="0" rotWithShape="0">
            <a:blip r:embed="rId9"/>
            <a:srcRect/>
            <a:tile tx="-666750" ty="0" sx="45000" sy="45000" flip="none" algn="tl"/>
          </a:blipFill>
          <a:ln w="127000" cap="flat">
            <a:solidFill>
              <a:srgbClr val="203C7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E3E3E3"/>
              </a:solidFill>
              <a:effectLst/>
              <a:uFillTx/>
              <a:latin typeface="+mn-lt"/>
              <a:ea typeface="+mn-ea"/>
              <a:cs typeface="+mn-cs"/>
              <a:sym typeface="Helvetica"/>
            </a:endParaRPr>
          </a:p>
        </p:txBody>
      </p:sp>
      <p:pic>
        <p:nvPicPr>
          <p:cNvPr id="2" name="Principle 1 Slide 20" descr="Principle 1 Slide 20">
            <a:hlinkClick r:id="" action="ppaction://media"/>
            <a:extLst>
              <a:ext uri="{FF2B5EF4-FFF2-40B4-BE49-F238E27FC236}">
                <a16:creationId xmlns:a16="http://schemas.microsoft.com/office/drawing/2014/main" id="{66941DE6-F14D-B642-8728-4F7A38899FD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50" y="3175"/>
            <a:ext cx="812800" cy="812800"/>
          </a:xfrm>
          <a:prstGeom prst="rect">
            <a:avLst/>
          </a:prstGeom>
        </p:spPr>
      </p:pic>
    </p:spTree>
    <p:extLst>
      <p:ext uri="{BB962C8B-B14F-4D97-AF65-F5344CB8AC3E}">
        <p14:creationId xmlns:p14="http://schemas.microsoft.com/office/powerpoint/2010/main" val="185548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1"/>
          <p:cNvSpPr txBox="1"/>
          <p:nvPr/>
        </p:nvSpPr>
        <p:spPr>
          <a:xfrm>
            <a:off x="1397000" y="381000"/>
            <a:ext cx="7601863" cy="5744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lvl1pPr algn="l" defTabSz="534923">
              <a:lnSpc>
                <a:spcPct val="90000"/>
              </a:lnSpc>
              <a:defRPr sz="2000">
                <a:solidFill>
                  <a:schemeClr val="accent1"/>
                </a:solidFill>
              </a:defRPr>
            </a:lvl1pPr>
          </a:lstStyle>
          <a:p>
            <a:r>
              <a:rPr lang="en-GB"/>
              <a:t>HELP FROM THE SCIP ALLIANCE</a:t>
            </a:r>
            <a:endParaRPr/>
          </a:p>
        </p:txBody>
      </p:sp>
      <p:sp>
        <p:nvSpPr>
          <p:cNvPr id="9" name="Content Placeholder 2">
            <a:extLst>
              <a:ext uri="{FF2B5EF4-FFF2-40B4-BE49-F238E27FC236}">
                <a16:creationId xmlns:a16="http://schemas.microsoft.com/office/drawing/2014/main" id="{A2208AE7-ADE8-9046-A203-1C88E4632C84}"/>
              </a:ext>
            </a:extLst>
          </p:cNvPr>
          <p:cNvSpPr txBox="1">
            <a:spLocks noGrp="1"/>
          </p:cNvSpPr>
          <p:nvPr>
            <p:ph type="body" sz="quarter" idx="1"/>
          </p:nvPr>
        </p:nvSpPr>
        <p:spPr>
          <a:xfrm>
            <a:off x="4428068" y="2231171"/>
            <a:ext cx="4347874" cy="315260"/>
          </a:xfrm>
          <a:prstGeom prst="rect">
            <a:avLst/>
          </a:prstGeom>
        </p:spPr>
        <p:txBody>
          <a:bodyPr>
            <a:normAutofit/>
          </a:bodyPr>
          <a:lstStyle/>
          <a:p>
            <a:pPr marL="102245" indent="-102245"/>
            <a:r>
              <a:rPr lang="en-GB" dirty="0" err="1">
                <a:ea typeface="Nunito Sans Bold"/>
                <a:cs typeface="Nunito Sans Bold"/>
              </a:rPr>
              <a:t>www.scipalliance.org</a:t>
            </a:r>
            <a:r>
              <a:rPr lang="en-GB" dirty="0">
                <a:ea typeface="Nunito Sans Bold"/>
                <a:cs typeface="Nunito Sans Bold"/>
              </a:rPr>
              <a:t> provides  links to:</a:t>
            </a:r>
          </a:p>
        </p:txBody>
      </p:sp>
      <p:pic>
        <p:nvPicPr>
          <p:cNvPr id="10" name="Picture 2">
            <a:extLst>
              <a:ext uri="{FF2B5EF4-FFF2-40B4-BE49-F238E27FC236}">
                <a16:creationId xmlns:a16="http://schemas.microsoft.com/office/drawing/2014/main" id="{075FE887-C5AC-C14A-92CA-9F36FEA5B0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5829" y="2949810"/>
            <a:ext cx="1943427" cy="39527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F2C958EC-1ECA-EC48-82C3-C13447A10A07}"/>
              </a:ext>
            </a:extLst>
          </p:cNvPr>
          <p:cNvSpPr txBox="1">
            <a:spLocks/>
          </p:cNvSpPr>
          <p:nvPr/>
        </p:nvSpPr>
        <p:spPr>
          <a:xfrm>
            <a:off x="4705860" y="2632547"/>
            <a:ext cx="3467225" cy="1266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marL="0" marR="0" indent="0" algn="l" defTabSz="534923" rtl="0" latinLnBrk="0">
              <a:lnSpc>
                <a:spcPct val="90000"/>
              </a:lnSpc>
              <a:spcBef>
                <a:spcPts val="500"/>
              </a:spcBef>
              <a:spcAft>
                <a:spcPts val="0"/>
              </a:spcAft>
              <a:buClr>
                <a:srgbClr val="418ECD"/>
              </a:buClr>
              <a:buSzPct val="100000"/>
              <a:buFont typeface="Arial"/>
              <a:buNone/>
              <a:tabLst/>
              <a:defRPr sz="1600" b="1" i="0" u="none" strike="noStrike" cap="none" spc="0" baseline="0">
                <a:solidFill>
                  <a:srgbClr val="002060"/>
                </a:solidFill>
                <a:uFillTx/>
                <a:latin typeface="Nunito Sans Light"/>
                <a:ea typeface="Nunito Sans Light"/>
                <a:cs typeface="Nunito Sans Light"/>
                <a:sym typeface="Nunito Sans Light"/>
              </a:defRPr>
            </a:lvl1pPr>
            <a:lvl2pPr marL="342900" marR="0" indent="0" algn="l" defTabSz="534923" rtl="0" latinLnBrk="0">
              <a:lnSpc>
                <a:spcPct val="90000"/>
              </a:lnSpc>
              <a:spcBef>
                <a:spcPts val="500"/>
              </a:spcBef>
              <a:spcAft>
                <a:spcPts val="0"/>
              </a:spcAft>
              <a:buClr>
                <a:srgbClr val="418ECD"/>
              </a:buClr>
              <a:buSzPct val="100000"/>
              <a:buFont typeface="Arial"/>
              <a:buNone/>
              <a:tabLst/>
              <a:defRPr sz="1600" b="0" i="0" u="none" strike="noStrike" cap="none" spc="0" baseline="0">
                <a:solidFill>
                  <a:srgbClr val="002060"/>
                </a:solidFill>
                <a:uFillTx/>
                <a:latin typeface="Nunito Sans Light"/>
                <a:ea typeface="Nunito Sans Light"/>
                <a:cs typeface="Nunito Sans Light"/>
                <a:sym typeface="Nunito Sans Light"/>
              </a:defRPr>
            </a:lvl2pPr>
            <a:lvl3pPr marL="685800" marR="0" indent="0" algn="l" defTabSz="534923" rtl="0" latinLnBrk="0">
              <a:lnSpc>
                <a:spcPct val="90000"/>
              </a:lnSpc>
              <a:spcBef>
                <a:spcPts val="500"/>
              </a:spcBef>
              <a:spcAft>
                <a:spcPts val="0"/>
              </a:spcAft>
              <a:buClr>
                <a:srgbClr val="418ECD"/>
              </a:buClr>
              <a:buSzPct val="100000"/>
              <a:buFont typeface="Arial"/>
              <a:buNone/>
              <a:tabLst/>
              <a:defRPr sz="1400" b="0" i="0" u="none" strike="noStrike" cap="none" spc="0" baseline="0">
                <a:solidFill>
                  <a:srgbClr val="002060"/>
                </a:solidFill>
                <a:uFillTx/>
                <a:latin typeface="Nunito Sans Light"/>
                <a:ea typeface="Nunito Sans Light"/>
                <a:cs typeface="Nunito Sans Light"/>
                <a:sym typeface="Nunito Sans Light"/>
              </a:defRPr>
            </a:lvl3pPr>
            <a:lvl4pPr marL="1028700" marR="0" indent="0" algn="l" defTabSz="534923" rtl="0" latinLnBrk="0">
              <a:lnSpc>
                <a:spcPct val="90000"/>
              </a:lnSpc>
              <a:spcBef>
                <a:spcPts val="500"/>
              </a:spcBef>
              <a:spcAft>
                <a:spcPts val="0"/>
              </a:spcAft>
              <a:buClr>
                <a:srgbClr val="418ECD"/>
              </a:buClr>
              <a:buSzPct val="100000"/>
              <a:buFont typeface="Arial"/>
              <a:buNone/>
              <a:tabLst/>
              <a:defRPr sz="1400" b="1" i="1" u="none" strike="noStrike" cap="none" spc="0" baseline="0">
                <a:solidFill>
                  <a:srgbClr val="002060"/>
                </a:solidFill>
                <a:uFillTx/>
                <a:latin typeface="Nunito Sans Light"/>
                <a:ea typeface="Nunito Sans Light"/>
                <a:cs typeface="Nunito Sans Light"/>
                <a:sym typeface="Nunito Sans Light"/>
              </a:defRPr>
            </a:lvl4pPr>
            <a:lvl5pPr marL="1676400" marR="0" indent="-304800"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02060"/>
                </a:solidFill>
                <a:uFillTx/>
                <a:latin typeface="Nunito Sans Light"/>
                <a:ea typeface="Nunito Sans Light"/>
                <a:cs typeface="Nunito Sans Light"/>
                <a:sym typeface="Nunito Sans Light"/>
              </a:defRPr>
            </a:lvl5pPr>
            <a:lvl6pPr marL="19255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6pPr>
            <a:lvl7pPr marL="22684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7pPr>
            <a:lvl8pPr marL="26113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8pPr>
            <a:lvl9pPr marL="2954214" marR="0" indent="-211014" algn="l" defTabSz="534923" rtl="0" latinLnBrk="0">
              <a:lnSpc>
                <a:spcPct val="90000"/>
              </a:lnSpc>
              <a:spcBef>
                <a:spcPts val="500"/>
              </a:spcBef>
              <a:spcAft>
                <a:spcPts val="0"/>
              </a:spcAft>
              <a:buClr>
                <a:srgbClr val="418ECD"/>
              </a:buClr>
              <a:buSzPct val="100000"/>
              <a:buFont typeface="Arial"/>
              <a:buChar char="•"/>
              <a:tabLst/>
              <a:defRPr sz="1600" b="0" i="0" u="none" strike="noStrike" cap="none" spc="0" baseline="0">
                <a:solidFill>
                  <a:srgbClr val="0D0B34"/>
                </a:solidFill>
                <a:uFillTx/>
                <a:latin typeface="Nunito Sans Light"/>
                <a:ea typeface="Nunito Sans Light"/>
                <a:cs typeface="Nunito Sans Light"/>
                <a:sym typeface="Nunito Sans Light"/>
              </a:defRPr>
            </a:lvl9pPr>
          </a:lstStyle>
          <a:p>
            <a:pPr marL="285750" indent="-285750" hangingPunct="1">
              <a:buFont typeface="Arial" panose="020B0604020202020204" pitchFamily="34" charset="0"/>
              <a:buChar char="•"/>
            </a:pPr>
            <a:r>
              <a:rPr lang="en-GB" dirty="0">
                <a:ea typeface="Nunito Sans Bold"/>
                <a:cs typeface="Nunito Sans Bold"/>
              </a:rPr>
              <a:t>Resources</a:t>
            </a:r>
          </a:p>
          <a:p>
            <a:pPr marL="285750" indent="-285750" hangingPunct="1">
              <a:buFont typeface="Arial" panose="020B0604020202020204" pitchFamily="34" charset="0"/>
              <a:buChar char="•"/>
            </a:pPr>
            <a:r>
              <a:rPr lang="en-GB" dirty="0">
                <a:ea typeface="Nunito Sans Bold"/>
                <a:cs typeface="Nunito Sans Bold"/>
              </a:rPr>
              <a:t>Case studies of school practice</a:t>
            </a:r>
          </a:p>
          <a:p>
            <a:pPr marL="285750" indent="-285750" hangingPunct="1">
              <a:buFont typeface="Arial" panose="020B0604020202020204" pitchFamily="34" charset="0"/>
              <a:buChar char="•"/>
            </a:pPr>
            <a:r>
              <a:rPr lang="en-GB" dirty="0">
                <a:ea typeface="Nunito Sans Bold"/>
                <a:cs typeface="Nunito Sans Bold"/>
              </a:rPr>
              <a:t>A Hub Network</a:t>
            </a:r>
          </a:p>
          <a:p>
            <a:pPr marL="285750" indent="-285750" hangingPunct="1">
              <a:buFont typeface="Arial" panose="020B0604020202020204" pitchFamily="34" charset="0"/>
              <a:buChar char="•"/>
            </a:pPr>
            <a:r>
              <a:rPr lang="en-GB" dirty="0">
                <a:ea typeface="Nunito Sans Bold"/>
                <a:cs typeface="Nunito Sans Bold"/>
              </a:rPr>
              <a:t>Others who may be able to help</a:t>
            </a:r>
            <a:endParaRPr lang="en-GB" dirty="0"/>
          </a:p>
        </p:txBody>
      </p:sp>
      <p:sp>
        <p:nvSpPr>
          <p:cNvPr id="12" name="Teardrop 11">
            <a:extLst>
              <a:ext uri="{FF2B5EF4-FFF2-40B4-BE49-F238E27FC236}">
                <a16:creationId xmlns:a16="http://schemas.microsoft.com/office/drawing/2014/main" id="{2014F885-CC56-404F-8837-15F13D4AFE4D}"/>
              </a:ext>
            </a:extLst>
          </p:cNvPr>
          <p:cNvSpPr/>
          <p:nvPr/>
        </p:nvSpPr>
        <p:spPr>
          <a:xfrm rot="16200000">
            <a:off x="1178168" y="1949274"/>
            <a:ext cx="2556000" cy="2577036"/>
          </a:xfrm>
          <a:prstGeom prst="teardrop">
            <a:avLst>
              <a:gd name="adj" fmla="val 87699"/>
            </a:avLst>
          </a:prstGeom>
          <a:noFill/>
          <a:ln w="127000" cap="flat">
            <a:solidFill>
              <a:srgbClr val="203C7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E3E3E3"/>
              </a:solidFill>
              <a:effectLst/>
              <a:uFillTx/>
              <a:latin typeface="+mn-lt"/>
              <a:ea typeface="+mn-ea"/>
              <a:cs typeface="+mn-cs"/>
              <a:sym typeface="Helvetica"/>
            </a:endParaRPr>
          </a:p>
        </p:txBody>
      </p:sp>
      <p:pic>
        <p:nvPicPr>
          <p:cNvPr id="2" name="Principle 1 Slide 21" descr="Principle 1 Slide 21">
            <a:hlinkClick r:id="" action="ppaction://media"/>
            <a:extLst>
              <a:ext uri="{FF2B5EF4-FFF2-40B4-BE49-F238E27FC236}">
                <a16:creationId xmlns:a16="http://schemas.microsoft.com/office/drawing/2014/main" id="{3227329B-D34C-564F-A6CB-A7D6C841CF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extLst>
      <p:ext uri="{BB962C8B-B14F-4D97-AF65-F5344CB8AC3E}">
        <p14:creationId xmlns:p14="http://schemas.microsoft.com/office/powerpoint/2010/main" val="121928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1"/>
          <p:cNvSpPr txBox="1"/>
          <p:nvPr/>
        </p:nvSpPr>
        <p:spPr>
          <a:xfrm>
            <a:off x="1397000" y="381000"/>
            <a:ext cx="7601863" cy="5744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lvl1pPr algn="l" defTabSz="534923">
              <a:lnSpc>
                <a:spcPct val="90000"/>
              </a:lnSpc>
              <a:defRPr sz="2000">
                <a:solidFill>
                  <a:schemeClr val="accent1"/>
                </a:solidFill>
              </a:defRPr>
            </a:lvl1pPr>
          </a:lstStyle>
          <a:p>
            <a:r>
              <a:rPr lang="en-GB"/>
              <a:t>Schools can reach out to support and networks</a:t>
            </a:r>
            <a:endParaRPr/>
          </a:p>
        </p:txBody>
      </p:sp>
      <p:pic>
        <p:nvPicPr>
          <p:cNvPr id="11" name="Picture 10">
            <a:extLst>
              <a:ext uri="{FF2B5EF4-FFF2-40B4-BE49-F238E27FC236}">
                <a16:creationId xmlns:a16="http://schemas.microsoft.com/office/drawing/2014/main" id="{BF5742BD-47B5-AB4A-A379-F03D804406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8546" y="2467932"/>
            <a:ext cx="1936147" cy="1936147"/>
          </a:xfrm>
          <a:prstGeom prst="rect">
            <a:avLst/>
          </a:prstGeom>
        </p:spPr>
      </p:pic>
      <p:sp>
        <p:nvSpPr>
          <p:cNvPr id="12" name="Content Placeholder 2">
            <a:extLst>
              <a:ext uri="{FF2B5EF4-FFF2-40B4-BE49-F238E27FC236}">
                <a16:creationId xmlns:a16="http://schemas.microsoft.com/office/drawing/2014/main" id="{A5360D9A-1BE3-474C-9553-C34F604DC754}"/>
              </a:ext>
            </a:extLst>
          </p:cNvPr>
          <p:cNvSpPr txBox="1">
            <a:spLocks noGrp="1"/>
          </p:cNvSpPr>
          <p:nvPr>
            <p:ph type="body" sz="quarter" idx="1"/>
          </p:nvPr>
        </p:nvSpPr>
        <p:spPr>
          <a:xfrm>
            <a:off x="896430" y="1755014"/>
            <a:ext cx="4301501" cy="1920455"/>
          </a:xfrm>
          <a:prstGeom prst="rect">
            <a:avLst/>
          </a:prstGeom>
        </p:spPr>
        <p:txBody>
          <a:bodyPr>
            <a:normAutofit/>
          </a:bodyPr>
          <a:lstStyle/>
          <a:p>
            <a:pPr marL="285750" indent="-285750">
              <a:buFont typeface="Arial" panose="020B0604020202020204" pitchFamily="34" charset="0"/>
              <a:buChar char="•"/>
            </a:pPr>
            <a:r>
              <a:rPr lang="en-GB" dirty="0">
                <a:ea typeface="Nunito Sans Bold"/>
                <a:cs typeface="Nunito Sans Bold"/>
              </a:rPr>
              <a:t>Families Federations</a:t>
            </a:r>
          </a:p>
          <a:p>
            <a:pPr marL="285750" indent="-285750">
              <a:buFont typeface="Arial" panose="020B0604020202020204" pitchFamily="34" charset="0"/>
              <a:buChar char="•"/>
            </a:pPr>
            <a:r>
              <a:rPr lang="en-GB" dirty="0" err="1">
                <a:ea typeface="Nunito Sans Bold"/>
                <a:cs typeface="Nunito Sans Bold"/>
              </a:rPr>
              <a:t>SCiP</a:t>
            </a:r>
            <a:r>
              <a:rPr lang="en-GB" dirty="0">
                <a:ea typeface="Nunito Sans Bold"/>
                <a:cs typeface="Nunito Sans Bold"/>
              </a:rPr>
              <a:t> Alliance Hubs</a:t>
            </a:r>
          </a:p>
          <a:p>
            <a:pPr marL="285750" indent="-285750">
              <a:buFont typeface="Arial" panose="020B0604020202020204" pitchFamily="34" charset="0"/>
              <a:buChar char="•"/>
            </a:pPr>
            <a:r>
              <a:rPr lang="en-GB" dirty="0">
                <a:ea typeface="Nunito Sans Bold"/>
                <a:cs typeface="Nunito Sans Bold"/>
              </a:rPr>
              <a:t>Supporting Service Children in Education Cymru (Wales)</a:t>
            </a:r>
          </a:p>
          <a:p>
            <a:pPr marL="285750" indent="-285750">
              <a:buFont typeface="Arial" panose="020B0604020202020204" pitchFamily="34" charset="0"/>
              <a:buChar char="•"/>
            </a:pPr>
            <a:r>
              <a:rPr lang="en-GB" dirty="0">
                <a:ea typeface="Nunito Sans Bold"/>
                <a:cs typeface="Nunito Sans Bold"/>
              </a:rPr>
              <a:t>Royal Caledonian Education Trust (Scotland)</a:t>
            </a:r>
          </a:p>
          <a:p>
            <a:pPr marL="285750" indent="-285750">
              <a:buFont typeface="Arial" panose="020B0604020202020204" pitchFamily="34" charset="0"/>
              <a:buChar char="•"/>
            </a:pPr>
            <a:r>
              <a:rPr lang="en-GB" dirty="0">
                <a:ea typeface="Nunito Sans Bold"/>
                <a:cs typeface="Nunito Sans Bold"/>
              </a:rPr>
              <a:t>Service Children in State Schools (England)</a:t>
            </a:r>
            <a:endParaRPr lang="en-GB" dirty="0"/>
          </a:p>
        </p:txBody>
      </p:sp>
      <p:pic>
        <p:nvPicPr>
          <p:cNvPr id="13" name="Picture 12">
            <a:extLst>
              <a:ext uri="{FF2B5EF4-FFF2-40B4-BE49-F238E27FC236}">
                <a16:creationId xmlns:a16="http://schemas.microsoft.com/office/drawing/2014/main" id="{81076797-FE9F-E644-BEAB-839FAA6F3E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0697" y="1246616"/>
            <a:ext cx="1659246" cy="1187049"/>
          </a:xfrm>
          <a:prstGeom prst="rect">
            <a:avLst/>
          </a:prstGeom>
        </p:spPr>
      </p:pic>
      <p:pic>
        <p:nvPicPr>
          <p:cNvPr id="14" name="Picture 13">
            <a:extLst>
              <a:ext uri="{FF2B5EF4-FFF2-40B4-BE49-F238E27FC236}">
                <a16:creationId xmlns:a16="http://schemas.microsoft.com/office/drawing/2014/main" id="{A47EE4DF-3F08-5C4A-BB91-C5BDAA51F9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3832" y="4611509"/>
            <a:ext cx="2812981" cy="546005"/>
          </a:xfrm>
          <a:prstGeom prst="rect">
            <a:avLst/>
          </a:prstGeom>
        </p:spPr>
      </p:pic>
      <p:pic>
        <p:nvPicPr>
          <p:cNvPr id="15" name="Picture 2" descr="CHATHAM HIVE: Service Families Federations">
            <a:extLst>
              <a:ext uri="{FF2B5EF4-FFF2-40B4-BE49-F238E27FC236}">
                <a16:creationId xmlns:a16="http://schemas.microsoft.com/office/drawing/2014/main" id="{36E891B7-D246-7544-9774-A4DA7339E5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9683" y="3999386"/>
            <a:ext cx="2296235" cy="1571486"/>
          </a:xfrm>
          <a:prstGeom prst="rect">
            <a:avLst/>
          </a:prstGeom>
          <a:noFill/>
          <a:extLst>
            <a:ext uri="{909E8E84-426E-40DD-AFC4-6F175D3DCCD1}">
              <a14:hiddenFill xmlns:a14="http://schemas.microsoft.com/office/drawing/2010/main">
                <a:solidFill>
                  <a:srgbClr val="FFFFFF"/>
                </a:solidFill>
              </a14:hiddenFill>
            </a:ext>
          </a:extLst>
        </p:spPr>
      </p:pic>
      <p:pic>
        <p:nvPicPr>
          <p:cNvPr id="2" name="Principle 1 Slide 22" descr="Principle 1 Slide 22">
            <a:hlinkClick r:id="" action="ppaction://media"/>
            <a:extLst>
              <a:ext uri="{FF2B5EF4-FFF2-40B4-BE49-F238E27FC236}">
                <a16:creationId xmlns:a16="http://schemas.microsoft.com/office/drawing/2014/main" id="{7F1917F2-4C05-D34C-98D4-0DF14BF851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88" y="3175"/>
            <a:ext cx="812800" cy="812800"/>
          </a:xfrm>
          <a:prstGeom prst="rect">
            <a:avLst/>
          </a:prstGeom>
        </p:spPr>
      </p:pic>
    </p:spTree>
    <p:extLst>
      <p:ext uri="{BB962C8B-B14F-4D97-AF65-F5344CB8AC3E}">
        <p14:creationId xmlns:p14="http://schemas.microsoft.com/office/powerpoint/2010/main" val="170335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Title 1"/>
          <p:cNvSpPr txBox="1">
            <a:spLocks noGrp="1"/>
          </p:cNvSpPr>
          <p:nvPr>
            <p:ph type="title"/>
          </p:nvPr>
        </p:nvSpPr>
        <p:spPr>
          <a:xfrm>
            <a:off x="1397000" y="381000"/>
            <a:ext cx="7601861" cy="574409"/>
          </a:xfrm>
          <a:prstGeom prst="rect">
            <a:avLst/>
          </a:prstGeom>
        </p:spPr>
        <p:txBody>
          <a:bodyPr/>
          <a:lstStyle/>
          <a:p>
            <a:r>
              <a:rPr lang="en-GB"/>
              <a:t>SUMMARY</a:t>
            </a:r>
            <a:endParaRPr/>
          </a:p>
        </p:txBody>
      </p:sp>
      <p:sp>
        <p:nvSpPr>
          <p:cNvPr id="444" name="Content Placeholder 2"/>
          <p:cNvSpPr txBox="1">
            <a:spLocks noGrp="1"/>
          </p:cNvSpPr>
          <p:nvPr>
            <p:ph type="body" sz="half" idx="1"/>
          </p:nvPr>
        </p:nvSpPr>
        <p:spPr>
          <a:xfrm>
            <a:off x="3595373" y="2366707"/>
            <a:ext cx="4970974" cy="768379"/>
          </a:xfrm>
          <a:prstGeom prst="rect">
            <a:avLst/>
          </a:prstGeom>
        </p:spPr>
        <p:txBody>
          <a:bodyPr/>
          <a:lstStyle/>
          <a:p>
            <a:pPr marL="0" indent="0">
              <a:buNone/>
            </a:pPr>
            <a:r>
              <a:rPr lang="en-US" b="0" dirty="0"/>
              <a:t>The Armed Forces Covenant was introduced to tackle disadvantage; clear policies and strong cultural awareness are key to effective support and mitigation.</a:t>
            </a:r>
          </a:p>
        </p:txBody>
      </p:sp>
      <p:pic>
        <p:nvPicPr>
          <p:cNvPr id="6" name="Picture 5">
            <a:extLst>
              <a:ext uri="{FF2B5EF4-FFF2-40B4-BE49-F238E27FC236}">
                <a16:creationId xmlns:a16="http://schemas.microsoft.com/office/drawing/2014/main" id="{36C40EB4-489D-6847-A8FC-E4D4E951D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870" y="1731031"/>
            <a:ext cx="2046272" cy="2967093"/>
          </a:xfrm>
          <a:prstGeom prst="rect">
            <a:avLst/>
          </a:prstGeom>
        </p:spPr>
      </p:pic>
      <p:pic>
        <p:nvPicPr>
          <p:cNvPr id="2" name="Principle 1 Slide 23" descr="Principle 1 Slide 23">
            <a:hlinkClick r:id="" action="ppaction://media"/>
            <a:extLst>
              <a:ext uri="{FF2B5EF4-FFF2-40B4-BE49-F238E27FC236}">
                <a16:creationId xmlns:a16="http://schemas.microsoft.com/office/drawing/2014/main" id="{F11ABF5A-0DF6-1F4C-97B6-926FF18A1A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Title 1"/>
          <p:cNvSpPr txBox="1">
            <a:spLocks noGrp="1"/>
          </p:cNvSpPr>
          <p:nvPr>
            <p:ph type="title"/>
          </p:nvPr>
        </p:nvSpPr>
        <p:spPr>
          <a:xfrm>
            <a:off x="1397000" y="381000"/>
            <a:ext cx="7601861" cy="574409"/>
          </a:xfrm>
          <a:prstGeom prst="rect">
            <a:avLst/>
          </a:prstGeom>
        </p:spPr>
        <p:txBody>
          <a:bodyPr/>
          <a:lstStyle/>
          <a:p>
            <a:r>
              <a:rPr lang="en-GB"/>
              <a:t>SUMMARY</a:t>
            </a:r>
            <a:endParaRPr/>
          </a:p>
        </p:txBody>
      </p:sp>
      <p:sp>
        <p:nvSpPr>
          <p:cNvPr id="444" name="Content Placeholder 2"/>
          <p:cNvSpPr txBox="1">
            <a:spLocks noGrp="1"/>
          </p:cNvSpPr>
          <p:nvPr>
            <p:ph type="body" sz="half" idx="1"/>
          </p:nvPr>
        </p:nvSpPr>
        <p:spPr>
          <a:xfrm>
            <a:off x="4468449" y="2203422"/>
            <a:ext cx="3717609" cy="1748093"/>
          </a:xfrm>
          <a:prstGeom prst="rect">
            <a:avLst/>
          </a:prstGeom>
        </p:spPr>
        <p:txBody>
          <a:bodyPr>
            <a:normAutofit/>
          </a:bodyPr>
          <a:lstStyle/>
          <a:p>
            <a:r>
              <a:rPr lang="en-GB"/>
              <a:t>The four Ds of Service children’s lives:</a:t>
            </a:r>
          </a:p>
          <a:p>
            <a:endParaRPr lang="en-GB"/>
          </a:p>
          <a:p>
            <a:pPr marL="628650" lvl="1" indent="-285750">
              <a:buFont typeface="Arial" panose="020B0604020202020204" pitchFamily="34" charset="0"/>
              <a:buChar char="•"/>
            </a:pPr>
            <a:r>
              <a:rPr lang="en-GB"/>
              <a:t>Diversity</a:t>
            </a:r>
          </a:p>
          <a:p>
            <a:pPr marL="628650" lvl="1" indent="-285750">
              <a:buFont typeface="Arial" panose="020B0604020202020204" pitchFamily="34" charset="0"/>
              <a:buChar char="•"/>
            </a:pPr>
            <a:r>
              <a:rPr lang="en-GB"/>
              <a:t>Discontinuity</a:t>
            </a:r>
          </a:p>
          <a:p>
            <a:pPr marL="628650" lvl="1" indent="-285750">
              <a:buFont typeface="Arial" panose="020B0604020202020204" pitchFamily="34" charset="0"/>
              <a:buChar char="•"/>
            </a:pPr>
            <a:r>
              <a:rPr lang="en-GB"/>
              <a:t>Development</a:t>
            </a:r>
          </a:p>
          <a:p>
            <a:pPr marL="628650" lvl="1" indent="-285750">
              <a:buFont typeface="Arial" panose="020B0604020202020204" pitchFamily="34" charset="0"/>
              <a:buChar char="•"/>
            </a:pPr>
            <a:r>
              <a:rPr lang="en-GB"/>
              <a:t>Disadvantage</a:t>
            </a:r>
          </a:p>
        </p:txBody>
      </p:sp>
      <p:pic>
        <p:nvPicPr>
          <p:cNvPr id="7" name="Picture 6">
            <a:extLst>
              <a:ext uri="{FF2B5EF4-FFF2-40B4-BE49-F238E27FC236}">
                <a16:creationId xmlns:a16="http://schemas.microsoft.com/office/drawing/2014/main" id="{F31A1652-A54F-5947-AA88-4C8E06EB1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942" y="1641878"/>
            <a:ext cx="3054435" cy="3574244"/>
          </a:xfrm>
          <a:prstGeom prst="rect">
            <a:avLst/>
          </a:prstGeom>
        </p:spPr>
      </p:pic>
      <p:pic>
        <p:nvPicPr>
          <p:cNvPr id="2" name="Principle 1 Slide 24" descr="Principle 1 Slide 24">
            <a:hlinkClick r:id="" action="ppaction://media"/>
            <a:extLst>
              <a:ext uri="{FF2B5EF4-FFF2-40B4-BE49-F238E27FC236}">
                <a16:creationId xmlns:a16="http://schemas.microsoft.com/office/drawing/2014/main" id="{D323CCFF-9F61-1347-B126-A5896DC696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extLst>
      <p:ext uri="{BB962C8B-B14F-4D97-AF65-F5344CB8AC3E}">
        <p14:creationId xmlns:p14="http://schemas.microsoft.com/office/powerpoint/2010/main" val="232930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Title 1"/>
          <p:cNvSpPr txBox="1">
            <a:spLocks noGrp="1"/>
          </p:cNvSpPr>
          <p:nvPr>
            <p:ph type="title"/>
          </p:nvPr>
        </p:nvSpPr>
        <p:spPr>
          <a:xfrm>
            <a:off x="1397000" y="381000"/>
            <a:ext cx="7601861" cy="574409"/>
          </a:xfrm>
          <a:prstGeom prst="rect">
            <a:avLst/>
          </a:prstGeom>
        </p:spPr>
        <p:txBody>
          <a:bodyPr/>
          <a:lstStyle/>
          <a:p>
            <a:r>
              <a:rPr lang="en-GB"/>
              <a:t>SUMMARY</a:t>
            </a:r>
            <a:endParaRPr/>
          </a:p>
        </p:txBody>
      </p:sp>
      <p:sp>
        <p:nvSpPr>
          <p:cNvPr id="444" name="Content Placeholder 2"/>
          <p:cNvSpPr txBox="1">
            <a:spLocks noGrp="1"/>
          </p:cNvSpPr>
          <p:nvPr>
            <p:ph type="body" sz="half" idx="1"/>
          </p:nvPr>
        </p:nvSpPr>
        <p:spPr>
          <a:xfrm>
            <a:off x="4392249" y="1572833"/>
            <a:ext cx="4109494" cy="3457149"/>
          </a:xfrm>
          <a:prstGeom prst="rect">
            <a:avLst/>
          </a:prstGeom>
        </p:spPr>
        <p:txBody>
          <a:bodyPr>
            <a:normAutofit/>
          </a:bodyPr>
          <a:lstStyle/>
          <a:p>
            <a:r>
              <a:rPr lang="en-US" b="0"/>
              <a:t>Clear policies and strong cultural awareness of the life of a Service child at a school’s strategic level are key to effective support.</a:t>
            </a:r>
          </a:p>
          <a:p>
            <a:endParaRPr lang="en-US" b="0"/>
          </a:p>
          <a:p>
            <a:r>
              <a:rPr lang="en-US" b="0"/>
              <a:t>A central aspect of school transparency and support is the targeted deployment of resources, including dedicated funding where available.</a:t>
            </a:r>
          </a:p>
          <a:p>
            <a:endParaRPr lang="en-US" b="0"/>
          </a:p>
          <a:p>
            <a:r>
              <a:rPr lang="en-US" b="0"/>
              <a:t>Monitoring Service children’s outcomes and the impact of spend and activity can improve the effectiveness of support.</a:t>
            </a:r>
          </a:p>
        </p:txBody>
      </p:sp>
      <p:pic>
        <p:nvPicPr>
          <p:cNvPr id="6" name="Picture 5">
            <a:extLst>
              <a:ext uri="{FF2B5EF4-FFF2-40B4-BE49-F238E27FC236}">
                <a16:creationId xmlns:a16="http://schemas.microsoft.com/office/drawing/2014/main" id="{7894ED72-493F-2744-B97C-4556D2077A98}"/>
              </a:ext>
            </a:extLst>
          </p:cNvPr>
          <p:cNvPicPr>
            <a:picLocks noChangeAspect="1"/>
          </p:cNvPicPr>
          <p:nvPr/>
        </p:nvPicPr>
        <p:blipFill>
          <a:blip r:embed="rId5"/>
          <a:stretch>
            <a:fillRect/>
          </a:stretch>
        </p:blipFill>
        <p:spPr>
          <a:xfrm>
            <a:off x="861346" y="1847592"/>
            <a:ext cx="3046625" cy="2966870"/>
          </a:xfrm>
          <a:prstGeom prst="rect">
            <a:avLst/>
          </a:prstGeom>
        </p:spPr>
      </p:pic>
      <p:pic>
        <p:nvPicPr>
          <p:cNvPr id="2" name="Principle 1 Slide 25" descr="Principle 1 Slide 25">
            <a:hlinkClick r:id="" action="ppaction://media"/>
            <a:extLst>
              <a:ext uri="{FF2B5EF4-FFF2-40B4-BE49-F238E27FC236}">
                <a16:creationId xmlns:a16="http://schemas.microsoft.com/office/drawing/2014/main" id="{856A0C79-9812-334F-8711-0F9BE20F27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extLst>
      <p:ext uri="{BB962C8B-B14F-4D97-AF65-F5344CB8AC3E}">
        <p14:creationId xmlns:p14="http://schemas.microsoft.com/office/powerpoint/2010/main" val="352875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5" fill="hold"/>
                                        <p:tgtEl>
                                          <p:spTgt spid="2"/>
                                        </p:tgtEl>
                                      </p:cBhvr>
                                    </p:cmd>
                                  </p:childTnLst>
                                </p:cTn>
                              </p:par>
                            </p:childTnLst>
                          </p:cTn>
                        </p:par>
                        <p:par>
                          <p:cTn id="7" fill="hold">
                            <p:stCondLst>
                              <p:cond delay="11865"/>
                            </p:stCondLst>
                            <p:childTnLst>
                              <p:par>
                                <p:cTn id="8" presetID="10" presetClass="exit" fill="hold" grpId="0" nodeType="afterEffect">
                                  <p:stCondLst>
                                    <p:cond delay="0"/>
                                  </p:stCondLst>
                                  <p:iterate>
                                    <p:tmAbs val="0"/>
                                  </p:iterate>
                                  <p:childTnLst>
                                    <p:animEffect transition="out" filter="fade">
                                      <p:cBhvr>
                                        <p:cTn id="9" dur="1000" fill="hold"/>
                                        <p:tgtEl>
                                          <p:spTgt spid="443"/>
                                        </p:tgtEl>
                                      </p:cBhvr>
                                    </p:animEffect>
                                    <p:set>
                                      <p:cBhvr>
                                        <p:cTn id="10" fill="hold">
                                          <p:stCondLst>
                                            <p:cond delay="999"/>
                                          </p:stCondLst>
                                        </p:cTn>
                                        <p:tgtEl>
                                          <p:spTgt spid="443"/>
                                        </p:tgtEl>
                                        <p:attrNameLst>
                                          <p:attrName>style.visibility</p:attrName>
                                        </p:attrNameLst>
                                      </p:cBhvr>
                                      <p:to>
                                        <p:strVal val="hidden"/>
                                      </p:to>
                                    </p:set>
                                  </p:childTnLst>
                                </p:cTn>
                              </p:par>
                            </p:childTnLst>
                          </p:cTn>
                        </p:par>
                        <p:par>
                          <p:cTn id="11" fill="hold">
                            <p:stCondLst>
                              <p:cond delay="12865"/>
                            </p:stCondLst>
                            <p:childTnLst>
                              <p:par>
                                <p:cTn id="12" presetID="10" presetClass="exit" fill="hold" grpId="0" nodeType="afterEffect">
                                  <p:stCondLst>
                                    <p:cond delay="0"/>
                                  </p:stCondLst>
                                  <p:iterate>
                                    <p:tmAbs val="0"/>
                                  </p:iterate>
                                  <p:childTnLst>
                                    <p:animEffect transition="out" filter="fade">
                                      <p:cBhvr>
                                        <p:cTn id="13" dur="1000" fill="hold"/>
                                        <p:tgtEl>
                                          <p:spTgt spid="444"/>
                                        </p:tgtEl>
                                      </p:cBhvr>
                                    </p:animEffect>
                                    <p:set>
                                      <p:cBhvr>
                                        <p:cTn id="14" fill="hold">
                                          <p:stCondLst>
                                            <p:cond delay="999"/>
                                          </p:stCondLst>
                                        </p:cTn>
                                        <p:tgtEl>
                                          <p:spTgt spid="4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443" grpId="0" animBg="1" advAuto="0"/>
      <p:bldP spid="444"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ontent Placeholder 2"/>
          <p:cNvSpPr txBox="1">
            <a:spLocks noGrp="1"/>
          </p:cNvSpPr>
          <p:nvPr>
            <p:ph type="body" idx="1"/>
          </p:nvPr>
        </p:nvSpPr>
        <p:spPr>
          <a:xfrm>
            <a:off x="652979" y="1551577"/>
            <a:ext cx="7601861" cy="4355237"/>
          </a:xfrm>
          <a:prstGeom prst="rect">
            <a:avLst/>
          </a:prstGeom>
        </p:spPr>
        <p:txBody>
          <a:bodyPr>
            <a:normAutofit fontScale="92500"/>
          </a:bodyPr>
          <a:lstStyle/>
          <a:p>
            <a:pPr marL="628650" lvl="1" indent="-285750">
              <a:buSzTx/>
              <a:buFont typeface="Arial" panose="020B0604020202020204" pitchFamily="34" charset="0"/>
              <a:buChar char="•"/>
              <a:defRPr>
                <a:solidFill>
                  <a:srgbClr val="203C77"/>
                </a:solidFill>
              </a:defRPr>
            </a:pPr>
            <a:r>
              <a:rPr lang="en-GB"/>
              <a:t>Burke et al (2019) Supporting Service Children in School: An organisational Improvement Framework</a:t>
            </a:r>
          </a:p>
          <a:p>
            <a:pPr marL="628650" lvl="1" indent="-285750">
              <a:buSzTx/>
              <a:buFont typeface="Arial" panose="020B0604020202020204" pitchFamily="34" charset="0"/>
              <a:buChar char="•"/>
              <a:defRPr>
                <a:solidFill>
                  <a:srgbClr val="203C77"/>
                </a:solidFill>
              </a:defRPr>
            </a:pPr>
            <a:endParaRPr lang="en-GB">
              <a:solidFill>
                <a:srgbClr val="203C76"/>
              </a:solidFill>
            </a:endParaRPr>
          </a:p>
          <a:p>
            <a:pPr marL="628650" lvl="1" indent="-285750">
              <a:buSzTx/>
              <a:buFont typeface="Arial" panose="020B0604020202020204" pitchFamily="34" charset="0"/>
              <a:buChar char="•"/>
              <a:defRPr>
                <a:solidFill>
                  <a:srgbClr val="203C77"/>
                </a:solidFill>
              </a:defRPr>
            </a:pPr>
            <a:r>
              <a:rPr lang="en-GB">
                <a:solidFill>
                  <a:srgbClr val="203C76"/>
                </a:solidFill>
                <a:hlinkClick r:id="rId3">
                  <a:extLst>
                    <a:ext uri="{A12FA001-AC4F-418D-AE19-62706E023703}">
                      <ahyp:hlinkClr xmlns:ahyp="http://schemas.microsoft.com/office/drawing/2018/hyperlinkcolor" xmlns="" val="tx"/>
                    </a:ext>
                  </a:extLst>
                </a:hlinkClick>
              </a:rPr>
              <a:t>https://www.gov.uk/government/groups/directorate-children-and-young-people</a:t>
            </a:r>
            <a:r>
              <a:rPr lang="en-GB">
                <a:solidFill>
                  <a:srgbClr val="203C76"/>
                </a:solidFill>
              </a:rPr>
              <a:t>  </a:t>
            </a:r>
          </a:p>
          <a:p>
            <a:pPr marL="628650" lvl="1" indent="-285750">
              <a:buSzTx/>
              <a:buFont typeface="Arial" panose="020B0604020202020204" pitchFamily="34" charset="0"/>
              <a:buChar char="•"/>
              <a:defRPr>
                <a:solidFill>
                  <a:srgbClr val="203C77"/>
                </a:solidFill>
              </a:defRPr>
            </a:pPr>
            <a:endParaRPr lang="en-GB">
              <a:solidFill>
                <a:srgbClr val="203C76"/>
              </a:solidFill>
            </a:endParaRPr>
          </a:p>
          <a:p>
            <a:pPr marL="628650" lvl="1" indent="-285750">
              <a:buSzTx/>
              <a:buFont typeface="Arial" panose="020B0604020202020204" pitchFamily="34" charset="0"/>
              <a:buChar char="•"/>
              <a:defRPr>
                <a:solidFill>
                  <a:srgbClr val="203C77"/>
                </a:solidFill>
              </a:defRPr>
            </a:pPr>
            <a:r>
              <a:rPr lang="en-GB">
                <a:solidFill>
                  <a:srgbClr val="203C76"/>
                </a:solidFill>
                <a:hlinkClick r:id="rId4">
                  <a:extLst>
                    <a:ext uri="{A12FA001-AC4F-418D-AE19-62706E023703}">
                      <ahyp:hlinkClr xmlns:ahyp="http://schemas.microsoft.com/office/drawing/2018/hyperlinkcolor" xmlns="" val="tx"/>
                    </a:ext>
                  </a:extLst>
                </a:hlinkClick>
              </a:rPr>
              <a:t>www.armedforcescovenant.gov.uk</a:t>
            </a:r>
            <a:endParaRPr lang="en-GB">
              <a:solidFill>
                <a:srgbClr val="203C76"/>
              </a:solidFill>
            </a:endParaRPr>
          </a:p>
          <a:p>
            <a:pPr marL="628650" lvl="1" indent="-285750">
              <a:buSzTx/>
              <a:buFont typeface="Arial" panose="020B0604020202020204" pitchFamily="34" charset="0"/>
              <a:buChar char="•"/>
              <a:defRPr>
                <a:solidFill>
                  <a:srgbClr val="203C77"/>
                </a:solidFill>
              </a:defRPr>
            </a:pPr>
            <a:endParaRPr lang="en-GB">
              <a:solidFill>
                <a:srgbClr val="203C76"/>
              </a:solidFill>
            </a:endParaRPr>
          </a:p>
          <a:p>
            <a:pPr marL="628650" lvl="1" indent="-285750">
              <a:buSzTx/>
              <a:buFont typeface="Arial" panose="020B0604020202020204" pitchFamily="34" charset="0"/>
              <a:buChar char="•"/>
              <a:defRPr>
                <a:solidFill>
                  <a:srgbClr val="203C77"/>
                </a:solidFill>
              </a:defRPr>
            </a:pPr>
            <a:r>
              <a:rPr lang="en-GB">
                <a:solidFill>
                  <a:srgbClr val="203C76"/>
                </a:solidFill>
                <a:hlinkClick r:id="rId5">
                  <a:extLst>
                    <a:ext uri="{A12FA001-AC4F-418D-AE19-62706E023703}">
                      <ahyp:hlinkClr xmlns:ahyp="http://schemas.microsoft.com/office/drawing/2018/hyperlinkcolor" xmlns="" val="tx"/>
                    </a:ext>
                  </a:extLst>
                </a:hlinkClick>
              </a:rPr>
              <a:t>www.forceschildreseducation.scot</a:t>
            </a:r>
            <a:endParaRPr lang="en-GB">
              <a:solidFill>
                <a:srgbClr val="203C76"/>
              </a:solidFill>
            </a:endParaRPr>
          </a:p>
          <a:p>
            <a:pPr marL="628650" lvl="1" indent="-285750">
              <a:buSzTx/>
              <a:buFont typeface="Arial" panose="020B0604020202020204" pitchFamily="34" charset="0"/>
              <a:buChar char="•"/>
              <a:defRPr>
                <a:solidFill>
                  <a:srgbClr val="203C77"/>
                </a:solidFill>
              </a:defRPr>
            </a:pPr>
            <a:endParaRPr lang="en-GB">
              <a:solidFill>
                <a:srgbClr val="203C76"/>
              </a:solidFill>
            </a:endParaRPr>
          </a:p>
          <a:p>
            <a:pPr marL="628650" lvl="1" indent="-285750">
              <a:buSzTx/>
              <a:buFont typeface="Arial" panose="020B0604020202020204" pitchFamily="34" charset="0"/>
              <a:buChar char="•"/>
              <a:defRPr>
                <a:solidFill>
                  <a:srgbClr val="203C77"/>
                </a:solidFill>
              </a:defRPr>
            </a:pPr>
            <a:r>
              <a:rPr lang="en-GB">
                <a:solidFill>
                  <a:srgbClr val="203C76"/>
                </a:solidFill>
                <a:hlinkClick r:id="rId6">
                  <a:extLst>
                    <a:ext uri="{A12FA001-AC4F-418D-AE19-62706E023703}">
                      <ahyp:hlinkClr xmlns:ahyp="http://schemas.microsoft.com/office/drawing/2018/hyperlinkcolor" xmlns="" val="tx"/>
                    </a:ext>
                  </a:extLst>
                </a:hlinkClick>
              </a:rPr>
              <a:t>www.scipalliance.org</a:t>
            </a:r>
            <a:endParaRPr lang="en-GB">
              <a:solidFill>
                <a:srgbClr val="203C76"/>
              </a:solidFill>
            </a:endParaRPr>
          </a:p>
          <a:p>
            <a:pPr marL="628650" lvl="1" indent="-285750">
              <a:buSzTx/>
              <a:buFont typeface="Arial" panose="020B0604020202020204" pitchFamily="34" charset="0"/>
              <a:buChar char="•"/>
              <a:defRPr>
                <a:solidFill>
                  <a:srgbClr val="203C77"/>
                </a:solidFill>
              </a:defRPr>
            </a:pPr>
            <a:endParaRPr lang="en-GB">
              <a:solidFill>
                <a:srgbClr val="203C76"/>
              </a:solidFill>
            </a:endParaRPr>
          </a:p>
          <a:p>
            <a:pPr marL="628650" lvl="1" indent="-285750">
              <a:buSzTx/>
              <a:buFont typeface="Arial" panose="020B0604020202020204" pitchFamily="34" charset="0"/>
              <a:buChar char="•"/>
              <a:defRPr>
                <a:solidFill>
                  <a:srgbClr val="203C77"/>
                </a:solidFill>
              </a:defRPr>
            </a:pPr>
            <a:r>
              <a:rPr lang="en-GB">
                <a:solidFill>
                  <a:srgbClr val="203C76"/>
                </a:solidFill>
              </a:rPr>
              <a:t>SSCE Cymru School Toolkit (</a:t>
            </a:r>
            <a:r>
              <a:rPr lang="en-GB">
                <a:solidFill>
                  <a:srgbClr val="203C76"/>
                </a:solidFill>
                <a:hlinkClick r:id="rId7">
                  <a:extLst>
                    <a:ext uri="{A12FA001-AC4F-418D-AE19-62706E023703}">
                      <ahyp:hlinkClr xmlns:ahyp="http://schemas.microsoft.com/office/drawing/2018/hyperlinkcolor" xmlns="" val="tx"/>
                    </a:ext>
                  </a:extLst>
                </a:hlinkClick>
              </a:rPr>
              <a:t>https://www.sscecymru.co.uk/toolkits/schooltoolkit/default.htm</a:t>
            </a:r>
            <a:r>
              <a:rPr lang="en-GB">
                <a:solidFill>
                  <a:srgbClr val="203C76"/>
                </a:solidFill>
              </a:rPr>
              <a:t>)</a:t>
            </a:r>
          </a:p>
          <a:p>
            <a:pPr marL="628650" lvl="1" indent="-285750">
              <a:buSzTx/>
              <a:buFont typeface="Arial" panose="020B0604020202020204" pitchFamily="34" charset="0"/>
              <a:buChar char="•"/>
              <a:defRPr>
                <a:solidFill>
                  <a:srgbClr val="203C77"/>
                </a:solidFill>
              </a:defRPr>
            </a:pPr>
            <a:endParaRPr lang="en-GB">
              <a:solidFill>
                <a:srgbClr val="203C76"/>
              </a:solidFill>
            </a:endParaRPr>
          </a:p>
          <a:p>
            <a:pPr marL="628650" lvl="1" indent="-285750">
              <a:buSzTx/>
              <a:buFont typeface="Arial" panose="020B0604020202020204" pitchFamily="34" charset="0"/>
              <a:buChar char="•"/>
              <a:defRPr>
                <a:solidFill>
                  <a:srgbClr val="203C77"/>
                </a:solidFill>
              </a:defRPr>
            </a:pPr>
            <a:r>
              <a:rPr lang="en-GB">
                <a:solidFill>
                  <a:srgbClr val="203C76"/>
                </a:solidFill>
              </a:rPr>
              <a:t>Children’s Society (2017) Young Carers in Armed Forces Families (</a:t>
            </a:r>
            <a:r>
              <a:rPr lang="en-GB">
                <a:solidFill>
                  <a:srgbClr val="203C76"/>
                </a:solidFill>
                <a:hlinkClick r:id="rId8">
                  <a:extLst>
                    <a:ext uri="{A12FA001-AC4F-418D-AE19-62706E023703}">
                      <ahyp:hlinkClr xmlns:ahyp="http://schemas.microsoft.com/office/drawing/2018/hyperlinkcolor" xmlns="" val="tx"/>
                    </a:ext>
                  </a:extLst>
                </a:hlinkClick>
              </a:rPr>
              <a:t>https://www.scipalliance.org/assets/files/The-Childrens-Society-Young-Carers-in-Armed-Forces-Families.pdf</a:t>
            </a:r>
            <a:r>
              <a:rPr lang="en-GB">
                <a:solidFill>
                  <a:srgbClr val="203C76"/>
                </a:solidFill>
              </a:rPr>
              <a:t>)</a:t>
            </a:r>
          </a:p>
        </p:txBody>
      </p:sp>
      <p:sp>
        <p:nvSpPr>
          <p:cNvPr id="450" name="Title 1"/>
          <p:cNvSpPr txBox="1">
            <a:spLocks noGrp="1"/>
          </p:cNvSpPr>
          <p:nvPr>
            <p:ph type="title"/>
          </p:nvPr>
        </p:nvSpPr>
        <p:spPr>
          <a:xfrm>
            <a:off x="1397000" y="381000"/>
            <a:ext cx="7601861" cy="574409"/>
          </a:xfrm>
          <a:prstGeom prst="rect">
            <a:avLst/>
          </a:prstGeom>
        </p:spPr>
        <p:txBody>
          <a:bodyPr/>
          <a:lstStyle/>
          <a:p>
            <a:r>
              <a:rPr lang="en-GB"/>
              <a:t>FURTHER READING and SOURCES OF SUPPORT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Title 1"/>
          <p:cNvSpPr txBox="1">
            <a:spLocks noGrp="1"/>
          </p:cNvSpPr>
          <p:nvPr>
            <p:ph type="title"/>
          </p:nvPr>
        </p:nvSpPr>
        <p:spPr>
          <a:xfrm>
            <a:off x="1397000" y="381000"/>
            <a:ext cx="7601861" cy="574409"/>
          </a:xfrm>
          <a:prstGeom prst="rect">
            <a:avLst/>
          </a:prstGeom>
        </p:spPr>
        <p:txBody>
          <a:bodyPr/>
          <a:lstStyle/>
          <a:p>
            <a:r>
              <a:rPr lang="en-GB"/>
              <a:t>WITH THANKS TO:</a:t>
            </a:r>
            <a:endParaRPr/>
          </a:p>
        </p:txBody>
      </p:sp>
      <p:sp>
        <p:nvSpPr>
          <p:cNvPr id="26" name="Content Placeholder 2">
            <a:extLst>
              <a:ext uri="{FF2B5EF4-FFF2-40B4-BE49-F238E27FC236}">
                <a16:creationId xmlns:a16="http://schemas.microsoft.com/office/drawing/2014/main" id="{F6C589BE-9A41-3646-A05A-ACB8B23F49B2}"/>
              </a:ext>
            </a:extLst>
          </p:cNvPr>
          <p:cNvSpPr txBox="1">
            <a:spLocks noGrp="1"/>
          </p:cNvSpPr>
          <p:nvPr>
            <p:ph type="body" idx="1"/>
          </p:nvPr>
        </p:nvSpPr>
        <p:spPr>
          <a:xfrm>
            <a:off x="622728" y="2139196"/>
            <a:ext cx="7601861" cy="2746666"/>
          </a:xfrm>
          <a:prstGeom prst="rect">
            <a:avLst/>
          </a:prstGeom>
        </p:spPr>
        <p:txBody>
          <a:bodyPr>
            <a:normAutofit/>
          </a:bodyPr>
          <a:lstStyle/>
          <a:p>
            <a:pPr marL="285750" indent="-285750">
              <a:buSzTx/>
              <a:buFont typeface="Arial" panose="020B0604020202020204" pitchFamily="34" charset="0"/>
              <a:buChar char="•"/>
              <a:defRPr>
                <a:solidFill>
                  <a:srgbClr val="203C77"/>
                </a:solidFill>
              </a:defRPr>
            </a:pPr>
            <a:r>
              <a:rPr lang="en-GB" b="0" dirty="0">
                <a:solidFill>
                  <a:srgbClr val="203C77"/>
                </a:solidFill>
              </a:rPr>
              <a:t>Ceri Cusack, Military wife, mother and special needs teacher</a:t>
            </a:r>
          </a:p>
          <a:p>
            <a:pPr marL="285750" indent="-285750">
              <a:buSzTx/>
              <a:buFont typeface="Arial" panose="020B0604020202020204" pitchFamily="34" charset="0"/>
              <a:buChar char="•"/>
              <a:defRPr>
                <a:solidFill>
                  <a:srgbClr val="203C77"/>
                </a:solidFill>
              </a:defRPr>
            </a:pPr>
            <a:r>
              <a:rPr lang="en-GB" b="0" dirty="0">
                <a:solidFill>
                  <a:srgbClr val="203C77"/>
                </a:solidFill>
              </a:rPr>
              <a:t>Grahame Shepherd, retired Headteacher and former Chair of Service Children in State Schools National Executive Advisory Committee </a:t>
            </a:r>
          </a:p>
          <a:p>
            <a:pPr marL="285750" indent="-285750">
              <a:buSzTx/>
              <a:buFont typeface="Arial" panose="020B0604020202020204" pitchFamily="34" charset="0"/>
              <a:buChar char="•"/>
              <a:defRPr>
                <a:solidFill>
                  <a:srgbClr val="203C77"/>
                </a:solidFill>
              </a:defRPr>
            </a:pPr>
            <a:r>
              <a:rPr lang="en-GB" b="0" dirty="0">
                <a:solidFill>
                  <a:srgbClr val="203C77"/>
                </a:solidFill>
              </a:rPr>
              <a:t>Matt Blyton, Senior Education Adviser, North Yorkshire County Council</a:t>
            </a:r>
          </a:p>
          <a:p>
            <a:pPr marL="285750" indent="-285750">
              <a:buSzTx/>
              <a:buFont typeface="Arial" panose="020B0604020202020204" pitchFamily="34" charset="0"/>
              <a:buChar char="•"/>
              <a:defRPr>
                <a:solidFill>
                  <a:srgbClr val="203C77"/>
                </a:solidFill>
              </a:defRPr>
            </a:pPr>
            <a:r>
              <a:rPr lang="en-GB" b="0" dirty="0">
                <a:solidFill>
                  <a:srgbClr val="203C77"/>
                </a:solidFill>
              </a:rPr>
              <a:t>Millie Taylor, Programme Manager,  SSCE Cymru</a:t>
            </a:r>
          </a:p>
          <a:p>
            <a:pPr marL="285750" indent="-285750">
              <a:buSzTx/>
              <a:buFont typeface="Arial" panose="020B0604020202020204" pitchFamily="34" charset="0"/>
              <a:buChar char="•"/>
              <a:defRPr>
                <a:solidFill>
                  <a:srgbClr val="203C77"/>
                </a:solidFill>
              </a:defRPr>
            </a:pPr>
            <a:r>
              <a:rPr lang="en-GB" b="0" dirty="0">
                <a:solidFill>
                  <a:srgbClr val="203C77"/>
                </a:solidFill>
              </a:rPr>
              <a:t>Moira Leslie, Education Manager, Royal Caledonian Education Trust</a:t>
            </a:r>
          </a:p>
          <a:p>
            <a:pPr marL="285750" indent="-285750">
              <a:buSzTx/>
              <a:buFont typeface="Arial" panose="020B0604020202020204" pitchFamily="34" charset="0"/>
              <a:buChar char="•"/>
              <a:defRPr>
                <a:solidFill>
                  <a:srgbClr val="203C77"/>
                </a:solidFill>
              </a:defRPr>
            </a:pPr>
            <a:r>
              <a:rPr lang="en-GB" b="0" dirty="0">
                <a:solidFill>
                  <a:srgbClr val="203C77"/>
                </a:solidFill>
              </a:rPr>
              <a:t>Project schools: NCOP-</a:t>
            </a:r>
            <a:r>
              <a:rPr lang="en-GB" b="0" dirty="0" err="1">
                <a:solidFill>
                  <a:srgbClr val="203C77"/>
                </a:solidFill>
              </a:rPr>
              <a:t>SCiP</a:t>
            </a:r>
            <a:r>
              <a:rPr lang="en-GB" b="0" dirty="0">
                <a:solidFill>
                  <a:srgbClr val="203C77"/>
                </a:solidFill>
              </a:rPr>
              <a:t> Alliance research and organisational framework project (2019)</a:t>
            </a:r>
          </a:p>
          <a:p>
            <a:pPr marL="285750" indent="-285750">
              <a:buSzTx/>
              <a:buFont typeface="Arial" panose="020B0604020202020204" pitchFamily="34" charset="0"/>
              <a:buChar char="•"/>
              <a:defRPr>
                <a:solidFill>
                  <a:srgbClr val="203C77"/>
                </a:solidFill>
              </a:defRPr>
            </a:pPr>
            <a:r>
              <a:rPr lang="en-GB" b="0" dirty="0">
                <a:solidFill>
                  <a:srgbClr val="203C77"/>
                </a:solidFill>
              </a:rPr>
              <a:t>William Burchill, Admissions Manager, North Yorkshire County Council</a:t>
            </a:r>
          </a:p>
        </p:txBody>
      </p:sp>
      <p:sp>
        <p:nvSpPr>
          <p:cNvPr id="27" name="Title 1">
            <a:extLst>
              <a:ext uri="{FF2B5EF4-FFF2-40B4-BE49-F238E27FC236}">
                <a16:creationId xmlns:a16="http://schemas.microsoft.com/office/drawing/2014/main" id="{34518FC6-3727-D149-A677-543C1B882B63}"/>
              </a:ext>
            </a:extLst>
          </p:cNvPr>
          <p:cNvSpPr txBox="1">
            <a:spLocks/>
          </p:cNvSpPr>
          <p:nvPr/>
        </p:nvSpPr>
        <p:spPr>
          <a:xfrm>
            <a:off x="622727" y="1380478"/>
            <a:ext cx="7601861" cy="585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1pPr>
            <a:lvl2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2pPr>
            <a:lvl3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3pPr>
            <a:lvl4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4pPr>
            <a:lvl5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5pPr>
            <a:lvl6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6pPr>
            <a:lvl7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7pPr>
            <a:lvl8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8pPr>
            <a:lvl9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9pPr>
          </a:lstStyle>
          <a:p>
            <a:pPr hangingPunct="1"/>
            <a:r>
              <a:rPr lang="en-GB" sz="1800" dirty="0"/>
              <a:t>This module has been developed by the Service Children’s Progression Alliance with help from…</a:t>
            </a:r>
          </a:p>
        </p:txBody>
      </p:sp>
      <p:sp>
        <p:nvSpPr>
          <p:cNvPr id="28" name="Title 1">
            <a:extLst>
              <a:ext uri="{FF2B5EF4-FFF2-40B4-BE49-F238E27FC236}">
                <a16:creationId xmlns:a16="http://schemas.microsoft.com/office/drawing/2014/main" id="{0AC5C677-A6E6-9C46-AE1E-2C1B9C6D244A}"/>
              </a:ext>
            </a:extLst>
          </p:cNvPr>
          <p:cNvSpPr txBox="1">
            <a:spLocks/>
          </p:cNvSpPr>
          <p:nvPr/>
        </p:nvSpPr>
        <p:spPr>
          <a:xfrm>
            <a:off x="622728" y="4770232"/>
            <a:ext cx="7601861" cy="347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7500" lnSpcReduction="10000"/>
          </a:bodyPr>
          <a:lstStyle>
            <a:lvl1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1pPr>
            <a:lvl2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2pPr>
            <a:lvl3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3pPr>
            <a:lvl4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4pPr>
            <a:lvl5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5pPr>
            <a:lvl6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6pPr>
            <a:lvl7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7pPr>
            <a:lvl8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8pPr>
            <a:lvl9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9pPr>
          </a:lstStyle>
          <a:p>
            <a:pPr hangingPunct="1"/>
            <a:r>
              <a:rPr lang="en-GB" dirty="0"/>
              <a:t>Funded by…</a:t>
            </a:r>
          </a:p>
        </p:txBody>
      </p:sp>
      <p:pic>
        <p:nvPicPr>
          <p:cNvPr id="15" name="Picture 14" descr="A close up of a logo&#10;&#10;Description automatically generated">
            <a:extLst>
              <a:ext uri="{FF2B5EF4-FFF2-40B4-BE49-F238E27FC236}">
                <a16:creationId xmlns:a16="http://schemas.microsoft.com/office/drawing/2014/main" id="{3E756D67-1076-114B-B376-C6BADA4602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41" y="4830207"/>
            <a:ext cx="1389917" cy="1389917"/>
          </a:xfrm>
          <a:prstGeom prst="rect">
            <a:avLst/>
          </a:prstGeom>
        </p:spPr>
      </p:pic>
      <p:pic>
        <p:nvPicPr>
          <p:cNvPr id="16" name="Picture 15" descr="A close up of a logo&#10;&#10;Description automatically generated">
            <a:extLst>
              <a:ext uri="{FF2B5EF4-FFF2-40B4-BE49-F238E27FC236}">
                <a16:creationId xmlns:a16="http://schemas.microsoft.com/office/drawing/2014/main" id="{096832DF-1DC5-C24D-A571-0EDAB18DD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5493" y="5216098"/>
            <a:ext cx="1389917" cy="530037"/>
          </a:xfrm>
          <a:prstGeom prst="rect">
            <a:avLst/>
          </a:prstGeom>
        </p:spPr>
      </p:pic>
      <p:pic>
        <p:nvPicPr>
          <p:cNvPr id="17" name="Picture 16" descr="A drawing of a person&#10;&#10;Description automatically generated">
            <a:extLst>
              <a:ext uri="{FF2B5EF4-FFF2-40B4-BE49-F238E27FC236}">
                <a16:creationId xmlns:a16="http://schemas.microsoft.com/office/drawing/2014/main" id="{962D4512-3434-4E4E-926C-F9CE2DC2A5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9308" y="5279711"/>
            <a:ext cx="1276501" cy="406160"/>
          </a:xfrm>
          <a:prstGeom prst="rect">
            <a:avLst/>
          </a:prstGeom>
        </p:spPr>
      </p:pic>
      <p:pic>
        <p:nvPicPr>
          <p:cNvPr id="18" name="Picture 17" descr="A sign in the dark&#10;&#10;Description automatically generated">
            <a:extLst>
              <a:ext uri="{FF2B5EF4-FFF2-40B4-BE49-F238E27FC236}">
                <a16:creationId xmlns:a16="http://schemas.microsoft.com/office/drawing/2014/main" id="{195D8D05-7CF1-0640-8829-D60429DB42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0633" y="5346640"/>
            <a:ext cx="1159722" cy="29308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87C8C4F1-6EE6-424B-B32A-EEB7AD732B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4434" y="5319380"/>
            <a:ext cx="1331290" cy="426755"/>
          </a:xfrm>
          <a:prstGeom prst="rect">
            <a:avLst/>
          </a:prstGeom>
        </p:spPr>
      </p:pic>
      <p:pic>
        <p:nvPicPr>
          <p:cNvPr id="3" name="Picture 2" descr="Logo&#10;&#10;Description automatically generated">
            <a:extLst>
              <a:ext uri="{FF2B5EF4-FFF2-40B4-BE49-F238E27FC236}">
                <a16:creationId xmlns:a16="http://schemas.microsoft.com/office/drawing/2014/main" id="{A2D0FBE9-DE5B-B143-8F20-ABFDC2C9BE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0739" y="5226855"/>
            <a:ext cx="573312" cy="659915"/>
          </a:xfrm>
          <a:prstGeom prst="rect">
            <a:avLst/>
          </a:prstGeom>
        </p:spPr>
      </p:pic>
    </p:spTree>
    <p:extLst>
      <p:ext uri="{BB962C8B-B14F-4D97-AF65-F5344CB8AC3E}">
        <p14:creationId xmlns:p14="http://schemas.microsoft.com/office/powerpoint/2010/main" val="302241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descr="Image">
            <a:extLst>
              <a:ext uri="{FF2B5EF4-FFF2-40B4-BE49-F238E27FC236}">
                <a16:creationId xmlns:a16="http://schemas.microsoft.com/office/drawing/2014/main" id="{1F40C4F1-954E-504F-95EA-11FC1F1039FD}"/>
              </a:ext>
            </a:extLst>
          </p:cNvPr>
          <p:cNvPicPr>
            <a:picLocks noChangeAspect="1"/>
          </p:cNvPicPr>
          <p:nvPr/>
        </p:nvPicPr>
        <p:blipFill>
          <a:blip r:embed="rId3"/>
          <a:stretch>
            <a:fillRect/>
          </a:stretch>
        </p:blipFill>
        <p:spPr>
          <a:xfrm>
            <a:off x="298056" y="331148"/>
            <a:ext cx="1661883" cy="1661760"/>
          </a:xfrm>
          <a:prstGeom prst="rect">
            <a:avLst/>
          </a:prstGeom>
          <a:ln w="12700">
            <a:miter lim="400000"/>
          </a:ln>
        </p:spPr>
      </p:pic>
      <p:sp>
        <p:nvSpPr>
          <p:cNvPr id="24" name="TextBox 23">
            <a:extLst>
              <a:ext uri="{FF2B5EF4-FFF2-40B4-BE49-F238E27FC236}">
                <a16:creationId xmlns:a16="http://schemas.microsoft.com/office/drawing/2014/main" id="{F7A12862-20B6-804D-AD49-FB771B38B4C6}"/>
              </a:ext>
            </a:extLst>
          </p:cNvPr>
          <p:cNvSpPr txBox="1"/>
          <p:nvPr/>
        </p:nvSpPr>
        <p:spPr>
          <a:xfrm>
            <a:off x="2869979" y="2074188"/>
            <a:ext cx="585854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dirty="0"/>
              <a:t>Leaders’ understanding and approach ensure resources and policies improve Service children’s outcomes. </a:t>
            </a:r>
          </a:p>
        </p:txBody>
      </p:sp>
      <p:grpSp>
        <p:nvGrpSpPr>
          <p:cNvPr id="25" name="Group 24">
            <a:extLst>
              <a:ext uri="{FF2B5EF4-FFF2-40B4-BE49-F238E27FC236}">
                <a16:creationId xmlns:a16="http://schemas.microsoft.com/office/drawing/2014/main" id="{1D951028-97AF-5941-B171-73E34F1152B3}"/>
              </a:ext>
            </a:extLst>
          </p:cNvPr>
          <p:cNvGrpSpPr/>
          <p:nvPr/>
        </p:nvGrpSpPr>
        <p:grpSpPr>
          <a:xfrm>
            <a:off x="2230470" y="3076045"/>
            <a:ext cx="6913530" cy="688183"/>
            <a:chOff x="2219960" y="2061676"/>
            <a:chExt cx="6913530" cy="688183"/>
          </a:xfrm>
        </p:grpSpPr>
        <p:sp>
          <p:nvSpPr>
            <p:cNvPr id="26" name="Rectangle">
              <a:extLst>
                <a:ext uri="{FF2B5EF4-FFF2-40B4-BE49-F238E27FC236}">
                  <a16:creationId xmlns:a16="http://schemas.microsoft.com/office/drawing/2014/main" id="{2B3F593A-8A8F-2140-B8F1-7E47E0B0EDB4}"/>
                </a:ext>
              </a:extLst>
            </p:cNvPr>
            <p:cNvSpPr/>
            <p:nvPr/>
          </p:nvSpPr>
          <p:spPr>
            <a:xfrm>
              <a:off x="2524760" y="2061676"/>
              <a:ext cx="6608730" cy="688183"/>
            </a:xfrm>
            <a:prstGeom prst="rect">
              <a:avLst/>
            </a:prstGeom>
            <a:solidFill>
              <a:srgbClr val="515398"/>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dirty="0"/>
            </a:p>
          </p:txBody>
        </p:sp>
        <p:sp>
          <p:nvSpPr>
            <p:cNvPr id="27" name="Circle">
              <a:extLst>
                <a:ext uri="{FF2B5EF4-FFF2-40B4-BE49-F238E27FC236}">
                  <a16:creationId xmlns:a16="http://schemas.microsoft.com/office/drawing/2014/main" id="{2255D1D5-D82A-1E47-8218-0D29D851776F}"/>
                </a:ext>
              </a:extLst>
            </p:cNvPr>
            <p:cNvSpPr/>
            <p:nvPr/>
          </p:nvSpPr>
          <p:spPr>
            <a:xfrm>
              <a:off x="2219960" y="2061676"/>
              <a:ext cx="688182" cy="688183"/>
            </a:xfrm>
            <a:prstGeom prst="ellipse">
              <a:avLst/>
            </a:prstGeom>
            <a:solidFill>
              <a:srgbClr val="203C76"/>
            </a:solidFill>
            <a:ln w="12700" cap="flat">
              <a:noFill/>
              <a:miter lim="400000"/>
            </a:ln>
            <a:effectLst/>
          </p:spPr>
          <p:txBody>
            <a:bodyPr wrap="square" lIns="45718" tIns="45718" rIns="45718" bIns="45718" numCol="1" anchor="ctr">
              <a:noAutofit/>
            </a:bodyPr>
            <a:lstStyle/>
            <a:p>
              <a:pPr algn="l" defTabSz="914400">
                <a:defRPr>
                  <a:solidFill>
                    <a:srgbClr val="E3E3E3"/>
                  </a:solidFill>
                  <a:latin typeface="+mn-lt"/>
                  <a:ea typeface="+mn-ea"/>
                  <a:cs typeface="+mn-cs"/>
                  <a:sym typeface="Helvetica"/>
                </a:defRPr>
              </a:pPr>
              <a:endParaRPr/>
            </a:p>
          </p:txBody>
        </p:sp>
        <p:sp>
          <p:nvSpPr>
            <p:cNvPr id="28" name="2">
              <a:extLst>
                <a:ext uri="{FF2B5EF4-FFF2-40B4-BE49-F238E27FC236}">
                  <a16:creationId xmlns:a16="http://schemas.microsoft.com/office/drawing/2014/main" id="{0257C071-DB9A-6143-B303-C1EE769D9D8C}"/>
                </a:ext>
              </a:extLst>
            </p:cNvPr>
            <p:cNvSpPr txBox="1"/>
            <p:nvPr/>
          </p:nvSpPr>
          <p:spPr>
            <a:xfrm>
              <a:off x="2413691" y="2171149"/>
              <a:ext cx="300719" cy="5078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2700">
                  <a:solidFill>
                    <a:srgbClr val="FFFFFF"/>
                  </a:solidFill>
                  <a:latin typeface="Nunito Sans SemiBold"/>
                  <a:ea typeface="Nunito Sans SemiBold"/>
                  <a:cs typeface="Nunito Sans SemiBold"/>
                  <a:sym typeface="Nunito Sans SemiBold"/>
                </a:defRPr>
              </a:lvl1pPr>
            </a:lstStyle>
            <a:p>
              <a:r>
                <a:rPr lang="en-GB" dirty="0"/>
                <a:t>1</a:t>
              </a:r>
              <a:endParaRPr dirty="0"/>
            </a:p>
          </p:txBody>
        </p:sp>
        <p:sp>
          <p:nvSpPr>
            <p:cNvPr id="29" name="Transition is effective">
              <a:extLst>
                <a:ext uri="{FF2B5EF4-FFF2-40B4-BE49-F238E27FC236}">
                  <a16:creationId xmlns:a16="http://schemas.microsoft.com/office/drawing/2014/main" id="{50535BA3-E537-4742-8478-951113647E33}"/>
                </a:ext>
              </a:extLst>
            </p:cNvPr>
            <p:cNvSpPr txBox="1"/>
            <p:nvPr/>
          </p:nvSpPr>
          <p:spPr>
            <a:xfrm>
              <a:off x="3116608" y="2166657"/>
              <a:ext cx="3113990" cy="4616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2400">
                  <a:solidFill>
                    <a:srgbClr val="FFFFFF"/>
                  </a:solidFill>
                  <a:latin typeface="Nunito Sans SemiBold"/>
                  <a:ea typeface="Nunito Sans SemiBold"/>
                  <a:cs typeface="Nunito Sans SemiBold"/>
                  <a:sym typeface="Nunito Sans SemiBold"/>
                </a:defRPr>
              </a:lvl1pPr>
            </a:lstStyle>
            <a:p>
              <a:r>
                <a:rPr lang="en-GB" dirty="0"/>
                <a:t>Our approach is clear</a:t>
              </a:r>
              <a:endParaRPr dirty="0"/>
            </a:p>
          </p:txBody>
        </p:sp>
      </p:grpSp>
    </p:spTree>
    <p:extLst>
      <p:ext uri="{BB962C8B-B14F-4D97-AF65-F5344CB8AC3E}">
        <p14:creationId xmlns:p14="http://schemas.microsoft.com/office/powerpoint/2010/main" val="23802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itle 1"/>
          <p:cNvSpPr txBox="1">
            <a:spLocks noGrp="1"/>
          </p:cNvSpPr>
          <p:nvPr>
            <p:ph type="title"/>
          </p:nvPr>
        </p:nvSpPr>
        <p:spPr>
          <a:xfrm>
            <a:off x="1464285" y="463242"/>
            <a:ext cx="5510263" cy="503203"/>
          </a:xfrm>
          <a:prstGeom prst="rect">
            <a:avLst/>
          </a:prstGeom>
        </p:spPr>
        <p:txBody>
          <a:bodyPr>
            <a:normAutofit fontScale="90000"/>
          </a:bodyPr>
          <a:lstStyle>
            <a:lvl1pPr defTabSz="288035"/>
          </a:lstStyle>
          <a:p>
            <a:r>
              <a:rPr lang="en-GB"/>
              <a:t>AFTER COMPLETING THIS PRESENTATION, EDUCATION PROFESSIONALS WILL :</a:t>
            </a:r>
            <a:endParaRPr/>
          </a:p>
        </p:txBody>
      </p:sp>
      <p:sp>
        <p:nvSpPr>
          <p:cNvPr id="3" name="TextBox 2">
            <a:extLst>
              <a:ext uri="{FF2B5EF4-FFF2-40B4-BE49-F238E27FC236}">
                <a16:creationId xmlns:a16="http://schemas.microsoft.com/office/drawing/2014/main" id="{BF3A0701-C6F7-D346-9A74-678BB01C6A7C}"/>
              </a:ext>
            </a:extLst>
          </p:cNvPr>
          <p:cNvSpPr txBox="1"/>
          <p:nvPr/>
        </p:nvSpPr>
        <p:spPr>
          <a:xfrm>
            <a:off x="4408714" y="1590818"/>
            <a:ext cx="393868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gn="l">
              <a:buFont typeface="Arial" panose="020B0604020202020204" pitchFamily="34" charset="0"/>
              <a:buChar char="•"/>
            </a:pPr>
            <a:r>
              <a:rPr lang="en-GB"/>
              <a:t>Have a deeper understanding of the context for Service children</a:t>
            </a:r>
          </a:p>
        </p:txBody>
      </p:sp>
      <p:sp>
        <p:nvSpPr>
          <p:cNvPr id="21" name="TextBox 20">
            <a:extLst>
              <a:ext uri="{FF2B5EF4-FFF2-40B4-BE49-F238E27FC236}">
                <a16:creationId xmlns:a16="http://schemas.microsoft.com/office/drawing/2014/main" id="{1805182F-797B-E34B-94F7-86142F0A4707}"/>
              </a:ext>
            </a:extLst>
          </p:cNvPr>
          <p:cNvSpPr txBox="1"/>
          <p:nvPr/>
        </p:nvSpPr>
        <p:spPr>
          <a:xfrm>
            <a:off x="4408714" y="2406651"/>
            <a:ext cx="3938682"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lvl="0" indent="-285750" algn="l">
              <a:buFont typeface="Arial" panose="020B0604020202020204" pitchFamily="34" charset="0"/>
              <a:buChar char="•"/>
            </a:pPr>
            <a:r>
              <a:rPr lang="en-GB"/>
              <a:t>Have explored what this means for schools and how the Armed Forces Covenant applies in schools</a:t>
            </a:r>
          </a:p>
        </p:txBody>
      </p:sp>
      <p:sp>
        <p:nvSpPr>
          <p:cNvPr id="22" name="TextBox 21">
            <a:extLst>
              <a:ext uri="{FF2B5EF4-FFF2-40B4-BE49-F238E27FC236}">
                <a16:creationId xmlns:a16="http://schemas.microsoft.com/office/drawing/2014/main" id="{6E3D31F4-4B9B-F74F-BB85-C31BFF6EED05}"/>
              </a:ext>
            </a:extLst>
          </p:cNvPr>
          <p:cNvSpPr txBox="1"/>
          <p:nvPr/>
        </p:nvSpPr>
        <p:spPr>
          <a:xfrm>
            <a:off x="4408714" y="3499483"/>
            <a:ext cx="3938682" cy="1754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lvl="1" indent="-285750" algn="l">
              <a:buFont typeface="Arial" panose="020B0604020202020204" pitchFamily="34" charset="0"/>
              <a:buChar char="•"/>
            </a:pPr>
            <a:r>
              <a:rPr lang="en-GB"/>
              <a:t>Have reflected on how schools can develop clear and supportive policies in areas such as admissions and governance and effectively deploy resources and dedicated funding</a:t>
            </a:r>
          </a:p>
        </p:txBody>
      </p:sp>
      <p:sp>
        <p:nvSpPr>
          <p:cNvPr id="9" name="Teardrop 8">
            <a:extLst>
              <a:ext uri="{FF2B5EF4-FFF2-40B4-BE49-F238E27FC236}">
                <a16:creationId xmlns:a16="http://schemas.microsoft.com/office/drawing/2014/main" id="{E5B3AE1D-E218-6D47-B512-AE06CDC42A40}"/>
              </a:ext>
            </a:extLst>
          </p:cNvPr>
          <p:cNvSpPr/>
          <p:nvPr/>
        </p:nvSpPr>
        <p:spPr>
          <a:xfrm rot="16200000">
            <a:off x="1249706" y="1903463"/>
            <a:ext cx="2556000" cy="2577036"/>
          </a:xfrm>
          <a:prstGeom prst="teardrop">
            <a:avLst>
              <a:gd name="adj" fmla="val 87699"/>
            </a:avLst>
          </a:prstGeom>
          <a:blipFill dpi="0" rotWithShape="0">
            <a:blip r:embed="rId5">
              <a:extLst>
                <a:ext uri="{28A0092B-C50C-407E-A947-70E740481C1C}">
                  <a14:useLocalDpi xmlns:a14="http://schemas.microsoft.com/office/drawing/2010/main" val="0"/>
                </a:ext>
              </a:extLst>
            </a:blip>
            <a:srcRect/>
            <a:tile tx="-666750" ty="0" sx="100000" sy="100000" flip="none" algn="tl"/>
          </a:blipFill>
          <a:ln w="127000" cap="flat">
            <a:solidFill>
              <a:srgbClr val="203C7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E3E3E3"/>
              </a:solidFill>
              <a:effectLst/>
              <a:uFillTx/>
              <a:latin typeface="+mn-lt"/>
              <a:ea typeface="+mn-ea"/>
              <a:cs typeface="+mn-cs"/>
              <a:sym typeface="Helvetica"/>
            </a:endParaRPr>
          </a:p>
        </p:txBody>
      </p:sp>
      <p:pic>
        <p:nvPicPr>
          <p:cNvPr id="2" name="Principle 1 Slide 4" descr="Principle 1 Slide 4">
            <a:hlinkClick r:id="" action="ppaction://media"/>
            <a:extLst>
              <a:ext uri="{FF2B5EF4-FFF2-40B4-BE49-F238E27FC236}">
                <a16:creationId xmlns:a16="http://schemas.microsoft.com/office/drawing/2014/main" id="{C9AE1BAD-86C7-A744-B804-CE29AA5583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158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itle 1"/>
          <p:cNvSpPr txBox="1">
            <a:spLocks noGrp="1"/>
          </p:cNvSpPr>
          <p:nvPr>
            <p:ph type="title"/>
          </p:nvPr>
        </p:nvSpPr>
        <p:spPr>
          <a:xfrm>
            <a:off x="1464285" y="463242"/>
            <a:ext cx="5510263" cy="503203"/>
          </a:xfrm>
          <a:prstGeom prst="rect">
            <a:avLst/>
          </a:prstGeom>
        </p:spPr>
        <p:txBody>
          <a:bodyPr>
            <a:normAutofit/>
          </a:bodyPr>
          <a:lstStyle>
            <a:lvl1pPr defTabSz="288035"/>
          </a:lstStyle>
          <a:p>
            <a:r>
              <a:rPr lang="en-GB"/>
              <a:t>THIS PRESENTATION:</a:t>
            </a:r>
            <a:endParaRPr/>
          </a:p>
        </p:txBody>
      </p:sp>
      <p:sp>
        <p:nvSpPr>
          <p:cNvPr id="3" name="TextBox 2">
            <a:extLst>
              <a:ext uri="{FF2B5EF4-FFF2-40B4-BE49-F238E27FC236}">
                <a16:creationId xmlns:a16="http://schemas.microsoft.com/office/drawing/2014/main" id="{BF3A0701-C6F7-D346-9A74-678BB01C6A7C}"/>
              </a:ext>
            </a:extLst>
          </p:cNvPr>
          <p:cNvSpPr txBox="1"/>
          <p:nvPr/>
        </p:nvSpPr>
        <p:spPr>
          <a:xfrm>
            <a:off x="1020904" y="4465468"/>
            <a:ext cx="41360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gn="l">
              <a:buFont typeface="Arial" panose="020B0604020202020204" pitchFamily="34" charset="0"/>
              <a:buChar char="•"/>
            </a:pPr>
            <a:r>
              <a:rPr lang="en-GB"/>
              <a:t>The context for Service children</a:t>
            </a:r>
          </a:p>
        </p:txBody>
      </p:sp>
      <p:sp>
        <p:nvSpPr>
          <p:cNvPr id="21" name="TextBox 20">
            <a:extLst>
              <a:ext uri="{FF2B5EF4-FFF2-40B4-BE49-F238E27FC236}">
                <a16:creationId xmlns:a16="http://schemas.microsoft.com/office/drawing/2014/main" id="{1805182F-797B-E34B-94F7-86142F0A4707}"/>
              </a:ext>
            </a:extLst>
          </p:cNvPr>
          <p:cNvSpPr txBox="1"/>
          <p:nvPr/>
        </p:nvSpPr>
        <p:spPr>
          <a:xfrm>
            <a:off x="1020904" y="4927619"/>
            <a:ext cx="585854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lvl="0" indent="-285750" algn="l">
              <a:buFont typeface="Arial" panose="020B0604020202020204" pitchFamily="34" charset="0"/>
              <a:buChar char="•"/>
            </a:pPr>
            <a:r>
              <a:rPr lang="en-GB"/>
              <a:t>How can schools support Service children?</a:t>
            </a:r>
          </a:p>
        </p:txBody>
      </p:sp>
      <p:sp>
        <p:nvSpPr>
          <p:cNvPr id="22" name="TextBox 21">
            <a:extLst>
              <a:ext uri="{FF2B5EF4-FFF2-40B4-BE49-F238E27FC236}">
                <a16:creationId xmlns:a16="http://schemas.microsoft.com/office/drawing/2014/main" id="{6E3D31F4-4B9B-F74F-BB85-C31BFF6EED05}"/>
              </a:ext>
            </a:extLst>
          </p:cNvPr>
          <p:cNvSpPr txBox="1"/>
          <p:nvPr/>
        </p:nvSpPr>
        <p:spPr>
          <a:xfrm>
            <a:off x="1020904" y="5389770"/>
            <a:ext cx="585854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gn="l">
              <a:buFont typeface="Arial" panose="020B0604020202020204" pitchFamily="34" charset="0"/>
              <a:buChar char="•"/>
            </a:pPr>
            <a:r>
              <a:rPr lang="en-GB"/>
              <a:t>Where can schools get help?</a:t>
            </a:r>
          </a:p>
        </p:txBody>
      </p:sp>
      <p:pic>
        <p:nvPicPr>
          <p:cNvPr id="4" name="Graphic 3">
            <a:extLst>
              <a:ext uri="{FF2B5EF4-FFF2-40B4-BE49-F238E27FC236}">
                <a16:creationId xmlns:a16="http://schemas.microsoft.com/office/drawing/2014/main" id="{0D434E1C-23B6-A945-8F81-0D4D180463A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777343" y="463242"/>
            <a:ext cx="4909457" cy="4148300"/>
          </a:xfrm>
          <a:prstGeom prst="rect">
            <a:avLst/>
          </a:prstGeom>
        </p:spPr>
      </p:pic>
      <p:pic>
        <p:nvPicPr>
          <p:cNvPr id="2" name="Principle 1 Slide 5" descr="Principle 1 Slide 5">
            <a:hlinkClick r:id="" action="ppaction://media"/>
            <a:extLst>
              <a:ext uri="{FF2B5EF4-FFF2-40B4-BE49-F238E27FC236}">
                <a16:creationId xmlns:a16="http://schemas.microsoft.com/office/drawing/2014/main" id="{2068A38B-2BD0-A044-AB2C-A933FC6F8B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321332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 descr="Image"/>
          <p:cNvPicPr>
            <a:picLocks noChangeAspect="1"/>
          </p:cNvPicPr>
          <p:nvPr/>
        </p:nvPicPr>
        <p:blipFill>
          <a:blip r:embed="rId5"/>
          <a:stretch>
            <a:fillRect/>
          </a:stretch>
        </p:blipFill>
        <p:spPr>
          <a:xfrm>
            <a:off x="3081897" y="459506"/>
            <a:ext cx="2980204" cy="2969494"/>
          </a:xfrm>
          <a:prstGeom prst="rect">
            <a:avLst/>
          </a:prstGeom>
          <a:ln w="12700">
            <a:miter lim="400000"/>
          </a:ln>
        </p:spPr>
      </p:pic>
      <p:sp>
        <p:nvSpPr>
          <p:cNvPr id="9" name="Title 1">
            <a:extLst>
              <a:ext uri="{FF2B5EF4-FFF2-40B4-BE49-F238E27FC236}">
                <a16:creationId xmlns:a16="http://schemas.microsoft.com/office/drawing/2014/main" id="{D6CF66D4-9B78-3B4B-8A47-5DE69A3A172B}"/>
              </a:ext>
            </a:extLst>
          </p:cNvPr>
          <p:cNvSpPr txBox="1">
            <a:spLocks/>
          </p:cNvSpPr>
          <p:nvPr/>
        </p:nvSpPr>
        <p:spPr>
          <a:xfrm>
            <a:off x="520897" y="3728945"/>
            <a:ext cx="8102205" cy="1532878"/>
          </a:xfrm>
          <a:prstGeom prst="rect">
            <a:avLst/>
          </a:prstGeom>
        </p:spPr>
        <p:txBody>
          <a:bodyPr>
            <a:normAutofit/>
          </a:bodyPr>
          <a:lstStyle>
            <a:lvl1pPr marL="0" marR="0" indent="0" algn="l" defTabSz="288035"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1pPr>
            <a:lvl2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2pPr>
            <a:lvl3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3pPr>
            <a:lvl4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4pPr>
            <a:lvl5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5pPr>
            <a:lvl6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6pPr>
            <a:lvl7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7pPr>
            <a:lvl8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8pPr>
            <a:lvl9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9pPr>
          </a:lstStyle>
          <a:p>
            <a:pPr algn="ctr" hangingPunct="1"/>
            <a:r>
              <a:rPr lang="en-GB" sz="2400" b="1"/>
              <a:t>SECTION 1: </a:t>
            </a:r>
          </a:p>
          <a:p>
            <a:pPr algn="ctr" hangingPunct="1"/>
            <a:endParaRPr lang="en-GB" sz="2400"/>
          </a:p>
          <a:p>
            <a:pPr algn="ctr" hangingPunct="1"/>
            <a:r>
              <a:rPr lang="en-GB" sz="2400"/>
              <a:t>The context for Service children</a:t>
            </a:r>
          </a:p>
        </p:txBody>
      </p:sp>
      <p:grpSp>
        <p:nvGrpSpPr>
          <p:cNvPr id="10" name="Group 9">
            <a:extLst>
              <a:ext uri="{FF2B5EF4-FFF2-40B4-BE49-F238E27FC236}">
                <a16:creationId xmlns:a16="http://schemas.microsoft.com/office/drawing/2014/main" id="{99BAD4BC-4C14-6042-8867-18D3416B640B}"/>
              </a:ext>
            </a:extLst>
          </p:cNvPr>
          <p:cNvGrpSpPr/>
          <p:nvPr/>
        </p:nvGrpSpPr>
        <p:grpSpPr>
          <a:xfrm>
            <a:off x="492759" y="5533194"/>
            <a:ext cx="8651240" cy="688182"/>
            <a:chOff x="492759" y="5533194"/>
            <a:chExt cx="8651240" cy="688182"/>
          </a:xfrm>
        </p:grpSpPr>
        <p:sp>
          <p:nvSpPr>
            <p:cNvPr id="11" name="Rectangle">
              <a:extLst>
                <a:ext uri="{FF2B5EF4-FFF2-40B4-BE49-F238E27FC236}">
                  <a16:creationId xmlns:a16="http://schemas.microsoft.com/office/drawing/2014/main" id="{7B0ED45C-AC88-0F45-8548-6F42763C88EC}"/>
                </a:ext>
              </a:extLst>
            </p:cNvPr>
            <p:cNvSpPr/>
            <p:nvPr/>
          </p:nvSpPr>
          <p:spPr>
            <a:xfrm>
              <a:off x="797558" y="5533194"/>
              <a:ext cx="8346441" cy="688182"/>
            </a:xfrm>
            <a:prstGeom prst="rect">
              <a:avLst/>
            </a:prstGeom>
            <a:solidFill>
              <a:srgbClr val="515398"/>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2" name="Circle">
              <a:extLst>
                <a:ext uri="{FF2B5EF4-FFF2-40B4-BE49-F238E27FC236}">
                  <a16:creationId xmlns:a16="http://schemas.microsoft.com/office/drawing/2014/main" id="{5907589E-B43F-7242-8A5B-567EFF17E6A0}"/>
                </a:ext>
              </a:extLst>
            </p:cNvPr>
            <p:cNvSpPr/>
            <p:nvPr/>
          </p:nvSpPr>
          <p:spPr>
            <a:xfrm>
              <a:off x="492759" y="5533194"/>
              <a:ext cx="688183" cy="688182"/>
            </a:xfrm>
            <a:prstGeom prst="ellipse">
              <a:avLst/>
            </a:prstGeom>
            <a:solidFill>
              <a:srgbClr val="203C76"/>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3" name="2">
              <a:extLst>
                <a:ext uri="{FF2B5EF4-FFF2-40B4-BE49-F238E27FC236}">
                  <a16:creationId xmlns:a16="http://schemas.microsoft.com/office/drawing/2014/main" id="{1FC8C01A-C1F4-4D4D-9B93-A3AC0F9CA975}"/>
                </a:ext>
              </a:extLst>
            </p:cNvPr>
            <p:cNvSpPr txBox="1"/>
            <p:nvPr/>
          </p:nvSpPr>
          <p:spPr>
            <a:xfrm>
              <a:off x="686491" y="5639479"/>
              <a:ext cx="300719"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a:solidFill>
                    <a:srgbClr val="FFFFFF"/>
                  </a:solidFill>
                  <a:latin typeface="Nunito Sans SemiBold"/>
                  <a:ea typeface="Nunito Sans SemiBold"/>
                  <a:cs typeface="Nunito Sans SemiBold"/>
                  <a:sym typeface="Nunito Sans SemiBold"/>
                </a:defRPr>
              </a:lvl1pPr>
            </a:lstStyle>
            <a:p>
              <a:r>
                <a:rPr lang="en-GB" dirty="0"/>
                <a:t>1</a:t>
              </a:r>
              <a:endParaRPr dirty="0"/>
            </a:p>
          </p:txBody>
        </p:sp>
        <p:sp>
          <p:nvSpPr>
            <p:cNvPr id="18" name="Transition is effective">
              <a:extLst>
                <a:ext uri="{FF2B5EF4-FFF2-40B4-BE49-F238E27FC236}">
                  <a16:creationId xmlns:a16="http://schemas.microsoft.com/office/drawing/2014/main" id="{D32FF851-EC9F-4D4C-A046-3F3CC591D562}"/>
                </a:ext>
              </a:extLst>
            </p:cNvPr>
            <p:cNvSpPr txBox="1"/>
            <p:nvPr/>
          </p:nvSpPr>
          <p:spPr>
            <a:xfrm>
              <a:off x="3015005" y="5628365"/>
              <a:ext cx="311399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a:solidFill>
                    <a:srgbClr val="FFFFFF"/>
                  </a:solidFill>
                  <a:latin typeface="Nunito Sans SemiBold"/>
                  <a:ea typeface="Nunito Sans SemiBold"/>
                  <a:cs typeface="Nunito Sans SemiBold"/>
                  <a:sym typeface="Nunito Sans SemiBold"/>
                </a:defRPr>
              </a:lvl1pPr>
            </a:lstStyle>
            <a:p>
              <a:r>
                <a:rPr lang="en-GB" dirty="0"/>
                <a:t>Our approach is clear</a:t>
              </a:r>
            </a:p>
          </p:txBody>
        </p:sp>
      </p:grpSp>
      <p:pic>
        <p:nvPicPr>
          <p:cNvPr id="2" name="Principle 1 Slide 6" descr="Principle 1 Slide 6">
            <a:hlinkClick r:id="" action="ppaction://media"/>
            <a:extLst>
              <a:ext uri="{FF2B5EF4-FFF2-40B4-BE49-F238E27FC236}">
                <a16:creationId xmlns:a16="http://schemas.microsoft.com/office/drawing/2014/main" id="{0AE026F1-E0DB-5C42-BC6E-2E85DDE1D6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88182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2BA073D-A158-9B46-AB03-65ACE5FF6B21}"/>
              </a:ext>
            </a:extLst>
          </p:cNvPr>
          <p:cNvSpPr txBox="1">
            <a:spLocks noGrp="1"/>
          </p:cNvSpPr>
          <p:nvPr>
            <p:ph type="title"/>
          </p:nvPr>
        </p:nvSpPr>
        <p:spPr>
          <a:xfrm>
            <a:off x="1464285" y="463242"/>
            <a:ext cx="5510263" cy="503203"/>
          </a:xfrm>
          <a:prstGeom prst="rect">
            <a:avLst/>
          </a:prstGeom>
        </p:spPr>
        <p:txBody>
          <a:bodyPr>
            <a:normAutofit/>
          </a:bodyPr>
          <a:lstStyle>
            <a:lvl1pPr defTabSz="288035"/>
          </a:lstStyle>
          <a:p>
            <a:r>
              <a:rPr lang="en-GB"/>
              <a:t>THE FOUR Ds OF SERVICE CHILDREN’S LIVES</a:t>
            </a:r>
            <a:endParaRPr/>
          </a:p>
        </p:txBody>
      </p:sp>
      <p:pic>
        <p:nvPicPr>
          <p:cNvPr id="11" name="Picture 10">
            <a:extLst>
              <a:ext uri="{FF2B5EF4-FFF2-40B4-BE49-F238E27FC236}">
                <a16:creationId xmlns:a16="http://schemas.microsoft.com/office/drawing/2014/main" id="{321A97EA-1D5C-E740-82A3-F3EC226EA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6500" y="976884"/>
            <a:ext cx="4191000" cy="4904232"/>
          </a:xfrm>
          <a:prstGeom prst="rect">
            <a:avLst/>
          </a:prstGeom>
        </p:spPr>
      </p:pic>
      <p:pic>
        <p:nvPicPr>
          <p:cNvPr id="2" name="Principle 1 Slide 7" descr="Principle 1 Slide 7">
            <a:hlinkClick r:id="" action="ppaction://media"/>
            <a:extLst>
              <a:ext uri="{FF2B5EF4-FFF2-40B4-BE49-F238E27FC236}">
                <a16:creationId xmlns:a16="http://schemas.microsoft.com/office/drawing/2014/main" id="{E973F98B-0466-6A4E-B907-1FA6C9E144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j-w-Ju-ITc1Cc0w-unsplash.jpg" descr="j-w-Ju-ITc1Cc0w-unsplash.jpg"/>
          <p:cNvPicPr>
            <a:picLocks noChangeAspect="1"/>
          </p:cNvPicPr>
          <p:nvPr/>
        </p:nvPicPr>
        <p:blipFill>
          <a:blip r:embed="rId5"/>
          <a:srcRect l="15622" t="9063" r="8555"/>
          <a:stretch>
            <a:fillRect/>
          </a:stretch>
        </p:blipFill>
        <p:spPr>
          <a:xfrm>
            <a:off x="9570465" y="3567114"/>
            <a:ext cx="3505930" cy="2803201"/>
          </a:xfrm>
          <a:prstGeom prst="rect">
            <a:avLst/>
          </a:prstGeom>
          <a:ln w="12700">
            <a:miter lim="400000"/>
          </a:ln>
        </p:spPr>
      </p:pic>
      <p:sp>
        <p:nvSpPr>
          <p:cNvPr id="5" name="Title 1">
            <a:extLst>
              <a:ext uri="{FF2B5EF4-FFF2-40B4-BE49-F238E27FC236}">
                <a16:creationId xmlns:a16="http://schemas.microsoft.com/office/drawing/2014/main" id="{733CF3F2-196A-9342-94A4-555324D623EA}"/>
              </a:ext>
            </a:extLst>
          </p:cNvPr>
          <p:cNvSpPr txBox="1">
            <a:spLocks noGrp="1"/>
          </p:cNvSpPr>
          <p:nvPr>
            <p:ph type="title"/>
          </p:nvPr>
        </p:nvSpPr>
        <p:spPr>
          <a:xfrm>
            <a:off x="1464285" y="463242"/>
            <a:ext cx="5510263" cy="503203"/>
          </a:xfrm>
          <a:prstGeom prst="rect">
            <a:avLst/>
          </a:prstGeom>
        </p:spPr>
        <p:txBody>
          <a:bodyPr>
            <a:normAutofit/>
          </a:bodyPr>
          <a:lstStyle>
            <a:lvl1pPr defTabSz="288035"/>
          </a:lstStyle>
          <a:p>
            <a:r>
              <a:rPr lang="en-GB"/>
              <a:t>THE ARMED FORCES COVENANT</a:t>
            </a:r>
            <a:endParaRPr/>
          </a:p>
        </p:txBody>
      </p:sp>
      <p:sp>
        <p:nvSpPr>
          <p:cNvPr id="2" name="Rounded Rectangle 1">
            <a:extLst>
              <a:ext uri="{FF2B5EF4-FFF2-40B4-BE49-F238E27FC236}">
                <a16:creationId xmlns:a16="http://schemas.microsoft.com/office/drawing/2014/main" id="{790F2D58-983D-4F42-BB63-0498B061D0CD}"/>
              </a:ext>
            </a:extLst>
          </p:cNvPr>
          <p:cNvSpPr/>
          <p:nvPr/>
        </p:nvSpPr>
        <p:spPr>
          <a:xfrm>
            <a:off x="1112684" y="1825625"/>
            <a:ext cx="3774626" cy="2579045"/>
          </a:xfrm>
          <a:prstGeom prst="roundRect">
            <a:avLst>
              <a:gd name="adj" fmla="val 4711"/>
            </a:avLst>
          </a:prstGeom>
          <a:solidFill>
            <a:srgbClr val="51539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E3E3E3"/>
              </a:solidFill>
              <a:effectLst/>
              <a:uFillTx/>
              <a:latin typeface="+mn-lt"/>
              <a:ea typeface="+mn-ea"/>
              <a:cs typeface="+mn-cs"/>
              <a:sym typeface="Helvetica"/>
            </a:endParaRPr>
          </a:p>
        </p:txBody>
      </p:sp>
      <p:sp>
        <p:nvSpPr>
          <p:cNvPr id="289" name="Content Placeholder 2"/>
          <p:cNvSpPr txBox="1">
            <a:spLocks noGrp="1"/>
          </p:cNvSpPr>
          <p:nvPr>
            <p:ph type="body" sz="quarter" idx="1"/>
          </p:nvPr>
        </p:nvSpPr>
        <p:spPr>
          <a:xfrm>
            <a:off x="1528410" y="2189060"/>
            <a:ext cx="3043590" cy="1859353"/>
          </a:xfrm>
          <a:prstGeom prst="rect">
            <a:avLst/>
          </a:prstGeom>
        </p:spPr>
        <p:txBody>
          <a:bodyPr>
            <a:noAutofit/>
          </a:bodyPr>
          <a:lstStyle/>
          <a:p>
            <a:pPr marL="0" indent="0">
              <a:buSzTx/>
              <a:buNone/>
            </a:pPr>
            <a:r>
              <a:rPr lang="en-GB" sz="1800" b="1">
                <a:solidFill>
                  <a:srgbClr val="FFFFFF"/>
                </a:solidFill>
              </a:rPr>
              <a:t>‘The Armed Forces Covenant is a promise by the nation that those who serve, or who have served, in the armed forces, and their families, are treated fairly.’</a:t>
            </a:r>
            <a:endParaRPr sz="1800" b="1">
              <a:solidFill>
                <a:srgbClr val="FFFFFF"/>
              </a:solidFill>
            </a:endParaRPr>
          </a:p>
        </p:txBody>
      </p:sp>
      <p:pic>
        <p:nvPicPr>
          <p:cNvPr id="8" name="Picture 7">
            <a:extLst>
              <a:ext uri="{FF2B5EF4-FFF2-40B4-BE49-F238E27FC236}">
                <a16:creationId xmlns:a16="http://schemas.microsoft.com/office/drawing/2014/main" id="{AFA5A923-39A5-C949-965A-7BFE26450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504" y="1583887"/>
            <a:ext cx="2305812" cy="3343427"/>
          </a:xfrm>
          <a:prstGeom prst="rect">
            <a:avLst/>
          </a:prstGeom>
        </p:spPr>
      </p:pic>
      <p:pic>
        <p:nvPicPr>
          <p:cNvPr id="3" name="Principle 1 Slide 8" descr="Principle 1 Slide 8">
            <a:hlinkClick r:id="" action="ppaction://media"/>
            <a:extLst>
              <a:ext uri="{FF2B5EF4-FFF2-40B4-BE49-F238E27FC236}">
                <a16:creationId xmlns:a16="http://schemas.microsoft.com/office/drawing/2014/main" id="{A82E0D33-497F-9241-BFF2-F627341049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 descr="Image"/>
          <p:cNvPicPr>
            <a:picLocks noChangeAspect="1"/>
          </p:cNvPicPr>
          <p:nvPr/>
        </p:nvPicPr>
        <p:blipFill>
          <a:blip r:embed="rId5"/>
          <a:stretch>
            <a:fillRect/>
          </a:stretch>
        </p:blipFill>
        <p:spPr>
          <a:xfrm>
            <a:off x="3081897" y="459506"/>
            <a:ext cx="2980204" cy="2969494"/>
          </a:xfrm>
          <a:prstGeom prst="rect">
            <a:avLst/>
          </a:prstGeom>
          <a:ln w="12700">
            <a:miter lim="400000"/>
          </a:ln>
        </p:spPr>
      </p:pic>
      <p:sp>
        <p:nvSpPr>
          <p:cNvPr id="9" name="Title 1">
            <a:extLst>
              <a:ext uri="{FF2B5EF4-FFF2-40B4-BE49-F238E27FC236}">
                <a16:creationId xmlns:a16="http://schemas.microsoft.com/office/drawing/2014/main" id="{D6CF66D4-9B78-3B4B-8A47-5DE69A3A172B}"/>
              </a:ext>
            </a:extLst>
          </p:cNvPr>
          <p:cNvSpPr txBox="1">
            <a:spLocks/>
          </p:cNvSpPr>
          <p:nvPr/>
        </p:nvSpPr>
        <p:spPr>
          <a:xfrm>
            <a:off x="520897" y="3728945"/>
            <a:ext cx="8102205" cy="1532878"/>
          </a:xfrm>
          <a:prstGeom prst="rect">
            <a:avLst/>
          </a:prstGeom>
        </p:spPr>
        <p:txBody>
          <a:bodyPr>
            <a:normAutofit/>
          </a:bodyPr>
          <a:lstStyle>
            <a:lvl1pPr marL="0" marR="0" indent="0" algn="l" defTabSz="288035"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1pPr>
            <a:lvl2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2pPr>
            <a:lvl3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3pPr>
            <a:lvl4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4pPr>
            <a:lvl5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5pPr>
            <a:lvl6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6pPr>
            <a:lvl7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7pPr>
            <a:lvl8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8pPr>
            <a:lvl9pPr marL="0" marR="0" indent="0" algn="l" defTabSz="534923" rtl="0" latinLnBrk="0">
              <a:lnSpc>
                <a:spcPct val="90000"/>
              </a:lnSpc>
              <a:spcBef>
                <a:spcPts val="0"/>
              </a:spcBef>
              <a:spcAft>
                <a:spcPts val="0"/>
              </a:spcAft>
              <a:buClrTx/>
              <a:buSzTx/>
              <a:buFontTx/>
              <a:buNone/>
              <a:tabLst/>
              <a:defRPr sz="2000" b="0" i="0" u="none" strike="noStrike" cap="none" spc="0" baseline="0">
                <a:solidFill>
                  <a:schemeClr val="accent1"/>
                </a:solidFill>
                <a:uFillTx/>
                <a:latin typeface="Nunito Sans Light"/>
                <a:ea typeface="Nunito Sans Light"/>
                <a:cs typeface="Nunito Sans Light"/>
                <a:sym typeface="Nunito Sans Light"/>
              </a:defRPr>
            </a:lvl9pPr>
          </a:lstStyle>
          <a:p>
            <a:pPr algn="ctr" hangingPunct="1"/>
            <a:r>
              <a:rPr lang="en-GB" sz="2400" b="1"/>
              <a:t>SECTION 2: </a:t>
            </a:r>
          </a:p>
          <a:p>
            <a:pPr algn="ctr" hangingPunct="1"/>
            <a:endParaRPr lang="en-GB" sz="2400"/>
          </a:p>
          <a:p>
            <a:pPr algn="ctr" hangingPunct="1"/>
            <a:r>
              <a:rPr lang="en-GB" sz="2400"/>
              <a:t>What does this mean for schools?</a:t>
            </a:r>
          </a:p>
        </p:txBody>
      </p:sp>
      <p:grpSp>
        <p:nvGrpSpPr>
          <p:cNvPr id="14" name="Group 13">
            <a:extLst>
              <a:ext uri="{FF2B5EF4-FFF2-40B4-BE49-F238E27FC236}">
                <a16:creationId xmlns:a16="http://schemas.microsoft.com/office/drawing/2014/main" id="{0DB6EBEF-ED3A-824F-ADA5-0556861EB999}"/>
              </a:ext>
            </a:extLst>
          </p:cNvPr>
          <p:cNvGrpSpPr/>
          <p:nvPr/>
        </p:nvGrpSpPr>
        <p:grpSpPr>
          <a:xfrm>
            <a:off x="492759" y="5533194"/>
            <a:ext cx="8651240" cy="688182"/>
            <a:chOff x="492759" y="5533194"/>
            <a:chExt cx="8651240" cy="688182"/>
          </a:xfrm>
        </p:grpSpPr>
        <p:sp>
          <p:nvSpPr>
            <p:cNvPr id="15" name="Rectangle">
              <a:extLst>
                <a:ext uri="{FF2B5EF4-FFF2-40B4-BE49-F238E27FC236}">
                  <a16:creationId xmlns:a16="http://schemas.microsoft.com/office/drawing/2014/main" id="{CE0183B3-7C5D-B14A-90F5-36A6DC0CBD97}"/>
                </a:ext>
              </a:extLst>
            </p:cNvPr>
            <p:cNvSpPr/>
            <p:nvPr/>
          </p:nvSpPr>
          <p:spPr>
            <a:xfrm>
              <a:off x="797558" y="5533194"/>
              <a:ext cx="8346441" cy="688182"/>
            </a:xfrm>
            <a:prstGeom prst="rect">
              <a:avLst/>
            </a:prstGeom>
            <a:solidFill>
              <a:srgbClr val="515398"/>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6" name="Circle">
              <a:extLst>
                <a:ext uri="{FF2B5EF4-FFF2-40B4-BE49-F238E27FC236}">
                  <a16:creationId xmlns:a16="http://schemas.microsoft.com/office/drawing/2014/main" id="{DDC0A1BD-3A92-5842-9D73-57CD9D81386A}"/>
                </a:ext>
              </a:extLst>
            </p:cNvPr>
            <p:cNvSpPr/>
            <p:nvPr/>
          </p:nvSpPr>
          <p:spPr>
            <a:xfrm>
              <a:off x="492759" y="5533194"/>
              <a:ext cx="688183" cy="688182"/>
            </a:xfrm>
            <a:prstGeom prst="ellipse">
              <a:avLst/>
            </a:prstGeom>
            <a:solidFill>
              <a:srgbClr val="203C76"/>
            </a:solidFill>
            <a:ln w="12700">
              <a:miter lim="400000"/>
            </a:ln>
          </p:spPr>
          <p:txBody>
            <a:bodyPr lIns="45718" tIns="45718" rIns="45718" bIns="45718" anchor="ctr"/>
            <a:lstStyle/>
            <a:p>
              <a:pPr algn="l" defTabSz="914400">
                <a:defRPr>
                  <a:solidFill>
                    <a:srgbClr val="E3E3E3"/>
                  </a:solidFill>
                  <a:latin typeface="+mn-lt"/>
                  <a:ea typeface="+mn-ea"/>
                  <a:cs typeface="+mn-cs"/>
                  <a:sym typeface="Helvetica"/>
                </a:defRPr>
              </a:pPr>
              <a:endParaRPr/>
            </a:p>
          </p:txBody>
        </p:sp>
        <p:sp>
          <p:nvSpPr>
            <p:cNvPr id="17" name="2">
              <a:extLst>
                <a:ext uri="{FF2B5EF4-FFF2-40B4-BE49-F238E27FC236}">
                  <a16:creationId xmlns:a16="http://schemas.microsoft.com/office/drawing/2014/main" id="{0E795406-FA1A-A644-9A1D-1EA329012B3F}"/>
                </a:ext>
              </a:extLst>
            </p:cNvPr>
            <p:cNvSpPr txBox="1"/>
            <p:nvPr/>
          </p:nvSpPr>
          <p:spPr>
            <a:xfrm>
              <a:off x="686491" y="5639479"/>
              <a:ext cx="300719"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a:solidFill>
                    <a:srgbClr val="FFFFFF"/>
                  </a:solidFill>
                  <a:latin typeface="Nunito Sans SemiBold"/>
                  <a:ea typeface="Nunito Sans SemiBold"/>
                  <a:cs typeface="Nunito Sans SemiBold"/>
                  <a:sym typeface="Nunito Sans SemiBold"/>
                </a:defRPr>
              </a:lvl1pPr>
            </a:lstStyle>
            <a:p>
              <a:r>
                <a:rPr lang="en-GB" dirty="0"/>
                <a:t>1</a:t>
              </a:r>
              <a:endParaRPr dirty="0"/>
            </a:p>
          </p:txBody>
        </p:sp>
        <p:sp>
          <p:nvSpPr>
            <p:cNvPr id="19" name="Transition is effective">
              <a:extLst>
                <a:ext uri="{FF2B5EF4-FFF2-40B4-BE49-F238E27FC236}">
                  <a16:creationId xmlns:a16="http://schemas.microsoft.com/office/drawing/2014/main" id="{92A3AF76-B521-A84A-8E67-56011CC9C5C2}"/>
                </a:ext>
              </a:extLst>
            </p:cNvPr>
            <p:cNvSpPr txBox="1"/>
            <p:nvPr/>
          </p:nvSpPr>
          <p:spPr>
            <a:xfrm>
              <a:off x="3045462" y="5628365"/>
              <a:ext cx="3053076"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a:solidFill>
                    <a:srgbClr val="FFFFFF"/>
                  </a:solidFill>
                  <a:latin typeface="Nunito Sans SemiBold"/>
                  <a:ea typeface="Nunito Sans SemiBold"/>
                  <a:cs typeface="Nunito Sans SemiBold"/>
                  <a:sym typeface="Nunito Sans SemiBold"/>
                </a:defRPr>
              </a:lvl1pPr>
            </a:lstStyle>
            <a:p>
              <a:r>
                <a:rPr lang="en-GB" dirty="0"/>
                <a:t>Our approach is clear</a:t>
              </a:r>
            </a:p>
          </p:txBody>
        </p:sp>
      </p:grpSp>
      <p:pic>
        <p:nvPicPr>
          <p:cNvPr id="2" name="Principle 1 Slide 9" descr="Principle 1 Slide 9">
            <a:hlinkClick r:id="" action="ppaction://media"/>
            <a:extLst>
              <a:ext uri="{FF2B5EF4-FFF2-40B4-BE49-F238E27FC236}">
                <a16:creationId xmlns:a16="http://schemas.microsoft.com/office/drawing/2014/main" id="{A9535F6A-EF01-6D41-882B-3C7FEC9D7E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335089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ransition is effective - what good schools do">
  <a:themeElements>
    <a:clrScheme name="Transition is effective - what good schools do">
      <a:dk1>
        <a:srgbClr val="203C77"/>
      </a:dk1>
      <a:lt1>
        <a:srgbClr val="776D57"/>
      </a:lt1>
      <a:dk2>
        <a:srgbClr val="A7A7A7"/>
      </a:dk2>
      <a:lt2>
        <a:srgbClr val="535353"/>
      </a:lt2>
      <a:accent1>
        <a:srgbClr val="203C76"/>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ransition is effective - what good schools do">
      <a:majorFont>
        <a:latin typeface="Calibri"/>
        <a:ea typeface="Calibri"/>
        <a:cs typeface="Calibri"/>
      </a:majorFont>
      <a:minorFont>
        <a:latin typeface="Helvetica"/>
        <a:ea typeface="Helvetica"/>
        <a:cs typeface="Helvetica"/>
      </a:minorFont>
    </a:fontScheme>
    <a:fmtScheme name="Transition is effective - what good schools d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00"/>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E3E3E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81381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3C77"/>
            </a:solidFill>
            <a:effectLst/>
            <a:uFillTx/>
            <a:latin typeface="Nunito Sans Light"/>
            <a:ea typeface="Nunito Sans Light"/>
            <a:cs typeface="Nunito Sans Light"/>
            <a:sym typeface="Nunito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ransition is effective - what good schools do">
  <a:themeElements>
    <a:clrScheme name="Transition is effective - what good schools do">
      <a:dk1>
        <a:srgbClr val="000000"/>
      </a:dk1>
      <a:lt1>
        <a:srgbClr val="FFFFFF"/>
      </a:lt1>
      <a:dk2>
        <a:srgbClr val="A7A7A7"/>
      </a:dk2>
      <a:lt2>
        <a:srgbClr val="535353"/>
      </a:lt2>
      <a:accent1>
        <a:srgbClr val="203C76"/>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ransition is effective - what good schools do">
      <a:majorFont>
        <a:latin typeface="Calibri"/>
        <a:ea typeface="Calibri"/>
        <a:cs typeface="Calibri"/>
      </a:majorFont>
      <a:minorFont>
        <a:latin typeface="Helvetica"/>
        <a:ea typeface="Helvetica"/>
        <a:cs typeface="Helvetica"/>
      </a:minorFont>
    </a:fontScheme>
    <a:fmtScheme name="Transition is effective - what good schools d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00"/>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E3E3E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81381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3C77"/>
            </a:solidFill>
            <a:effectLst/>
            <a:uFillTx/>
            <a:latin typeface="Nunito Sans Light"/>
            <a:ea typeface="Nunito Sans Light"/>
            <a:cs typeface="Nunito Sans Light"/>
            <a:sym typeface="Nunito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336FB888E8E649BA292E9FDBBF7A98" ma:contentTypeVersion="13" ma:contentTypeDescription="Create a new document." ma:contentTypeScope="" ma:versionID="a83f3753c7e12889555cc59281523341">
  <xsd:schema xmlns:xsd="http://www.w3.org/2001/XMLSchema" xmlns:xs="http://www.w3.org/2001/XMLSchema" xmlns:p="http://schemas.microsoft.com/office/2006/metadata/properties" xmlns:ns2="65ef99f9-7e0a-4963-9f99-9796f19d0350" xmlns:ns3="c4afce41-7729-4807-8fa4-2089ea5b3984" targetNamespace="http://schemas.microsoft.com/office/2006/metadata/properties" ma:root="true" ma:fieldsID="e88ce90c91541530e82cc3c174affb40" ns2:_="" ns3:_="">
    <xsd:import namespace="65ef99f9-7e0a-4963-9f99-9796f19d0350"/>
    <xsd:import namespace="c4afce41-7729-4807-8fa4-2089ea5b398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ef99f9-7e0a-4963-9f99-9796f19d03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afce41-7729-4807-8fa4-2089ea5b398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4afce41-7729-4807-8fa4-2089ea5b3984" xsi:nil="true"/>
  </documentManagement>
</p:properties>
</file>

<file path=customXml/itemProps1.xml><?xml version="1.0" encoding="utf-8"?>
<ds:datastoreItem xmlns:ds="http://schemas.openxmlformats.org/officeDocument/2006/customXml" ds:itemID="{32467180-D17B-466C-B743-E1C4A553943C}">
  <ds:schemaRefs>
    <ds:schemaRef ds:uri="http://schemas.microsoft.com/sharepoint/v3/contenttype/forms"/>
  </ds:schemaRefs>
</ds:datastoreItem>
</file>

<file path=customXml/itemProps2.xml><?xml version="1.0" encoding="utf-8"?>
<ds:datastoreItem xmlns:ds="http://schemas.openxmlformats.org/officeDocument/2006/customXml" ds:itemID="{B3370321-06BA-4740-BE6F-D158C98C8B9C}">
  <ds:schemaRefs>
    <ds:schemaRef ds:uri="65ef99f9-7e0a-4963-9f99-9796f19d0350"/>
    <ds:schemaRef ds:uri="c4afce41-7729-4807-8fa4-2089ea5b39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9E7742E-2FBA-4683-A284-3D8C70E98D61}">
  <ds:schemaRefs>
    <ds:schemaRef ds:uri="http://purl.org/dc/elements/1.1/"/>
    <ds:schemaRef ds:uri="http://schemas.microsoft.com/office/2006/metadata/properties"/>
    <ds:schemaRef ds:uri="65ef99f9-7e0a-4963-9f99-9796f19d0350"/>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c4afce41-7729-4807-8fa4-2089ea5b3984"/>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173</TotalTime>
  <Words>2472</Words>
  <Application>Microsoft Office PowerPoint</Application>
  <PresentationFormat>On-screen Show (4:3)</PresentationFormat>
  <Paragraphs>251</Paragraphs>
  <Slides>27</Slides>
  <Notes>27</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Courier New</vt:lpstr>
      <vt:lpstr>Helvetica</vt:lpstr>
      <vt:lpstr>Nunito Sans Bold</vt:lpstr>
      <vt:lpstr>Nunito Sans Light</vt:lpstr>
      <vt:lpstr>Nunito Sans Regular</vt:lpstr>
      <vt:lpstr>Nunito Sans SemiBold</vt:lpstr>
      <vt:lpstr>Transition is effective - what good schools do</vt:lpstr>
      <vt:lpstr>PowerPoint Presentation</vt:lpstr>
      <vt:lpstr>PowerPoint Presentation</vt:lpstr>
      <vt:lpstr>PowerPoint Presentation</vt:lpstr>
      <vt:lpstr>AFTER COMPLETING THIS PRESENTATION, EDUCATION PROFESSIONALS WILL :</vt:lpstr>
      <vt:lpstr>THIS PRESENTATION:</vt:lpstr>
      <vt:lpstr>PowerPoint Presentation</vt:lpstr>
      <vt:lpstr>THE FOUR Ds OF SERVICE CHILDREN’S LIVES</vt:lpstr>
      <vt:lpstr>THE ARMED FORCES COVENANT</vt:lpstr>
      <vt:lpstr>PowerPoint Presentation</vt:lpstr>
      <vt:lpstr>THE IMPLICATIONS FOR STAFF TRAINING</vt:lpstr>
      <vt:lpstr>Potential challenges for young people from Armed Forces families: CURRICULUM</vt:lpstr>
      <vt:lpstr>Potential challenges for young people from Armed Forces families: ACCESS</vt:lpstr>
      <vt:lpstr>Potential challenges for young people from Armed Forces families: WELLBEING</vt:lpstr>
      <vt:lpstr>PowerPoint Presentation</vt:lpstr>
      <vt:lpstr>COMMUNICATION AND TRANSPARENCY</vt:lpstr>
      <vt:lpstr>TARGETED RESOURCES</vt:lpstr>
      <vt:lpstr>MONITORING IMPACT</vt:lpstr>
      <vt:lpstr>CRITICAL OVERSIGHT</vt:lpstr>
      <vt:lpstr>PowerPoint Presentation</vt:lpstr>
      <vt:lpstr>PowerPoint Presentation</vt:lpstr>
      <vt:lpstr>PowerPoint Presentation</vt:lpstr>
      <vt:lpstr>PowerPoint Presentation</vt:lpstr>
      <vt:lpstr>SUMMARY</vt:lpstr>
      <vt:lpstr>SUMMARY</vt:lpstr>
      <vt:lpstr>SUMMARY</vt:lpstr>
      <vt:lpstr>FURTHER READING and SOURCES OF SUPPORT</vt:lpstr>
      <vt:lpstr>WITH THANKS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Lawrence</dc:creator>
  <cp:lastModifiedBy>Katherine Lawrence</cp:lastModifiedBy>
  <cp:revision>45</cp:revision>
  <dcterms:modified xsi:type="dcterms:W3CDTF">2020-10-16T20:05:11Z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0x010100CB336FB888E8E649BA292E9FDBBF7A98</vt:lpwstr>
  </property>
</Properties>
</file>