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6" r:id="rId2"/>
    <p:sldId id="307" r:id="rId3"/>
    <p:sldId id="283" r:id="rId4"/>
    <p:sldId id="306" r:id="rId5"/>
    <p:sldId id="300" r:id="rId6"/>
    <p:sldId id="308" r:id="rId7"/>
    <p:sldId id="310" r:id="rId8"/>
    <p:sldId id="309" r:id="rId9"/>
    <p:sldId id="270" r:id="rId10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 userDrawn="1">
          <p15:clr>
            <a:srgbClr val="A4A3A4"/>
          </p15:clr>
        </p15:guide>
        <p15:guide id="2" pos="220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0000"/>
    <a:srgbClr val="1A99FA"/>
    <a:srgbClr val="353634"/>
    <a:srgbClr val="0035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76912" autoAdjust="0"/>
  </p:normalViewPr>
  <p:slideViewPr>
    <p:cSldViewPr snapToGrid="0">
      <p:cViewPr>
        <p:scale>
          <a:sx n="76" d="100"/>
          <a:sy n="76" d="100"/>
        </p:scale>
        <p:origin x="-129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-3036" y="-102"/>
      </p:cViewPr>
      <p:guideLst>
        <p:guide orient="horz" pos="2928"/>
        <p:guide pos="220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BAF411-762F-4C20-B849-81B547B30846}" type="datetimeFigureOut">
              <a:rPr lang="en-GB" smtClean="0"/>
              <a:t>04/10/2017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E6F263-649A-4E8A-A15D-BCDB8B2A4E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0786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C98C6D-40CC-4F40-A792-D3A97187E529}" type="datetimeFigureOut">
              <a:rPr lang="en-GB" smtClean="0"/>
              <a:t>04/10/2017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51375" cy="3487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D6DB39-7A0B-4098-A30D-530D81F4D1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9158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ffa.org.uk/glossary/#nsp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offa.org.uk/glossary/#basicfee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6DB39-7A0B-4098-A30D-530D81F4D18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8738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Strengths</a:t>
            </a:r>
          </a:p>
          <a:p>
            <a:r>
              <a:rPr lang="en-GB" dirty="0" smtClean="0"/>
              <a:t>30</a:t>
            </a:r>
            <a:r>
              <a:rPr lang="en-GB" baseline="0" dirty="0" smtClean="0"/>
              <a:t> seconds to think</a:t>
            </a:r>
          </a:p>
          <a:p>
            <a:r>
              <a:rPr lang="en-GB" baseline="0" dirty="0" smtClean="0"/>
              <a:t>5 </a:t>
            </a:r>
            <a:r>
              <a:rPr lang="en-GB" baseline="0" dirty="0" err="1" smtClean="0"/>
              <a:t>mins</a:t>
            </a:r>
            <a:r>
              <a:rPr lang="en-GB" baseline="0" dirty="0" smtClean="0"/>
              <a:t> to discuss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6DB39-7A0B-4098-A30D-530D81F4D18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8297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6DB39-7A0B-4098-A30D-530D81F4D18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56101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dirty="0" smtClean="0">
                <a:ea typeface="ＭＳ Ｐゴシック" pitchFamily="34" charset="-128"/>
              </a:rPr>
              <a:t>2017-18 access agreements 5 unis (</a:t>
            </a:r>
            <a:r>
              <a:rPr lang="en-GB" altLang="en-US" dirty="0" err="1" smtClean="0">
                <a:ea typeface="ＭＳ Ｐゴシック" pitchFamily="34" charset="-128"/>
              </a:rPr>
              <a:t>UoW</a:t>
            </a:r>
            <a:r>
              <a:rPr lang="en-GB" altLang="en-US" dirty="0" smtClean="0">
                <a:ea typeface="ＭＳ Ｐゴシック" pitchFamily="34" charset="-128"/>
              </a:rPr>
              <a:t>, Bath Spa, Suffolk, Southampton, Harper Adams)</a:t>
            </a:r>
          </a:p>
          <a:p>
            <a:endParaRPr lang="en-GB" altLang="en-US" dirty="0" smtClean="0">
              <a:ea typeface="ＭＳ Ｐゴシック" pitchFamily="34" charset="-128"/>
            </a:endParaRPr>
          </a:p>
          <a:p>
            <a:r>
              <a:rPr lang="en-GB" altLang="en-US" dirty="0" smtClean="0">
                <a:ea typeface="ＭＳ Ｐゴシック" pitchFamily="34" charset="-128"/>
              </a:rPr>
              <a:t>Universities and colleges have told us in their access agreements for 2015-16 and beyond that they plan to substantially increase their access agreement investment each year to reach a predicted £750.9 million in the academic year 2019-20</a:t>
            </a:r>
          </a:p>
          <a:p>
            <a:r>
              <a:rPr lang="en-GB" altLang="en-US" dirty="0" smtClean="0">
                <a:ea typeface="ＭＳ Ｐゴシック" pitchFamily="34" charset="-128"/>
              </a:rPr>
              <a:t>In the academic year 2014-15 (the most recent year for which we have data on actual investment), universities and colleges spent £725 million on access measures under their access agreements, not including funding contributed by the Government for the </a:t>
            </a:r>
            <a:r>
              <a:rPr lang="en-GB" altLang="en-US" dirty="0" smtClean="0">
                <a:ea typeface="ＭＳ Ｐゴシック" pitchFamily="34" charset="-128"/>
                <a:hlinkClick r:id="rId3"/>
              </a:rPr>
              <a:t>National Scholarship Programme</a:t>
            </a:r>
            <a:r>
              <a:rPr lang="en-GB" altLang="en-US" dirty="0" smtClean="0">
                <a:ea typeface="ＭＳ Ｐゴシック" pitchFamily="34" charset="-128"/>
              </a:rPr>
              <a:t>. This represents 30 per cent of their income from </a:t>
            </a:r>
            <a:r>
              <a:rPr lang="en-GB" altLang="en-US" dirty="0" smtClean="0">
                <a:ea typeface="ＭＳ Ｐゴシック" pitchFamily="34" charset="-128"/>
                <a:hlinkClick r:id="rId4"/>
              </a:rPr>
              <a:t>fees above the basic level</a:t>
            </a:r>
            <a:r>
              <a:rPr lang="en-GB" altLang="en-US" dirty="0" smtClean="0">
                <a:ea typeface="ＭＳ Ｐゴシック" pitchFamily="34" charset="-128"/>
              </a:rPr>
              <a:t>.</a:t>
            </a:r>
          </a:p>
          <a:p>
            <a:r>
              <a:rPr lang="en-US" altLang="en-US" dirty="0" smtClean="0">
                <a:ea typeface="ＭＳ Ｐゴシック" pitchFamily="34" charset="-128"/>
              </a:rPr>
              <a:t>https://www.offa.org.uk/press/quick-facts/#overallspend</a:t>
            </a: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42B581A5-3ECB-47F5-8D68-79CC7C5996E1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en-GB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6DB39-7A0B-4098-A30D-530D81F4D18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69965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6DB39-7A0B-4098-A30D-530D81F4D18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17387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6DB39-7A0B-4098-A30D-530D81F4D18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24721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6DB39-7A0B-4098-A30D-530D81F4D18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688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rgbClr val="E1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rgbClr val="0035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9" y="4455620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B2343-80CD-4378-B062-1E1B69ABABAA}" type="datetime1">
              <a:rPr lang="en-GB" smtClean="0"/>
              <a:t>04/10/2017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421F0-3B76-4D6D-B6EA-A05CB2890111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707" y="283334"/>
            <a:ext cx="2624663" cy="534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022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1909012"/>
            <a:ext cx="6858000" cy="2462463"/>
          </a:xfrm>
          <a:solidFill>
            <a:srgbClr val="003582"/>
          </a:solidFill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365A9-9667-46B8-B376-5F1FCC424792}" type="datetime1">
              <a:rPr lang="en-GB" smtClean="0"/>
              <a:t>04/10/2017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421F0-3B76-4D6D-B6EA-A05CB28901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7502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46323-B8D0-4F27-85DE-D8DB33C32DFE}" type="datetime1">
              <a:rPr lang="en-GB" smtClean="0"/>
              <a:t>04/10/2017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421F0-3B76-4D6D-B6EA-A05CB28901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5796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rgbClr val="0035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rgbClr val="E1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9AF45-333C-4FA6-8903-DDC52E19104B}" type="datetime1">
              <a:rPr lang="en-GB" smtClean="0"/>
              <a:t>04/10/2017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421F0-3B76-4D6D-B6EA-A05CB2890111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943" y="229580"/>
            <a:ext cx="2647731" cy="54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318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76011-679F-4345-9C7D-00812A1E4D25}" type="datetime1">
              <a:rPr lang="en-GB" smtClean="0"/>
              <a:t>04/10/2017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421F0-3B76-4D6D-B6EA-A05CB28901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8626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8ADA4-861A-4FFF-B6D2-588E94509408}" type="datetime1">
              <a:rPr lang="en-GB" smtClean="0"/>
              <a:t>04/10/2017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421F0-3B76-4D6D-B6EA-A05CB28901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477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71426-138B-49BF-8ADA-20C42505297B}" type="datetime1">
              <a:rPr lang="en-GB" smtClean="0"/>
              <a:t>04/10/2017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421F0-3B76-4D6D-B6EA-A05CB28901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048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rgbClr val="0035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rgbClr val="1A99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BB457-76DF-4FBE-816D-1101CCFBAB87}" type="datetime1">
              <a:rPr lang="en-GB" smtClean="0"/>
              <a:t>04/10/2017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421F0-3B76-4D6D-B6EA-A05CB2890111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139" y="302863"/>
            <a:ext cx="2277797" cy="465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843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rgbClr val="0035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4" y="0"/>
            <a:ext cx="48007" cy="6858000"/>
          </a:xfrm>
          <a:prstGeom prst="rect">
            <a:avLst/>
          </a:prstGeom>
          <a:solidFill>
            <a:srgbClr val="E1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2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1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3" y="6459787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F2815097-DE8A-4ADA-8A0A-3A20A8C60174}" type="datetime1">
              <a:rPr lang="en-GB" smtClean="0"/>
              <a:t>04/10/2017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7"/>
            <a:ext cx="3486151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51421F0-3B76-4D6D-B6EA-A05CB2890111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883" y="165741"/>
            <a:ext cx="2772428" cy="565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732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C1A82-409B-4431-BA90-EEAE52300973}" type="datetime1">
              <a:rPr lang="en-GB" smtClean="0"/>
              <a:t>04/10/2017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421F0-3B76-4D6D-B6EA-A05CB28901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229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6400800"/>
            <a:ext cx="9144000" cy="457200"/>
          </a:xfrm>
          <a:prstGeom prst="rect">
            <a:avLst/>
          </a:prstGeom>
          <a:solidFill>
            <a:srgbClr val="0035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9144002" cy="65998"/>
          </a:xfrm>
          <a:prstGeom prst="rect">
            <a:avLst/>
          </a:prstGeom>
          <a:solidFill>
            <a:srgbClr val="1A99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7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5F6A4B2-97DF-4120-9CB6-AC7EA490B62E}" type="datetime1">
              <a:rPr lang="en-GB" smtClean="0"/>
              <a:t>04/10/2017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40" y="6459787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5" y="6459787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51421F0-3B76-4D6D-B6EA-A05CB2890111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50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331" y="283333"/>
            <a:ext cx="3075039" cy="626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035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0" r:id="rId9"/>
    <p:sldLayoutId id="2147483672" r:id="rId10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hyperlink" Target="https://www.scipalliance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1806994"/>
            <a:ext cx="7543800" cy="2232571"/>
          </a:xfrm>
        </p:spPr>
        <p:txBody>
          <a:bodyPr>
            <a:noAutofit/>
          </a:bodyPr>
          <a:lstStyle/>
          <a:p>
            <a:r>
              <a:rPr lang="en-GB" sz="4800" dirty="0" smtClean="0"/>
              <a:t>Collaboration </a:t>
            </a:r>
            <a:r>
              <a:rPr lang="en-GB" sz="4800" dirty="0"/>
              <a:t>between the </a:t>
            </a:r>
            <a:r>
              <a:rPr lang="en-GB" sz="4800" dirty="0" err="1" smtClean="0"/>
              <a:t>SCiP</a:t>
            </a:r>
            <a:r>
              <a:rPr lang="en-GB" sz="4800" dirty="0" smtClean="0"/>
              <a:t> </a:t>
            </a:r>
            <a:r>
              <a:rPr lang="en-GB" sz="4800" dirty="0"/>
              <a:t>Alliance and the </a:t>
            </a:r>
            <a:r>
              <a:rPr lang="en-GB" sz="4800" dirty="0" smtClean="0"/>
              <a:t>SCISS </a:t>
            </a:r>
            <a:r>
              <a:rPr lang="en-GB" sz="4800" dirty="0"/>
              <a:t>network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Katherine Lawrence</a:t>
            </a:r>
          </a:p>
          <a:p>
            <a:r>
              <a:rPr lang="en-GB" dirty="0" smtClean="0"/>
              <a:t>SCiP Alliance manager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421F0-3B76-4D6D-B6EA-A05CB2890111}" type="slidenum">
              <a:rPr lang="en-GB" smtClean="0"/>
              <a:t>1</a:t>
            </a:fld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800100" y="361052"/>
            <a:ext cx="3554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E10000"/>
                </a:solidFill>
              </a:rPr>
              <a:t>@</a:t>
            </a:r>
            <a:r>
              <a:rPr lang="en-US" sz="3200" dirty="0" err="1">
                <a:solidFill>
                  <a:srgbClr val="E10000"/>
                </a:solidFill>
              </a:rPr>
              <a:t>scipalliance</a:t>
            </a:r>
            <a:endParaRPr lang="en-GB" sz="3200" b="1" dirty="0">
              <a:solidFill>
                <a:srgbClr val="E1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04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" y="2389724"/>
            <a:ext cx="7543800" cy="1450757"/>
          </a:xfrm>
        </p:spPr>
        <p:txBody>
          <a:bodyPr/>
          <a:lstStyle/>
          <a:p>
            <a:r>
              <a:rPr lang="en-GB" dirty="0"/>
              <a:t>W</a:t>
            </a:r>
            <a:r>
              <a:rPr lang="en-GB" dirty="0" smtClean="0"/>
              <a:t>hat </a:t>
            </a:r>
            <a:r>
              <a:rPr lang="en-GB" dirty="0"/>
              <a:t>makes service children great potential HE students?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421F0-3B76-4D6D-B6EA-A05CB289011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812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challenge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2137410"/>
            <a:ext cx="3051810" cy="3731684"/>
          </a:xfrm>
        </p:spPr>
        <p:txBody>
          <a:bodyPr>
            <a:normAutofit fontScale="92500" lnSpcReduction="20000"/>
          </a:bodyPr>
          <a:lstStyle/>
          <a:p>
            <a:r>
              <a:rPr lang="en-GB" sz="3200" dirty="0" smtClean="0"/>
              <a:t>Around 4 in 10 children from </a:t>
            </a:r>
            <a:r>
              <a:rPr lang="en-GB" sz="3200" dirty="0"/>
              <a:t>military families who have the ability to go to university </a:t>
            </a:r>
            <a:r>
              <a:rPr lang="en-GB" sz="3200" dirty="0" smtClean="0"/>
              <a:t>do not </a:t>
            </a:r>
            <a:r>
              <a:rPr lang="en-GB" sz="3200" dirty="0"/>
              <a:t>do so</a:t>
            </a:r>
            <a:r>
              <a:rPr lang="en-GB" sz="3200" dirty="0" smtClean="0"/>
              <a:t>*.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421F0-3B76-4D6D-B6EA-A05CB2890111}" type="slidenum">
              <a:rPr lang="en-GB" smtClean="0"/>
              <a:t>3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651510" y="5932170"/>
            <a:ext cx="7966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 </a:t>
            </a:r>
            <a:r>
              <a:rPr lang="en-GB" sz="1400" dirty="0"/>
              <a:t>* </a:t>
            </a:r>
            <a:r>
              <a:rPr lang="en-GB" sz="1400" dirty="0" err="1"/>
              <a:t>McCullouch</a:t>
            </a:r>
            <a:r>
              <a:rPr lang="en-GB" sz="1400" dirty="0"/>
              <a:t> and Hall, 2016, Further and Higher Progression for Service Children, University of Winchester</a:t>
            </a:r>
          </a:p>
        </p:txBody>
      </p:sp>
      <p:pic>
        <p:nvPicPr>
          <p:cNvPr id="7" name="Picture 3"/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2276475"/>
            <a:ext cx="4683125" cy="351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061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9350" y="2276475"/>
            <a:ext cx="7526338" cy="302390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  <a:defRPr/>
            </a:pPr>
            <a:r>
              <a:rPr lang="en-GB" sz="2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c. £725 million expenditure on access, success and progression*</a:t>
            </a:r>
          </a:p>
          <a:p>
            <a:pPr>
              <a:defRPr/>
            </a:pPr>
            <a:endParaRPr lang="en-GB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  <a:defRPr/>
            </a:pPr>
            <a:r>
              <a:rPr lang="en-GB" sz="2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New OFFA guidance includes:</a:t>
            </a:r>
          </a:p>
          <a:p>
            <a:pPr>
              <a:defRPr/>
            </a:pPr>
            <a:r>
              <a:rPr lang="en-GB" sz="1050" dirty="0">
                <a:solidFill>
                  <a:srgbClr val="00447B"/>
                </a:solidFill>
              </a:rPr>
              <a:t> </a:t>
            </a:r>
          </a:p>
          <a:p>
            <a:pPr lvl="1" algn="ctr">
              <a:defRPr/>
            </a:pPr>
            <a:r>
              <a:rPr lang="en-GB" sz="2400" i="1" dirty="0">
                <a:solidFill>
                  <a:srgbClr val="00447B"/>
                </a:solidFill>
              </a:rPr>
              <a:t>‘Children from military families where they face specific issues that might affect their access to higher education.’ </a:t>
            </a:r>
          </a:p>
        </p:txBody>
      </p:sp>
      <p:sp>
        <p:nvSpPr>
          <p:cNvPr id="6147" name="Rectangle 1"/>
          <p:cNvSpPr>
            <a:spLocks noChangeArrowheads="1"/>
          </p:cNvSpPr>
          <p:nvPr/>
        </p:nvSpPr>
        <p:spPr bwMode="auto">
          <a:xfrm>
            <a:off x="1149350" y="620713"/>
            <a:ext cx="69850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A89060"/>
              </a:buClr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A89060"/>
              </a:buClr>
              <a:buChar char="•"/>
              <a:defRPr sz="2800">
                <a:solidFill>
                  <a:srgbClr val="000000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A89060"/>
              </a:buClr>
              <a:buChar char="•"/>
              <a:defRPr sz="2400">
                <a:solidFill>
                  <a:srgbClr val="000000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A89060"/>
              </a:buClr>
              <a:buChar char="•"/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A89060"/>
              </a:buClr>
              <a:buChar char="•"/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89060"/>
              </a:buClr>
              <a:buChar char="•"/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89060"/>
              </a:buClr>
              <a:buChar char="•"/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89060"/>
              </a:buClr>
              <a:buChar char="•"/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89060"/>
              </a:buClr>
              <a:buChar char="•"/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b="1">
                <a:solidFill>
                  <a:srgbClr val="A89060"/>
                </a:solidFill>
              </a:rPr>
              <a:t>The HE sector context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>
                <a:solidFill>
                  <a:schemeClr val="tx1"/>
                </a:solidFill>
              </a:rPr>
              <a:t> </a:t>
            </a:r>
            <a:endParaRPr lang="en-GB" altLang="en-US" sz="1800"/>
          </a:p>
        </p:txBody>
      </p:sp>
      <p:sp>
        <p:nvSpPr>
          <p:cNvPr id="6148" name="TextBox 2"/>
          <p:cNvSpPr txBox="1">
            <a:spLocks noChangeArrowheads="1"/>
          </p:cNvSpPr>
          <p:nvPr/>
        </p:nvSpPr>
        <p:spPr bwMode="auto">
          <a:xfrm>
            <a:off x="1547813" y="5785645"/>
            <a:ext cx="48244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A89060"/>
              </a:buClr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A89060"/>
              </a:buClr>
              <a:buChar char="•"/>
              <a:defRPr sz="2800">
                <a:solidFill>
                  <a:srgbClr val="000000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A89060"/>
              </a:buClr>
              <a:buChar char="•"/>
              <a:defRPr sz="2400">
                <a:solidFill>
                  <a:srgbClr val="000000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A89060"/>
              </a:buClr>
              <a:buChar char="•"/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A89060"/>
              </a:buClr>
              <a:buChar char="•"/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89060"/>
              </a:buClr>
              <a:buChar char="•"/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89060"/>
              </a:buClr>
              <a:buChar char="•"/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89060"/>
              </a:buClr>
              <a:buChar char="•"/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89060"/>
              </a:buClr>
              <a:buChar char="•"/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 dirty="0">
                <a:solidFill>
                  <a:srgbClr val="00447B"/>
                </a:solidFill>
              </a:rPr>
              <a:t>*</a:t>
            </a:r>
            <a:r>
              <a:rPr lang="en-GB" altLang="en-US" sz="1200" dirty="0" smtClean="0">
                <a:solidFill>
                  <a:srgbClr val="00447B"/>
                </a:solidFill>
              </a:rPr>
              <a:t>OFFA 2015</a:t>
            </a:r>
            <a:endParaRPr lang="en-GB" altLang="en-US" sz="1200" dirty="0">
              <a:solidFill>
                <a:srgbClr val="00447B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 dirty="0">
                <a:solidFill>
                  <a:srgbClr val="00447B"/>
                </a:solidFill>
              </a:rPr>
              <a:t>Predicted to rise to  £750.9 million in the academic year 2019-20</a:t>
            </a:r>
          </a:p>
        </p:txBody>
      </p:sp>
    </p:spTree>
    <p:extLst>
      <p:ext uri="{BB962C8B-B14F-4D97-AF65-F5344CB8AC3E}">
        <p14:creationId xmlns:p14="http://schemas.microsoft.com/office/powerpoint/2010/main" val="99760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421F0-3B76-4D6D-B6EA-A05CB2890111}" type="slidenum">
              <a:rPr lang="en-GB" smtClean="0"/>
              <a:t>5</a:t>
            </a:fld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 rotWithShape="1">
          <a:blip r:embed="rId3"/>
          <a:srcRect l="-116" r="211"/>
          <a:stretch/>
        </p:blipFill>
        <p:spPr>
          <a:xfrm>
            <a:off x="725713" y="2299018"/>
            <a:ext cx="1287463" cy="128905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7630" y="4757571"/>
            <a:ext cx="1408038" cy="11230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1998" y="2492096"/>
            <a:ext cx="2758713" cy="104588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858" y="3537982"/>
            <a:ext cx="2831732" cy="141586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/>
          <a:srcRect l="17175" t="16195" r="16076" b="16335"/>
          <a:stretch/>
        </p:blipFill>
        <p:spPr>
          <a:xfrm>
            <a:off x="5638632" y="2395989"/>
            <a:ext cx="1256500" cy="127008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77044" y="2398072"/>
            <a:ext cx="1672374" cy="108704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5713" y="5116059"/>
            <a:ext cx="2670629" cy="70326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-1731636" y="500338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40014" y="5094998"/>
            <a:ext cx="2822043" cy="7243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89"/>
          <a:stretch/>
        </p:blipFill>
        <p:spPr>
          <a:xfrm>
            <a:off x="5818076" y="3963492"/>
            <a:ext cx="3017878" cy="5648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5713" y="605790"/>
            <a:ext cx="78199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Champion the progression of the children </a:t>
            </a:r>
            <a:endParaRPr lang="en-US" sz="2400" dirty="0" smtClean="0"/>
          </a:p>
          <a:p>
            <a:r>
              <a:rPr lang="en-US" sz="2400" dirty="0" smtClean="0"/>
              <a:t>of military </a:t>
            </a:r>
            <a:r>
              <a:rPr lang="en-US" sz="2400" dirty="0"/>
              <a:t>personnel, so that they </a:t>
            </a:r>
            <a:r>
              <a:rPr lang="en-GB" sz="2400" dirty="0"/>
              <a:t>can </a:t>
            </a:r>
            <a:r>
              <a:rPr lang="en-US" sz="2400" dirty="0"/>
              <a:t>make informed and confident transitions through further and higher education into thriving adult lives and careers</a:t>
            </a:r>
            <a:r>
              <a:rPr lang="en-US" sz="2400" dirty="0" smtClean="0"/>
              <a:t>.</a:t>
            </a:r>
            <a:endParaRPr lang="en-GB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163" y="3588068"/>
            <a:ext cx="1353960" cy="114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82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The SCiP Alliance provides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845733"/>
            <a:ext cx="7543800" cy="3640667"/>
          </a:xfrm>
        </p:spPr>
        <p:txBody>
          <a:bodyPr>
            <a:normAutofit/>
          </a:bodyPr>
          <a:lstStyle/>
          <a:p>
            <a:pPr>
              <a:buClr>
                <a:srgbClr val="003582"/>
              </a:buClr>
              <a:buFont typeface="Wingdings" panose="05000000000000000000" pitchFamily="2" charset="2"/>
              <a:buChar char="§"/>
            </a:pPr>
            <a:r>
              <a:rPr lang="en-GB" sz="2700" dirty="0"/>
              <a:t>A UK-wide strategy </a:t>
            </a:r>
            <a:endParaRPr lang="en-GB" sz="2700" dirty="0" smtClean="0"/>
          </a:p>
          <a:p>
            <a:pPr>
              <a:buClr>
                <a:srgbClr val="003582"/>
              </a:buClr>
              <a:buFont typeface="Wingdings" panose="05000000000000000000" pitchFamily="2" charset="2"/>
              <a:buChar char="§"/>
            </a:pPr>
            <a:r>
              <a:rPr lang="en-GB" sz="2700" dirty="0" smtClean="0"/>
              <a:t>A </a:t>
            </a:r>
            <a:r>
              <a:rPr lang="en-GB" sz="2700" dirty="0"/>
              <a:t>research </a:t>
            </a:r>
            <a:r>
              <a:rPr lang="en-GB" sz="2700" dirty="0" smtClean="0"/>
              <a:t>hub and a practice </a:t>
            </a:r>
            <a:r>
              <a:rPr lang="en-GB" sz="2700" dirty="0"/>
              <a:t>hub</a:t>
            </a:r>
          </a:p>
          <a:p>
            <a:pPr>
              <a:buClr>
                <a:srgbClr val="003582"/>
              </a:buClr>
              <a:buFont typeface="Wingdings" panose="05000000000000000000" pitchFamily="2" charset="2"/>
              <a:buChar char="§"/>
            </a:pPr>
            <a:r>
              <a:rPr lang="en-GB" sz="2700" dirty="0"/>
              <a:t>An online </a:t>
            </a:r>
            <a:r>
              <a:rPr lang="en-GB" sz="2700" dirty="0" smtClean="0"/>
              <a:t>resource </a:t>
            </a:r>
          </a:p>
          <a:p>
            <a:pPr>
              <a:buClr>
                <a:srgbClr val="003582"/>
              </a:buClr>
              <a:buFont typeface="Wingdings" panose="05000000000000000000" pitchFamily="2" charset="2"/>
              <a:buChar char="§"/>
            </a:pPr>
            <a:r>
              <a:rPr lang="en-GB" sz="2700" dirty="0" smtClean="0"/>
              <a:t>A </a:t>
            </a:r>
            <a:r>
              <a:rPr lang="en-GB" sz="2700" dirty="0"/>
              <a:t>voice for service children and those supporting their progression</a:t>
            </a:r>
          </a:p>
        </p:txBody>
      </p:sp>
    </p:spTree>
    <p:extLst>
      <p:ext uri="{BB962C8B-B14F-4D97-AF65-F5344CB8AC3E}">
        <p14:creationId xmlns:p14="http://schemas.microsoft.com/office/powerpoint/2010/main" val="7958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Collaboration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2280212"/>
            <a:ext cx="7543800" cy="3588881"/>
          </a:xfrm>
        </p:spPr>
        <p:txBody>
          <a:bodyPr>
            <a:normAutofit/>
          </a:bodyPr>
          <a:lstStyle/>
          <a:p>
            <a:pPr>
              <a:buClr>
                <a:srgbClr val="003582"/>
              </a:buClr>
              <a:buFont typeface="Wingdings" panose="05000000000000000000" pitchFamily="2" charset="2"/>
              <a:buChar char="§"/>
            </a:pPr>
            <a:r>
              <a:rPr lang="en-GB" sz="2800" dirty="0"/>
              <a:t>SCISS is represented on the </a:t>
            </a:r>
            <a:r>
              <a:rPr lang="en-GB" sz="2800" dirty="0" err="1"/>
              <a:t>SCiP</a:t>
            </a:r>
            <a:r>
              <a:rPr lang="en-GB" sz="2800" dirty="0"/>
              <a:t> Alliance board and practice group</a:t>
            </a:r>
          </a:p>
          <a:p>
            <a:pPr>
              <a:buClr>
                <a:srgbClr val="003582"/>
              </a:buClr>
              <a:buFont typeface="Wingdings" panose="05000000000000000000" pitchFamily="2" charset="2"/>
              <a:buChar char="§"/>
            </a:pPr>
            <a:r>
              <a:rPr lang="en-GB" sz="2800" dirty="0"/>
              <a:t>The </a:t>
            </a:r>
            <a:r>
              <a:rPr lang="en-GB" sz="2800" dirty="0" err="1"/>
              <a:t>SCiP</a:t>
            </a:r>
            <a:r>
              <a:rPr lang="en-GB" sz="2800" dirty="0"/>
              <a:t> Alliance is represented on the SCISS NEAC</a:t>
            </a:r>
          </a:p>
          <a:p>
            <a:pPr>
              <a:buClr>
                <a:srgbClr val="003582"/>
              </a:buClr>
              <a:buFont typeface="Wingdings" panose="05000000000000000000" pitchFamily="2" charset="2"/>
              <a:buChar char="§"/>
            </a:pPr>
            <a:r>
              <a:rPr lang="en-GB" sz="2800" dirty="0"/>
              <a:t>Conference collaboration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421F0-3B76-4D6D-B6EA-A05CB289011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325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0329" y="1065007"/>
            <a:ext cx="5039956" cy="672354"/>
          </a:xfrm>
        </p:spPr>
        <p:txBody>
          <a:bodyPr>
            <a:noAutofit/>
          </a:bodyPr>
          <a:lstStyle/>
          <a:p>
            <a:r>
              <a:rPr lang="en-GB" sz="3200" dirty="0" smtClean="0"/>
              <a:t>Bespoke outreach</a:t>
            </a:r>
            <a:endParaRPr lang="en-GB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4" t="2058" r="4454"/>
          <a:stretch/>
        </p:blipFill>
        <p:spPr bwMode="auto">
          <a:xfrm>
            <a:off x="954618" y="136706"/>
            <a:ext cx="2051558" cy="2855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3"/>
          <p:cNvSpPr>
            <a:spLocks noGrp="1"/>
          </p:cNvSpPr>
          <p:nvPr>
            <p:ph sz="half" idx="4294967295"/>
          </p:nvPr>
        </p:nvSpPr>
        <p:spPr>
          <a:xfrm>
            <a:off x="4046220" y="1783081"/>
            <a:ext cx="4629468" cy="3498924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sz="2800" dirty="0">
                <a:solidFill>
                  <a:schemeClr val="tx1"/>
                </a:solidFill>
              </a:rPr>
              <a:t>Aspirational days creating links between children and schools</a:t>
            </a:r>
          </a:p>
          <a:p>
            <a:pPr>
              <a:defRPr/>
            </a:pPr>
            <a:r>
              <a:rPr lang="en-US" sz="2800" dirty="0">
                <a:solidFill>
                  <a:schemeClr val="tx1"/>
                </a:solidFill>
              </a:rPr>
              <a:t>Student ambassadors from service background</a:t>
            </a:r>
          </a:p>
          <a:p>
            <a:pPr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The University of Winchester and Bath Spa University working </a:t>
            </a:r>
            <a:r>
              <a:rPr lang="en-US" sz="2800" dirty="0">
                <a:solidFill>
                  <a:schemeClr val="tx1"/>
                </a:solidFill>
              </a:rPr>
              <a:t>with Hampshire County Council </a:t>
            </a:r>
            <a:r>
              <a:rPr lang="en-US" sz="2800" dirty="0" smtClean="0">
                <a:solidFill>
                  <a:schemeClr val="tx1"/>
                </a:solidFill>
              </a:rPr>
              <a:t>/ North </a:t>
            </a:r>
            <a:r>
              <a:rPr lang="en-US" sz="2800" dirty="0" err="1" smtClean="0">
                <a:solidFill>
                  <a:schemeClr val="tx1"/>
                </a:solidFill>
              </a:rPr>
              <a:t>Yorks</a:t>
            </a:r>
            <a:r>
              <a:rPr lang="en-US" sz="2800" dirty="0" smtClean="0">
                <a:solidFill>
                  <a:schemeClr val="tx1"/>
                </a:solidFill>
              </a:rPr>
              <a:t> County Council: teacher CPD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1387735" y="5282004"/>
            <a:ext cx="6476103" cy="104603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altLang="en-US" sz="1400" i="1" dirty="0" smtClean="0">
                <a:ea typeface="ＭＳ Ｐゴシック" pitchFamily="34" charset="-128"/>
              </a:rPr>
              <a:t>Children: </a:t>
            </a:r>
            <a:r>
              <a:rPr lang="en-GB" altLang="en-US" i="1" dirty="0" smtClean="0">
                <a:ea typeface="ＭＳ Ｐゴシック" pitchFamily="34" charset="-128"/>
              </a:rPr>
              <a:t>‘</a:t>
            </a:r>
            <a:r>
              <a:rPr lang="en-GB" sz="1400" i="1" dirty="0" smtClean="0"/>
              <a:t>Listening to 'grown up' service children talking about their experiences</a:t>
            </a:r>
            <a:r>
              <a:rPr lang="en-GB" i="1" dirty="0" smtClean="0"/>
              <a:t>’</a:t>
            </a:r>
          </a:p>
          <a:p>
            <a:pPr algn="ctr">
              <a:defRPr/>
            </a:pPr>
            <a:r>
              <a:rPr lang="en-GB" sz="1400" i="1" dirty="0" smtClean="0"/>
              <a:t>Teachers: </a:t>
            </a:r>
            <a:r>
              <a:rPr lang="en-GB" i="1" dirty="0" smtClean="0"/>
              <a:t>‘</a:t>
            </a:r>
            <a:r>
              <a:rPr lang="en-GB" sz="1400" i="1" dirty="0" smtClean="0"/>
              <a:t>New ideas to take back to school</a:t>
            </a:r>
            <a:r>
              <a:rPr lang="en-GB" i="1" dirty="0" smtClean="0"/>
              <a:t>’</a:t>
            </a:r>
          </a:p>
          <a:p>
            <a:pPr>
              <a:defRPr/>
            </a:pPr>
            <a:endParaRPr lang="en-GB" altLang="en-US" sz="1400" dirty="0" smtClean="0">
              <a:ea typeface="ＭＳ Ｐゴシック" pitchFamily="34" charset="-128"/>
            </a:endParaRPr>
          </a:p>
        </p:txBody>
      </p:sp>
      <p:pic>
        <p:nvPicPr>
          <p:cNvPr id="7" name="Picture 6"/>
          <p:cNvPicPr>
            <a:picLocks noGrp="1"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64" y="3013336"/>
            <a:ext cx="3238066" cy="229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764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591"/>
          <a:stretch/>
        </p:blipFill>
        <p:spPr bwMode="auto">
          <a:xfrm>
            <a:off x="5486400" y="1808920"/>
            <a:ext cx="3548419" cy="4353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7" r="7941"/>
          <a:stretch/>
        </p:blipFill>
        <p:spPr bwMode="auto">
          <a:xfrm>
            <a:off x="600501" y="1795390"/>
            <a:ext cx="4449171" cy="4548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421F0-3B76-4D6D-B6EA-A05CB2890111}" type="slidenum">
              <a:rPr lang="en-GB" smtClean="0"/>
              <a:t>9</a:t>
            </a:fld>
            <a:endParaRPr lang="en-GB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GB" dirty="0" smtClean="0"/>
              <a:t>Get involved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266218" y="6459787"/>
            <a:ext cx="7824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info@scipalliance.org / katherine.lawrence@winchester.ac.uk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96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CiP Alliance template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CiP Alliance powerpoint template" id="{DEA03C21-A65C-4337-81DA-60180B14744D}" vid="{0D55175D-5FBB-42A6-9A4B-F1CD81E7E1F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1923</TotalTime>
  <Words>331</Words>
  <Application>Microsoft Office PowerPoint</Application>
  <PresentationFormat>On-screen Show (4:3)</PresentationFormat>
  <Paragraphs>61</Paragraphs>
  <Slides>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SCiP Alliance template</vt:lpstr>
      <vt:lpstr>Collaboration between the SCiP Alliance and the SCISS network</vt:lpstr>
      <vt:lpstr>What makes service children great potential HE students? </vt:lpstr>
      <vt:lpstr>The challenge</vt:lpstr>
      <vt:lpstr>PowerPoint Presentation</vt:lpstr>
      <vt:lpstr>PowerPoint Presentation</vt:lpstr>
      <vt:lpstr>The SCiP Alliance provides</vt:lpstr>
      <vt:lpstr>Collaboration</vt:lpstr>
      <vt:lpstr>Bespoke outreach</vt:lpstr>
      <vt:lpstr>Get involved</vt:lpstr>
    </vt:vector>
  </TitlesOfParts>
  <Company>The University of Winchester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Katherine.Lawrence</dc:creator>
  <cp:lastModifiedBy>Any Authorised User</cp:lastModifiedBy>
  <cp:revision>88</cp:revision>
  <cp:lastPrinted>2017-09-11T13:32:03Z</cp:lastPrinted>
  <dcterms:created xsi:type="dcterms:W3CDTF">2017-06-16T17:17:46Z</dcterms:created>
  <dcterms:modified xsi:type="dcterms:W3CDTF">2017-10-04T09:50:52Z</dcterms:modified>
</cp:coreProperties>
</file>