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289" r:id="rId5"/>
    <p:sldId id="288" r:id="rId6"/>
    <p:sldId id="262" r:id="rId7"/>
    <p:sldId id="291" r:id="rId8"/>
    <p:sldId id="285" r:id="rId9"/>
    <p:sldId id="279" r:id="rId10"/>
    <p:sldId id="263" r:id="rId11"/>
    <p:sldId id="269" r:id="rId12"/>
    <p:sldId id="278" r:id="rId13"/>
    <p:sldId id="270" r:id="rId14"/>
    <p:sldId id="277" r:id="rId15"/>
    <p:sldId id="273" r:id="rId16"/>
    <p:sldId id="274" r:id="rId17"/>
    <p:sldId id="282" r:id="rId18"/>
    <p:sldId id="265" r:id="rId19"/>
    <p:sldId id="283" r:id="rId20"/>
    <p:sldId id="271" r:id="rId21"/>
    <p:sldId id="284" r:id="rId22"/>
    <p:sldId id="267" r:id="rId23"/>
    <p:sldId id="287" r:id="rId24"/>
    <p:sldId id="266" r:id="rId25"/>
    <p:sldId id="290" r:id="rId26"/>
    <p:sldId id="259" r:id="rId2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7" userDrawn="1">
          <p15:clr>
            <a:srgbClr val="A4A3A4"/>
          </p15:clr>
        </p15:guide>
        <p15:guide id="2" pos="2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4F6401-3A89-54E6-6EAC-445741CBD5B9}" name="Bingham, Tania" initials="BT" userId="S::tb64@aru.ac.uk::db330b96-b17d-42ea-a59e-be900fa4729e" providerId="AD"/>
  <p188:author id="{24AFDE41-F391-946C-AEDE-B072A94314BA}" name="Keziah Jarrold (ARM - Staff)" initials="KJ(S" userId="S::knu23fju@UEA.AC.UK::179d111b-d109-4bfc-bd61-e2ce91637216" providerId="AD"/>
  <p188:author id="{E928995D-6760-D9E9-1F6C-CB64A862BF4B}" name="Clare Bradshaw (ARM - Staff)" initials="CS" userId="S::clare.bradshaw_uea.ac.uk#ext#@myaru.onmicrosoft.com::db6c57ce-f2b5-474b-9e66-e7e8ff461e04" providerId="AD"/>
  <p188:author id="{A9642CE8-83BD-FDC1-57D3-CA73340387EB}" name="h.hopkins@uea.ac.uk" initials="h." userId="S::urn:spo:guest#h.hopkins@uea.ac.uk::"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Cook" initials="DC" lastIdx="1" clrIdx="0">
    <p:extLst>
      <p:ext uri="{19B8F6BF-5375-455C-9EA6-DF929625EA0E}">
        <p15:presenceInfo xmlns:p15="http://schemas.microsoft.com/office/powerpoint/2012/main" userId="37a5ea74a3bd2d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A71"/>
    <a:srgbClr val="00A99E"/>
    <a:srgbClr val="288184"/>
    <a:srgbClr val="3F346A"/>
    <a:srgbClr val="1FA191"/>
    <a:srgbClr val="F6F1B8"/>
    <a:srgbClr val="D5D0C7"/>
    <a:srgbClr val="DDD8CC"/>
    <a:srgbClr val="237B84"/>
    <a:srgbClr val="BBA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C1650-ADBB-24D5-69E2-022CA4F021F5}" v="1" dt="2023-10-16T11:29:35.474"/>
    <p1510:client id="{CB689E3F-B300-AFC4-9108-FED11ABC7C12}" v="14" dt="2023-08-02T09:08:57.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94660"/>
  </p:normalViewPr>
  <p:slideViewPr>
    <p:cSldViewPr snapToGrid="0">
      <p:cViewPr varScale="1">
        <p:scale>
          <a:sx n="40" d="100"/>
          <a:sy n="40" d="100"/>
        </p:scale>
        <p:origin x="2084" y="80"/>
      </p:cViewPr>
      <p:guideLst>
        <p:guide orient="horz" pos="487"/>
        <p:guide pos="272"/>
      </p:guideLst>
    </p:cSldViewPr>
  </p:slideViewPr>
  <p:notesTextViewPr>
    <p:cViewPr>
      <p:scale>
        <a:sx n="1" d="1"/>
        <a:sy n="1" d="1"/>
      </p:scale>
      <p:origin x="0" y="0"/>
    </p:cViewPr>
  </p:notesTextViewPr>
  <p:sorterViewPr>
    <p:cViewPr>
      <p:scale>
        <a:sx n="40" d="100"/>
        <a:sy n="40" d="100"/>
      </p:scale>
      <p:origin x="0" y="-41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Bradshaw" userId="S::cb2242@cam.ac.uk::370ca860-c2a8-4ccf-b171-fd0f1a386bb1" providerId="AD" clId="Web-{425C1650-ADBB-24D5-69E2-022CA4F021F5}"/>
    <pc:docChg chg="delSld">
      <pc:chgData name="Clare Bradshaw" userId="S::cb2242@cam.ac.uk::370ca860-c2a8-4ccf-b171-fd0f1a386bb1" providerId="AD" clId="Web-{425C1650-ADBB-24D5-69E2-022CA4F021F5}" dt="2023-10-16T11:29:35.474" v="0"/>
      <pc:docMkLst>
        <pc:docMk/>
      </pc:docMkLst>
      <pc:sldChg chg="del">
        <pc:chgData name="Clare Bradshaw" userId="S::cb2242@cam.ac.uk::370ca860-c2a8-4ccf-b171-fd0f1a386bb1" providerId="AD" clId="Web-{425C1650-ADBB-24D5-69E2-022CA4F021F5}" dt="2023-10-16T11:29:35.474" v="0"/>
        <pc:sldMkLst>
          <pc:docMk/>
          <pc:sldMk cId="2801192103" sldId="256"/>
        </pc:sldMkLst>
      </pc:sldChg>
    </pc:docChg>
  </pc:docChgLst>
  <pc:docChgLst>
    <pc:chgData name="Clare Bradshaw" userId="370ca860-c2a8-4ccf-b171-fd0f1a386bb1" providerId="ADAL" clId="{BC88D1EC-C36B-484C-9D46-F135854DF08E}"/>
    <pc:docChg chg="">
      <pc:chgData name="Clare Bradshaw" userId="370ca860-c2a8-4ccf-b171-fd0f1a386bb1" providerId="ADAL" clId="{BC88D1EC-C36B-484C-9D46-F135854DF08E}" dt="2023-07-03T13:49:14.766" v="0"/>
      <pc:docMkLst>
        <pc:docMk/>
      </pc:docMkLst>
      <pc:sldChg chg="delCm">
        <pc:chgData name="Clare Bradshaw" userId="370ca860-c2a8-4ccf-b171-fd0f1a386bb1" providerId="ADAL" clId="{BC88D1EC-C36B-484C-9D46-F135854DF08E}" dt="2023-07-03T13:49:14.766" v="0"/>
        <pc:sldMkLst>
          <pc:docMk/>
          <pc:sldMk cId="4220726117" sldId="259"/>
        </pc:sldMkLst>
        <pc:extLst>
          <p:ext xmlns:p="http://schemas.openxmlformats.org/presentationml/2006/main" uri="{D6D511B9-2390-475A-947B-AFAB55BFBCF1}">
            <pc226:cmChg xmlns:pc226="http://schemas.microsoft.com/office/powerpoint/2022/06/main/command" chg="del">
              <pc226:chgData name="Clare Bradshaw" userId="370ca860-c2a8-4ccf-b171-fd0f1a386bb1" providerId="ADAL" clId="{BC88D1EC-C36B-484C-9D46-F135854DF08E}" dt="2023-07-03T13:49:14.766" v="0"/>
              <pc2:cmMkLst xmlns:pc2="http://schemas.microsoft.com/office/powerpoint/2019/9/main/command">
                <pc:docMk/>
                <pc:sldMk cId="4220726117" sldId="259"/>
                <pc2:cmMk id="{B7C36001-966E-47C2-908B-07D87AA56881}"/>
              </pc2:cmMkLst>
            </pc226:cmChg>
          </p:ext>
        </pc:extLst>
      </pc:sldChg>
      <pc:sldChg chg="delCm">
        <pc:chgData name="Clare Bradshaw" userId="370ca860-c2a8-4ccf-b171-fd0f1a386bb1" providerId="ADAL" clId="{BC88D1EC-C36B-484C-9D46-F135854DF08E}" dt="2023-07-03T13:49:14.766" v="0"/>
        <pc:sldMkLst>
          <pc:docMk/>
          <pc:sldMk cId="781891911" sldId="279"/>
        </pc:sldMkLst>
        <pc:extLst>
          <p:ext xmlns:p="http://schemas.openxmlformats.org/presentationml/2006/main" uri="{D6D511B9-2390-475A-947B-AFAB55BFBCF1}">
            <pc226:cmChg xmlns:pc226="http://schemas.microsoft.com/office/powerpoint/2022/06/main/command" chg="del">
              <pc226:chgData name="Clare Bradshaw" userId="370ca860-c2a8-4ccf-b171-fd0f1a386bb1" providerId="ADAL" clId="{BC88D1EC-C36B-484C-9D46-F135854DF08E}" dt="2023-07-03T13:49:14.766" v="0"/>
              <pc2:cmMkLst xmlns:pc2="http://schemas.microsoft.com/office/powerpoint/2019/9/main/command">
                <pc:docMk/>
                <pc:sldMk cId="781891911" sldId="279"/>
                <pc2:cmMk id="{60808A1F-96DB-4240-93DE-6A1A805C0627}"/>
              </pc2:cmMkLst>
            </pc226:cmChg>
          </p:ext>
        </pc:extLst>
      </pc:sldChg>
      <pc:sldChg chg="delCm">
        <pc:chgData name="Clare Bradshaw" userId="370ca860-c2a8-4ccf-b171-fd0f1a386bb1" providerId="ADAL" clId="{BC88D1EC-C36B-484C-9D46-F135854DF08E}" dt="2023-07-03T13:49:14.766" v="0"/>
        <pc:sldMkLst>
          <pc:docMk/>
          <pc:sldMk cId="3815828214" sldId="288"/>
        </pc:sldMkLst>
        <pc:extLst>
          <p:ext xmlns:p="http://schemas.openxmlformats.org/presentationml/2006/main" uri="{D6D511B9-2390-475A-947B-AFAB55BFBCF1}">
            <pc226:cmChg xmlns:pc226="http://schemas.microsoft.com/office/powerpoint/2022/06/main/command" chg="del">
              <pc226:chgData name="Clare Bradshaw" userId="370ca860-c2a8-4ccf-b171-fd0f1a386bb1" providerId="ADAL" clId="{BC88D1EC-C36B-484C-9D46-F135854DF08E}" dt="2023-07-03T13:49:14.766" v="0"/>
              <pc2:cmMkLst xmlns:pc2="http://schemas.microsoft.com/office/powerpoint/2019/9/main/command">
                <pc:docMk/>
                <pc:sldMk cId="3815828214" sldId="288"/>
                <pc2:cmMk id="{A121509F-E4ED-4BFC-A8C9-39420153B2DB}"/>
              </pc2:cmMkLst>
            </pc226:cmChg>
          </p:ext>
        </pc:extLst>
      </pc:sldChg>
      <pc:sldChg chg="delCm">
        <pc:chgData name="Clare Bradshaw" userId="370ca860-c2a8-4ccf-b171-fd0f1a386bb1" providerId="ADAL" clId="{BC88D1EC-C36B-484C-9D46-F135854DF08E}" dt="2023-07-03T13:49:14.766" v="0"/>
        <pc:sldMkLst>
          <pc:docMk/>
          <pc:sldMk cId="3149814584" sldId="289"/>
        </pc:sldMkLst>
        <pc:extLst>
          <p:ext xmlns:p="http://schemas.openxmlformats.org/presentationml/2006/main" uri="{D6D511B9-2390-475A-947B-AFAB55BFBCF1}">
            <pc226:cmChg xmlns:pc226="http://schemas.microsoft.com/office/powerpoint/2022/06/main/command" chg="del">
              <pc226:chgData name="Clare Bradshaw" userId="370ca860-c2a8-4ccf-b171-fd0f1a386bb1" providerId="ADAL" clId="{BC88D1EC-C36B-484C-9D46-F135854DF08E}" dt="2023-07-03T13:49:14.766" v="0"/>
              <pc2:cmMkLst xmlns:pc2="http://schemas.microsoft.com/office/powerpoint/2019/9/main/command">
                <pc:docMk/>
                <pc:sldMk cId="3149814584" sldId="289"/>
                <pc2:cmMk id="{2D16F891-645F-4C4B-8172-CA9D3CD51F91}"/>
              </pc2:cmMkLst>
            </pc226:cmChg>
          </p:ext>
        </pc:extLst>
      </pc:sldChg>
    </pc:docChg>
  </pc:docChgLst>
  <pc:docChgLst>
    <pc:chgData name="Clare Bradshaw" userId="S::cb2242@cam.ac.uk::370ca860-c2a8-4ccf-b171-fd0f1a386bb1" providerId="AD" clId="Web-{CB689E3F-B300-AFC4-9108-FED11ABC7C12}"/>
    <pc:docChg chg="modSld">
      <pc:chgData name="Clare Bradshaw" userId="S::cb2242@cam.ac.uk::370ca860-c2a8-4ccf-b171-fd0f1a386bb1" providerId="AD" clId="Web-{CB689E3F-B300-AFC4-9108-FED11ABC7C12}" dt="2023-08-02T09:08:53.377" v="6" actId="20577"/>
      <pc:docMkLst>
        <pc:docMk/>
      </pc:docMkLst>
      <pc:sldChg chg="modSp">
        <pc:chgData name="Clare Bradshaw" userId="S::cb2242@cam.ac.uk::370ca860-c2a8-4ccf-b171-fd0f1a386bb1" providerId="AD" clId="Web-{CB689E3F-B300-AFC4-9108-FED11ABC7C12}" dt="2023-08-02T09:08:53.377" v="6" actId="20577"/>
        <pc:sldMkLst>
          <pc:docMk/>
          <pc:sldMk cId="2801192103" sldId="256"/>
        </pc:sldMkLst>
        <pc:spChg chg="mod">
          <ac:chgData name="Clare Bradshaw" userId="S::cb2242@cam.ac.uk::370ca860-c2a8-4ccf-b171-fd0f1a386bb1" providerId="AD" clId="Web-{CB689E3F-B300-AFC4-9108-FED11ABC7C12}" dt="2023-08-02T09:08:53.377" v="6" actId="20577"/>
          <ac:spMkLst>
            <pc:docMk/>
            <pc:sldMk cId="2801192103" sldId="256"/>
            <ac:spMk id="37" creationId="{DD374A5C-B0DB-AA46-AABF-B1643F7F06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6" tIns="45719" rIns="91436" bIns="45719" rtlCol="0"/>
          <a:lstStyle>
            <a:lvl1pPr algn="l">
              <a:defRPr sz="1200"/>
            </a:lvl1pPr>
          </a:lstStyle>
          <a:p>
            <a:endParaRPr lang="en-GB"/>
          </a:p>
        </p:txBody>
      </p:sp>
      <p:sp>
        <p:nvSpPr>
          <p:cNvPr id="3" name="Date Placeholder 2"/>
          <p:cNvSpPr>
            <a:spLocks noGrp="1"/>
          </p:cNvSpPr>
          <p:nvPr>
            <p:ph type="dt" idx="1"/>
          </p:nvPr>
        </p:nvSpPr>
        <p:spPr>
          <a:xfrm>
            <a:off x="3884614" y="0"/>
            <a:ext cx="2971800" cy="458788"/>
          </a:xfrm>
          <a:prstGeom prst="rect">
            <a:avLst/>
          </a:prstGeom>
        </p:spPr>
        <p:txBody>
          <a:bodyPr vert="horz" lIns="91436" tIns="45719" rIns="91436" bIns="45719" rtlCol="0"/>
          <a:lstStyle>
            <a:lvl1pPr algn="r">
              <a:defRPr sz="1200"/>
            </a:lvl1pPr>
          </a:lstStyle>
          <a:p>
            <a:fld id="{4F23CCC2-E2E3-4F54-9646-E765E6E5CA68}" type="datetimeFigureOut">
              <a:t>10/16/2023</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36" tIns="45719" rIns="91436" bIns="45719"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6" tIns="45719" rIns="91436" bIns="4571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6" tIns="45719" rIns="91436" bIns="45719"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6" tIns="45719" rIns="91436" bIns="45719" rtlCol="0" anchor="b"/>
          <a:lstStyle>
            <a:lvl1pPr algn="r">
              <a:defRPr sz="1200"/>
            </a:lvl1pPr>
          </a:lstStyle>
          <a:p>
            <a:fld id="{35DFA886-7736-4D72-B539-7D21BC59F479}" type="slidenum">
              <a:t>‹#›</a:t>
            </a:fld>
            <a:endParaRPr lang="en-GB"/>
          </a:p>
        </p:txBody>
      </p:sp>
    </p:spTree>
    <p:extLst>
      <p:ext uri="{BB962C8B-B14F-4D97-AF65-F5344CB8AC3E}">
        <p14:creationId xmlns:p14="http://schemas.microsoft.com/office/powerpoint/2010/main" val="388961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file:///C:\Users\E1003180\Downloads\Personal+Statement+Structure%20(1).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DFA886-7736-4D72-B539-7D21BC59F479}" type="slidenum">
              <a:rPr lang="en-GB" smtClean="0"/>
              <a:t>9</a:t>
            </a:fld>
            <a:endParaRPr lang="en-GB"/>
          </a:p>
        </p:txBody>
      </p:sp>
    </p:spTree>
    <p:extLst>
      <p:ext uri="{BB962C8B-B14F-4D97-AF65-F5344CB8AC3E}">
        <p14:creationId xmlns:p14="http://schemas.microsoft.com/office/powerpoint/2010/main" val="114555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DFA886-7736-4D72-B539-7D21BC59F479}" type="slidenum">
              <a:rPr lang="en-GB" smtClean="0"/>
              <a:t>10</a:t>
            </a:fld>
            <a:endParaRPr lang="en-GB"/>
          </a:p>
        </p:txBody>
      </p:sp>
    </p:spTree>
    <p:extLst>
      <p:ext uri="{BB962C8B-B14F-4D97-AF65-F5344CB8AC3E}">
        <p14:creationId xmlns:p14="http://schemas.microsoft.com/office/powerpoint/2010/main" val="120598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Personal+Statement+Structure (1).pdf</a:t>
            </a:r>
            <a:endParaRPr lang="en-US"/>
          </a:p>
        </p:txBody>
      </p:sp>
      <p:sp>
        <p:nvSpPr>
          <p:cNvPr id="4" name="Slide Number Placeholder 3"/>
          <p:cNvSpPr>
            <a:spLocks noGrp="1"/>
          </p:cNvSpPr>
          <p:nvPr>
            <p:ph type="sldNum" sz="quarter" idx="5"/>
          </p:nvPr>
        </p:nvSpPr>
        <p:spPr/>
        <p:txBody>
          <a:bodyPr/>
          <a:lstStyle/>
          <a:p>
            <a:fld id="{35DFA886-7736-4D72-B539-7D21BC59F479}" type="slidenum">
              <a:t>16</a:t>
            </a:fld>
            <a:endParaRPr lang="en-GB"/>
          </a:p>
        </p:txBody>
      </p:sp>
    </p:spTree>
    <p:extLst>
      <p:ext uri="{BB962C8B-B14F-4D97-AF65-F5344CB8AC3E}">
        <p14:creationId xmlns:p14="http://schemas.microsoft.com/office/powerpoint/2010/main" val="425114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2031CD1-E84F-D240-A63B-BEB0B3D84A3A}"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4A31B-9C39-0F4F-B14E-971C50596E8A}" type="slidenum">
              <a:rPr lang="en-US" smtClean="0"/>
              <a:t>‹#›</a:t>
            </a:fld>
            <a:endParaRPr lang="en-US"/>
          </a:p>
        </p:txBody>
      </p:sp>
    </p:spTree>
    <p:extLst>
      <p:ext uri="{BB962C8B-B14F-4D97-AF65-F5344CB8AC3E}">
        <p14:creationId xmlns:p14="http://schemas.microsoft.com/office/powerpoint/2010/main" val="179045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2031CD1-E84F-D240-A63B-BEB0B3D84A3A}"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4A31B-9C39-0F4F-B14E-971C50596E8A}" type="slidenum">
              <a:rPr lang="en-US" smtClean="0"/>
              <a:t>‹#›</a:t>
            </a:fld>
            <a:endParaRPr lang="en-US"/>
          </a:p>
        </p:txBody>
      </p:sp>
    </p:spTree>
    <p:extLst>
      <p:ext uri="{BB962C8B-B14F-4D97-AF65-F5344CB8AC3E}">
        <p14:creationId xmlns:p14="http://schemas.microsoft.com/office/powerpoint/2010/main" val="381156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2031CD1-E84F-D240-A63B-BEB0B3D84A3A}"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4A31B-9C39-0F4F-B14E-971C50596E8A}" type="slidenum">
              <a:rPr lang="en-US" smtClean="0"/>
              <a:t>‹#›</a:t>
            </a:fld>
            <a:endParaRPr lang="en-US"/>
          </a:p>
        </p:txBody>
      </p:sp>
    </p:spTree>
    <p:extLst>
      <p:ext uri="{BB962C8B-B14F-4D97-AF65-F5344CB8AC3E}">
        <p14:creationId xmlns:p14="http://schemas.microsoft.com/office/powerpoint/2010/main" val="75210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2031CD1-E84F-D240-A63B-BEB0B3D84A3A}"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4A31B-9C39-0F4F-B14E-971C50596E8A}" type="slidenum">
              <a:rPr lang="en-US" smtClean="0"/>
              <a:t>‹#›</a:t>
            </a:fld>
            <a:endParaRPr lang="en-US"/>
          </a:p>
        </p:txBody>
      </p:sp>
    </p:spTree>
    <p:extLst>
      <p:ext uri="{BB962C8B-B14F-4D97-AF65-F5344CB8AC3E}">
        <p14:creationId xmlns:p14="http://schemas.microsoft.com/office/powerpoint/2010/main" val="239938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2031CD1-E84F-D240-A63B-BEB0B3D84A3A}"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84A31B-9C39-0F4F-B14E-971C50596E8A}" type="slidenum">
              <a:rPr lang="en-US" smtClean="0"/>
              <a:t>‹#›</a:t>
            </a:fld>
            <a:endParaRPr lang="en-US"/>
          </a:p>
        </p:txBody>
      </p:sp>
    </p:spTree>
    <p:extLst>
      <p:ext uri="{BB962C8B-B14F-4D97-AF65-F5344CB8AC3E}">
        <p14:creationId xmlns:p14="http://schemas.microsoft.com/office/powerpoint/2010/main" val="299268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2031CD1-E84F-D240-A63B-BEB0B3D84A3A}"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4A31B-9C39-0F4F-B14E-971C50596E8A}" type="slidenum">
              <a:rPr lang="en-US" smtClean="0"/>
              <a:t>‹#›</a:t>
            </a:fld>
            <a:endParaRPr lang="en-US"/>
          </a:p>
        </p:txBody>
      </p:sp>
    </p:spTree>
    <p:extLst>
      <p:ext uri="{BB962C8B-B14F-4D97-AF65-F5344CB8AC3E}">
        <p14:creationId xmlns:p14="http://schemas.microsoft.com/office/powerpoint/2010/main" val="194459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2031CD1-E84F-D240-A63B-BEB0B3D84A3A}"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84A31B-9C39-0F4F-B14E-971C50596E8A}" type="slidenum">
              <a:rPr lang="en-US" smtClean="0"/>
              <a:t>‹#›</a:t>
            </a:fld>
            <a:endParaRPr lang="en-US"/>
          </a:p>
        </p:txBody>
      </p:sp>
    </p:spTree>
    <p:extLst>
      <p:ext uri="{BB962C8B-B14F-4D97-AF65-F5344CB8AC3E}">
        <p14:creationId xmlns:p14="http://schemas.microsoft.com/office/powerpoint/2010/main" val="212243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2031CD1-E84F-D240-A63B-BEB0B3D84A3A}"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84A31B-9C39-0F4F-B14E-971C50596E8A}" type="slidenum">
              <a:rPr lang="en-US" smtClean="0"/>
              <a:t>‹#›</a:t>
            </a:fld>
            <a:endParaRPr lang="en-US"/>
          </a:p>
        </p:txBody>
      </p:sp>
    </p:spTree>
    <p:extLst>
      <p:ext uri="{BB962C8B-B14F-4D97-AF65-F5344CB8AC3E}">
        <p14:creationId xmlns:p14="http://schemas.microsoft.com/office/powerpoint/2010/main" val="1667960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31CD1-E84F-D240-A63B-BEB0B3D84A3A}"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84A31B-9C39-0F4F-B14E-971C50596E8A}" type="slidenum">
              <a:rPr lang="en-US" smtClean="0"/>
              <a:t>‹#›</a:t>
            </a:fld>
            <a:endParaRPr lang="en-US"/>
          </a:p>
        </p:txBody>
      </p:sp>
    </p:spTree>
    <p:extLst>
      <p:ext uri="{BB962C8B-B14F-4D97-AF65-F5344CB8AC3E}">
        <p14:creationId xmlns:p14="http://schemas.microsoft.com/office/powerpoint/2010/main" val="416503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D2031CD1-E84F-D240-A63B-BEB0B3D84A3A}"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4A31B-9C39-0F4F-B14E-971C50596E8A}" type="slidenum">
              <a:rPr lang="en-US" smtClean="0"/>
              <a:t>‹#›</a:t>
            </a:fld>
            <a:endParaRPr lang="en-US"/>
          </a:p>
        </p:txBody>
      </p:sp>
    </p:spTree>
    <p:extLst>
      <p:ext uri="{BB962C8B-B14F-4D97-AF65-F5344CB8AC3E}">
        <p14:creationId xmlns:p14="http://schemas.microsoft.com/office/powerpoint/2010/main" val="353168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D2031CD1-E84F-D240-A63B-BEB0B3D84A3A}"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84A31B-9C39-0F4F-B14E-971C50596E8A}" type="slidenum">
              <a:rPr lang="en-US" smtClean="0"/>
              <a:t>‹#›</a:t>
            </a:fld>
            <a:endParaRPr lang="en-US"/>
          </a:p>
        </p:txBody>
      </p:sp>
    </p:spTree>
    <p:extLst>
      <p:ext uri="{BB962C8B-B14F-4D97-AF65-F5344CB8AC3E}">
        <p14:creationId xmlns:p14="http://schemas.microsoft.com/office/powerpoint/2010/main" val="74424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2031CD1-E84F-D240-A63B-BEB0B3D84A3A}" type="datetimeFigureOut">
              <a:rPr lang="en-US" smtClean="0"/>
              <a:t>10/16/2023</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F84A31B-9C39-0F4F-B14E-971C50596E8A}" type="slidenum">
              <a:rPr lang="en-US" smtClean="0"/>
              <a:t>‹#›</a:t>
            </a:fld>
            <a:endParaRPr lang="en-US"/>
          </a:p>
        </p:txBody>
      </p:sp>
    </p:spTree>
    <p:extLst>
      <p:ext uri="{BB962C8B-B14F-4D97-AF65-F5344CB8AC3E}">
        <p14:creationId xmlns:p14="http://schemas.microsoft.com/office/powerpoint/2010/main" val="82367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gov.uk/student-finance" TargetMode="External"/><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www.gov.uk/government/publications/higher-education-for-service-childre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scipalliance.org/resources/support-for-service-childrens-access-and-success-at-he" TargetMode="External"/><Relationship Id="rId3" Type="http://schemas.openxmlformats.org/officeDocument/2006/relationships/hyperlink" Target="https://aff.org.uk/advice/education-childcare/university/" TargetMode="External"/><Relationship Id="rId7" Type="http://schemas.openxmlformats.org/officeDocument/2006/relationships/hyperlink" Target="http://www.scholarship-search.org.uk/" TargetMode="Externa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gov.uk/government/organisations/veterans-uk" TargetMode="External"/><Relationship Id="rId5" Type="http://schemas.openxmlformats.org/officeDocument/2006/relationships/hyperlink" Target="https://www.lknmf.com/" TargetMode="External"/><Relationship Id="rId10" Type="http://schemas.openxmlformats.org/officeDocument/2006/relationships/hyperlink" Target="https://www.gov.uk/repaying-your-student-loan/what-you-pay" TargetMode="External"/><Relationship Id="rId4" Type="http://schemas.openxmlformats.org/officeDocument/2006/relationships/hyperlink" Target="https://armedforceseducation.org/" TargetMode="Externa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s://nationalcareers.service.gov.uk/careers-advice/career-choices-at-16" TargetMode="Externa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21.xml.rels><?xml version="1.0" encoding="UTF-8" standalone="yes"?>
<Relationships xmlns="http://schemas.openxmlformats.org/package/2006/relationships"><Relationship Id="rId8" Type="http://schemas.openxmlformats.org/officeDocument/2006/relationships/hyperlink" Target="https://www.theuniguide.co.uk/" TargetMode="External"/><Relationship Id="rId13" Type="http://schemas.openxmlformats.org/officeDocument/2006/relationships/hyperlink" Target="https://www.armedforcescovenant.gov.uk/" TargetMode="External"/><Relationship Id="rId18" Type="http://schemas.openxmlformats.org/officeDocument/2006/relationships/hyperlink" Target="http://www.careerpilot.org.uk/" TargetMode="External"/><Relationship Id="rId3" Type="http://schemas.openxmlformats.org/officeDocument/2006/relationships/hyperlink" Target="https://www.youngminds.org.uk/young-person/" TargetMode="External"/><Relationship Id="rId7" Type="http://schemas.openxmlformats.org/officeDocument/2006/relationships/hyperlink" Target="https://www.thestudentroom.co.uk/" TargetMode="External"/><Relationship Id="rId12" Type="http://schemas.openxmlformats.org/officeDocument/2006/relationships/hyperlink" Target="http://www.unitasterdays.com/" TargetMode="External"/><Relationship Id="rId17" Type="http://schemas.openxmlformats.org/officeDocument/2006/relationships/hyperlink" Target="http://www.allaboutschoolleavers.co.uk/" TargetMode="External"/><Relationship Id="rId2" Type="http://schemas.openxmlformats.org/officeDocument/2006/relationships/hyperlink" Target="https://www.fasttomato.com/" TargetMode="External"/><Relationship Id="rId16" Type="http://schemas.openxmlformats.org/officeDocument/2006/relationships/hyperlink" Target="https://nationalcareers.service.gov.uk/" TargetMode="External"/><Relationship Id="rId1" Type="http://schemas.openxmlformats.org/officeDocument/2006/relationships/slideLayout" Target="../slideLayouts/slideLayout7.xml"/><Relationship Id="rId6" Type="http://schemas.openxmlformats.org/officeDocument/2006/relationships/hyperlink" Target="http://www.ucas.com/" TargetMode="External"/><Relationship Id="rId11" Type="http://schemas.openxmlformats.org/officeDocument/2006/relationships/hyperlink" Target="https://www.kooth.com/" TargetMode="External"/><Relationship Id="rId5" Type="http://schemas.openxmlformats.org/officeDocument/2006/relationships/hyperlink" Target="https://studentspace.org.uk/" TargetMode="External"/><Relationship Id="rId15" Type="http://schemas.openxmlformats.org/officeDocument/2006/relationships/hyperlink" Target="http://takeyourplace.ac.uk" TargetMode="External"/><Relationship Id="rId10" Type="http://schemas.openxmlformats.org/officeDocument/2006/relationships/hyperlink" Target="http://www.amazingapprenticeships.com/" TargetMode="External"/><Relationship Id="rId19" Type="http://schemas.openxmlformats.org/officeDocument/2006/relationships/image" Target="../media/image27.png"/><Relationship Id="rId4" Type="http://schemas.openxmlformats.org/officeDocument/2006/relationships/hyperlink" Target="https://www.studentminds.org.uk/" TargetMode="External"/><Relationship Id="rId9" Type="http://schemas.openxmlformats.org/officeDocument/2006/relationships/hyperlink" Target="https://www.unifrog.org/" TargetMode="External"/><Relationship Id="rId14" Type="http://schemas.openxmlformats.org/officeDocument/2006/relationships/hyperlink" Target="http://whatuni.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recruitment.raf.mod.uk/apprenticeships" TargetMode="External"/><Relationship Id="rId7" Type="http://schemas.openxmlformats.org/officeDocument/2006/relationships/hyperlink" Target="https://www.forcesfamiliesjobs.co.uk/apprenticeship-opportunities/" TargetMode="Externa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royalnavy.mod.uk/careers/levels-of-entry/apprenticeships" TargetMode="External"/><Relationship Id="rId11" Type="http://schemas.openxmlformats.org/officeDocument/2006/relationships/hyperlink" Target="https://www.flickr.com/photos/defenceimages/5870059760/" TargetMode="External"/><Relationship Id="rId5" Type="http://schemas.openxmlformats.org/officeDocument/2006/relationships/hyperlink" Target="https://www.ratemyapprenticeship.co.uk/public-sector-apprenticeships-armed-forces" TargetMode="External"/><Relationship Id="rId10" Type="http://schemas.openxmlformats.org/officeDocument/2006/relationships/image" Target="../media/image12.jpeg"/><Relationship Id="rId4" Type="http://schemas.openxmlformats.org/officeDocument/2006/relationships/hyperlink" Target="https://jobs.army.mod.uk/regular-army/what-you-get/apprenticeships-skills/" TargetMode="Externa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www.prospects.ac.uk/further-education/post-16-career-choices" TargetMode="External"/><Relationship Id="rId4" Type="http://schemas.openxmlformats.org/officeDocument/2006/relationships/hyperlink" Target="https://www.careerpilot.org.uk/job-sectors/subjec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E405D0-74BC-374C-9D87-4A9741AAE5FA}"/>
              </a:ext>
            </a:extLst>
          </p:cNvPr>
          <p:cNvPicPr>
            <a:picLocks noChangeAspect="1"/>
          </p:cNvPicPr>
          <p:nvPr/>
        </p:nvPicPr>
        <p:blipFill>
          <a:blip r:embed="rId2"/>
          <a:stretch>
            <a:fillRect/>
          </a:stretch>
        </p:blipFill>
        <p:spPr>
          <a:xfrm>
            <a:off x="3779837" y="6875124"/>
            <a:ext cx="4341600" cy="4341600"/>
          </a:xfrm>
          <a:prstGeom prst="rect">
            <a:avLst/>
          </a:prstGeom>
        </p:spPr>
      </p:pic>
      <p:sp>
        <p:nvSpPr>
          <p:cNvPr id="6" name="TextBox 5">
            <a:extLst>
              <a:ext uri="{FF2B5EF4-FFF2-40B4-BE49-F238E27FC236}">
                <a16:creationId xmlns:a16="http://schemas.microsoft.com/office/drawing/2014/main" id="{30BF8BFF-C7F2-6A43-AEDC-1136BB7EAB7F}"/>
              </a:ext>
            </a:extLst>
          </p:cNvPr>
          <p:cNvSpPr txBox="1"/>
          <p:nvPr/>
        </p:nvSpPr>
        <p:spPr>
          <a:xfrm>
            <a:off x="392010" y="1435610"/>
            <a:ext cx="6804496" cy="6001643"/>
          </a:xfrm>
          <a:prstGeom prst="rect">
            <a:avLst/>
          </a:prstGeom>
          <a:noFill/>
        </p:spPr>
        <p:txBody>
          <a:bodyPr wrap="square" lIns="91440" tIns="45720" rIns="91440" bIns="45720" numCol="1" spcCol="252000" rtlCol="0" anchor="t">
            <a:spAutoFit/>
          </a:bodyPr>
          <a:lstStyle/>
          <a:p>
            <a:r>
              <a:rPr lang="en-GB" sz="1200" b="1" dirty="0">
                <a:solidFill>
                  <a:srgbClr val="3F3A71"/>
                </a:solidFill>
                <a:latin typeface="Gadugi" panose="020B0502040204020203" pitchFamily="34" charset="0"/>
              </a:rPr>
              <a:t>INTRODUCTION</a:t>
            </a:r>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Finding your way								Page 3		</a:t>
            </a:r>
          </a:p>
          <a:p>
            <a:endParaRPr lang="en-GB" sz="1200" b="1" dirty="0">
              <a:solidFill>
                <a:srgbClr val="3F3A71"/>
              </a:solidFill>
              <a:latin typeface="Gadugi" panose="020B0502040204020203" pitchFamily="34" charset="0"/>
            </a:endParaRPr>
          </a:p>
          <a:p>
            <a:r>
              <a:rPr lang="en-GB" sz="1200" b="1" dirty="0">
                <a:solidFill>
                  <a:srgbClr val="3F3A71"/>
                </a:solidFill>
                <a:latin typeface="Gadugi" panose="020B0502040204020203" pitchFamily="34" charset="0"/>
              </a:rPr>
              <a:t>MY OPTIONS 				</a:t>
            </a:r>
          </a:p>
          <a:p>
            <a:r>
              <a:rPr lang="en-GB" sz="1200" dirty="0">
                <a:solidFill>
                  <a:srgbClr val="3F3A71"/>
                </a:solidFill>
                <a:latin typeface="Gadugi" panose="020B0502040204020203" pitchFamily="34" charset="0"/>
              </a:rPr>
              <a:t>What is Higher Education and why should I bother?			Page 4</a:t>
            </a:r>
          </a:p>
          <a:p>
            <a:r>
              <a:rPr lang="en-GB" sz="1200" dirty="0">
                <a:solidFill>
                  <a:srgbClr val="3F3A71"/>
                </a:solidFill>
                <a:latin typeface="Gadugi" panose="020B0502040204020203" pitchFamily="34" charset="0"/>
              </a:rPr>
              <a:t>Post-16 options         							Page 5		</a:t>
            </a:r>
          </a:p>
          <a:p>
            <a:r>
              <a:rPr lang="en-GB" sz="1200" dirty="0">
                <a:solidFill>
                  <a:srgbClr val="3F3A71"/>
                </a:solidFill>
                <a:latin typeface="Gadugi" panose="020B0502040204020203" pitchFamily="34" charset="0"/>
              </a:rPr>
              <a:t>Post-18 options         							Page 6</a:t>
            </a:r>
          </a:p>
          <a:p>
            <a:r>
              <a:rPr lang="en-GB" sz="1200" dirty="0">
                <a:solidFill>
                  <a:srgbClr val="3F3A71"/>
                </a:solidFill>
                <a:latin typeface="Gadugi" panose="020B0502040204020203" pitchFamily="34" charset="0"/>
              </a:rPr>
              <a:t>Armed Forces Apprenticeships						Page 7	</a:t>
            </a:r>
          </a:p>
          <a:p>
            <a:r>
              <a:rPr lang="en-GB" sz="1200" dirty="0">
                <a:solidFill>
                  <a:srgbClr val="3F3A71"/>
                </a:solidFill>
                <a:latin typeface="Gadugi" panose="020B0502040204020203" pitchFamily="34" charset="0"/>
              </a:rPr>
              <a:t>Making the most of open days and open evenings 			Page 8	</a:t>
            </a:r>
          </a:p>
          <a:p>
            <a:endParaRPr lang="en-GB" sz="1200" dirty="0">
              <a:solidFill>
                <a:srgbClr val="3F3A71"/>
              </a:solidFill>
              <a:latin typeface="Gadugi" panose="020B0502040204020203" pitchFamily="34" charset="0"/>
            </a:endParaRPr>
          </a:p>
          <a:p>
            <a:r>
              <a:rPr lang="en-GB" sz="1200" b="1" dirty="0">
                <a:solidFill>
                  <a:srgbClr val="3F3A71"/>
                </a:solidFill>
                <a:latin typeface="Gadugi" panose="020B0502040204020203" pitchFamily="34" charset="0"/>
              </a:rPr>
              <a:t>WHAT DO I NEED TO KNOW?</a:t>
            </a:r>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How to make the best choice for:						</a:t>
            </a:r>
          </a:p>
          <a:p>
            <a:r>
              <a:rPr lang="en-GB" sz="1200" dirty="0">
                <a:solidFill>
                  <a:srgbClr val="3F3A71"/>
                </a:solidFill>
                <a:latin typeface="Gadugi" panose="020B0502040204020203" pitchFamily="34" charset="0"/>
              </a:rPr>
              <a:t>	Post-16 study								Page 9	</a:t>
            </a:r>
          </a:p>
          <a:p>
            <a:r>
              <a:rPr lang="en-GB" sz="1200" dirty="0">
                <a:solidFill>
                  <a:srgbClr val="3F3A71"/>
                </a:solidFill>
                <a:latin typeface="Gadugi" panose="020B0502040204020203" pitchFamily="34" charset="0"/>
              </a:rPr>
              <a:t>	Post-18 study								Page 10	</a:t>
            </a:r>
          </a:p>
          <a:p>
            <a:r>
              <a:rPr lang="en-GB" sz="1200" dirty="0">
                <a:solidFill>
                  <a:srgbClr val="3F3A71"/>
                </a:solidFill>
                <a:latin typeface="Gadugi" panose="020B0502040204020203" pitchFamily="34" charset="0"/>
              </a:rPr>
              <a:t>Finance for Higher Education						Page 11	</a:t>
            </a:r>
          </a:p>
          <a:p>
            <a:r>
              <a:rPr lang="en-GB" sz="1200" dirty="0">
                <a:solidFill>
                  <a:srgbClr val="3F3A71"/>
                </a:solidFill>
                <a:latin typeface="Gadugi" panose="020B0502040204020203" pitchFamily="34" charset="0"/>
              </a:rPr>
              <a:t>Extra financial support							Page 12	</a:t>
            </a:r>
          </a:p>
          <a:p>
            <a:endParaRPr lang="en-GB" sz="1200" dirty="0">
              <a:solidFill>
                <a:srgbClr val="3F3A71"/>
              </a:solidFill>
              <a:latin typeface="Gadugi" panose="020B0502040204020203" pitchFamily="34" charset="0"/>
            </a:endParaRPr>
          </a:p>
          <a:p>
            <a:r>
              <a:rPr lang="en-GB" sz="1200" b="1" dirty="0">
                <a:solidFill>
                  <a:srgbClr val="3F3A71"/>
                </a:solidFill>
                <a:latin typeface="Gadugi" panose="020B0502040204020203" pitchFamily="34" charset="0"/>
              </a:rPr>
              <a:t>MAKING MY APPLICATION</a:t>
            </a:r>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Application process:								</a:t>
            </a:r>
          </a:p>
          <a:p>
            <a:r>
              <a:rPr lang="en-GB" sz="1200" dirty="0">
                <a:solidFill>
                  <a:srgbClr val="3F3A71"/>
                </a:solidFill>
                <a:latin typeface="Gadugi" panose="020B0502040204020203" pitchFamily="34" charset="0"/>
              </a:rPr>
              <a:t>	Post-16 								Page 13	</a:t>
            </a:r>
          </a:p>
          <a:p>
            <a:r>
              <a:rPr lang="en-GB" sz="1200" dirty="0">
                <a:solidFill>
                  <a:srgbClr val="3F3A71"/>
                </a:solidFill>
                <a:latin typeface="Gadugi" panose="020B0502040204020203" pitchFamily="34" charset="0"/>
              </a:rPr>
              <a:t>	Post-18	 							Page 14		</a:t>
            </a:r>
          </a:p>
          <a:p>
            <a:r>
              <a:rPr lang="en-GB" sz="1200" dirty="0">
                <a:solidFill>
                  <a:srgbClr val="3F3A71"/>
                </a:solidFill>
                <a:latin typeface="Gadugi" panose="020B0502040204020203" pitchFamily="34" charset="0"/>
              </a:rPr>
              <a:t>	Apprenticeships							Page 15	</a:t>
            </a:r>
          </a:p>
          <a:p>
            <a:r>
              <a:rPr lang="en-GB" sz="1200" dirty="0">
                <a:solidFill>
                  <a:srgbClr val="3F3A71"/>
                </a:solidFill>
                <a:latin typeface="Gadugi" panose="020B0502040204020203" pitchFamily="34" charset="0"/>
              </a:rPr>
              <a:t>Writing your personal statement 						Page 16</a:t>
            </a:r>
          </a:p>
          <a:p>
            <a:r>
              <a:rPr lang="en-GB" sz="1200" dirty="0">
                <a:solidFill>
                  <a:srgbClr val="3F3A71"/>
                </a:solidFill>
                <a:latin typeface="Gadugi" panose="020B0502040204020203" pitchFamily="34" charset="0"/>
              </a:rPr>
              <a:t>Application timelines for post-16 and post-18 options			Page 17-18</a:t>
            </a:r>
          </a:p>
          <a:p>
            <a:endParaRPr lang="en-GB" sz="1200" dirty="0">
              <a:solidFill>
                <a:srgbClr val="3F3A71"/>
              </a:solidFill>
              <a:latin typeface="Gadugi" panose="020B0502040204020203" pitchFamily="34" charset="0"/>
            </a:endParaRPr>
          </a:p>
          <a:p>
            <a:r>
              <a:rPr lang="en-GB" sz="1200" b="1" dirty="0">
                <a:solidFill>
                  <a:srgbClr val="3F3A71"/>
                </a:solidFill>
                <a:latin typeface="Gadugi" panose="020B0502040204020203" pitchFamily="34" charset="0"/>
              </a:rPr>
              <a:t>NEXT STEPS</a:t>
            </a:r>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You’ve applied – what next? 						Page 19​</a:t>
            </a:r>
          </a:p>
          <a:p>
            <a:r>
              <a:rPr lang="en-GB" sz="1200" dirty="0">
                <a:solidFill>
                  <a:srgbClr val="3F3A71"/>
                </a:solidFill>
                <a:latin typeface="Gadugi" panose="020B0502040204020203" pitchFamily="34" charset="0"/>
              </a:rPr>
              <a:t>Parent/Carer advice	 							Page 20</a:t>
            </a:r>
          </a:p>
          <a:p>
            <a:r>
              <a:rPr lang="en-GB" sz="1200" dirty="0">
                <a:solidFill>
                  <a:srgbClr val="3F3A71"/>
                </a:solidFill>
                <a:latin typeface="Gadugi" panose="020B0502040204020203" pitchFamily="34" charset="0"/>
              </a:rPr>
              <a:t>Finding your way 								Page 21</a:t>
            </a:r>
          </a:p>
          <a:p>
            <a:r>
              <a:rPr lang="en-GB" sz="1200" dirty="0">
                <a:solidFill>
                  <a:srgbClr val="3F3A71"/>
                </a:solidFill>
                <a:latin typeface="Gadugi" panose="020B0502040204020203" pitchFamily="34" charset="0"/>
              </a:rPr>
              <a:t>Wellbeing support and advice						Page 22		</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 </a:t>
            </a:r>
          </a:p>
        </p:txBody>
      </p:sp>
      <p:pic>
        <p:nvPicPr>
          <p:cNvPr id="10" name="Picture 9">
            <a:extLst>
              <a:ext uri="{FF2B5EF4-FFF2-40B4-BE49-F238E27FC236}">
                <a16:creationId xmlns:a16="http://schemas.microsoft.com/office/drawing/2014/main" id="{4B6D1563-983F-C745-B4F6-A698EA27481B}"/>
              </a:ext>
            </a:extLst>
          </p:cNvPr>
          <p:cNvPicPr>
            <a:picLocks noChangeAspect="1"/>
          </p:cNvPicPr>
          <p:nvPr/>
        </p:nvPicPr>
        <p:blipFill>
          <a:blip r:embed="rId3"/>
          <a:stretch>
            <a:fillRect/>
          </a:stretch>
        </p:blipFill>
        <p:spPr>
          <a:xfrm>
            <a:off x="0" y="7469067"/>
            <a:ext cx="3048115" cy="3048115"/>
          </a:xfrm>
          <a:prstGeom prst="rect">
            <a:avLst/>
          </a:prstGeom>
        </p:spPr>
      </p:pic>
      <p:sp>
        <p:nvSpPr>
          <p:cNvPr id="14" name="TextBox 13">
            <a:extLst>
              <a:ext uri="{FF2B5EF4-FFF2-40B4-BE49-F238E27FC236}">
                <a16:creationId xmlns:a16="http://schemas.microsoft.com/office/drawing/2014/main" id="{648D38BD-23ED-7140-A75C-0898E4343258}"/>
              </a:ext>
            </a:extLst>
          </p:cNvPr>
          <p:cNvSpPr txBox="1"/>
          <p:nvPr/>
        </p:nvSpPr>
        <p:spPr>
          <a:xfrm>
            <a:off x="434604" y="10083103"/>
            <a:ext cx="1540019" cy="246221"/>
          </a:xfrm>
          <a:prstGeom prst="rect">
            <a:avLst/>
          </a:prstGeom>
          <a:noFill/>
        </p:spPr>
        <p:txBody>
          <a:bodyPr wrap="square" rtlCol="0">
            <a:spAutoFit/>
          </a:bodyPr>
          <a:lstStyle/>
          <a:p>
            <a:r>
              <a:rPr lang="en-US" sz="1000" dirty="0">
                <a:solidFill>
                  <a:srgbClr val="288184"/>
                </a:solidFill>
                <a:latin typeface="Gadugi" panose="020B0502040204020203" pitchFamily="34" charset="0"/>
              </a:rPr>
              <a:t>2</a:t>
            </a:r>
            <a:r>
              <a:rPr lang="en-US" sz="1000" dirty="0">
                <a:latin typeface="Gadugi" panose="020B0502040204020203" pitchFamily="34" charset="0"/>
              </a:rPr>
              <a:t> </a:t>
            </a:r>
            <a:r>
              <a:rPr lang="en-US" sz="1000" dirty="0">
                <a:solidFill>
                  <a:srgbClr val="002060"/>
                </a:solidFill>
                <a:latin typeface="Gadugi" panose="020B0502040204020203" pitchFamily="34" charset="0"/>
              </a:rPr>
              <a:t>| </a:t>
            </a:r>
            <a:r>
              <a:rPr lang="en-US" sz="1000" dirty="0">
                <a:solidFill>
                  <a:srgbClr val="288184"/>
                </a:solidFill>
                <a:latin typeface="Gadugi" panose="020B0502040204020203" pitchFamily="34" charset="0"/>
              </a:rPr>
              <a:t>Contents</a:t>
            </a:r>
            <a:endParaRPr lang="en-US" sz="1000" dirty="0">
              <a:solidFill>
                <a:srgbClr val="237B84"/>
              </a:solidFill>
              <a:latin typeface="Gadugi" panose="020B0502040204020203" pitchFamily="34" charset="0"/>
            </a:endParaRPr>
          </a:p>
        </p:txBody>
      </p:sp>
      <p:sp>
        <p:nvSpPr>
          <p:cNvPr id="16" name="TextBox 15">
            <a:extLst>
              <a:ext uri="{FF2B5EF4-FFF2-40B4-BE49-F238E27FC236}">
                <a16:creationId xmlns:a16="http://schemas.microsoft.com/office/drawing/2014/main" id="{47E41092-2D93-D34E-8340-B5A039CE1040}"/>
              </a:ext>
            </a:extLst>
          </p:cNvPr>
          <p:cNvSpPr txBox="1"/>
          <p:nvPr/>
        </p:nvSpPr>
        <p:spPr>
          <a:xfrm>
            <a:off x="392010" y="634355"/>
            <a:ext cx="3165227" cy="584775"/>
          </a:xfrm>
          <a:prstGeom prst="rect">
            <a:avLst/>
          </a:prstGeom>
          <a:noFill/>
        </p:spPr>
        <p:txBody>
          <a:bodyPr wrap="square" rtlCol="0">
            <a:spAutoFit/>
          </a:bodyPr>
          <a:lstStyle/>
          <a:p>
            <a:r>
              <a:rPr lang="en-GB" sz="3200" b="1" dirty="0">
                <a:solidFill>
                  <a:srgbClr val="3F346A"/>
                </a:solidFill>
                <a:latin typeface="Trebuchet MS" panose="020B0703020202090204" pitchFamily="34" charset="0"/>
              </a:rPr>
              <a:t>CONTENTS</a:t>
            </a:r>
          </a:p>
        </p:txBody>
      </p:sp>
      <p:pic>
        <p:nvPicPr>
          <p:cNvPr id="3" name="Picture 2" descr="Icon&#10;&#10;Description automatically generated">
            <a:extLst>
              <a:ext uri="{FF2B5EF4-FFF2-40B4-BE49-F238E27FC236}">
                <a16:creationId xmlns:a16="http://schemas.microsoft.com/office/drawing/2014/main" id="{D2F64F92-50C0-45C4-9DAE-C0B62E732969}"/>
              </a:ext>
            </a:extLst>
          </p:cNvPr>
          <p:cNvPicPr>
            <a:picLocks noChangeAspect="1"/>
          </p:cNvPicPr>
          <p:nvPr/>
        </p:nvPicPr>
        <p:blipFill>
          <a:blip r:embed="rId4"/>
          <a:stretch>
            <a:fillRect/>
          </a:stretch>
        </p:blipFill>
        <p:spPr>
          <a:xfrm>
            <a:off x="4667237" y="7762524"/>
            <a:ext cx="2566800" cy="2566800"/>
          </a:xfrm>
          <a:prstGeom prst="rect">
            <a:avLst/>
          </a:prstGeom>
        </p:spPr>
      </p:pic>
    </p:spTree>
    <p:extLst>
      <p:ext uri="{BB962C8B-B14F-4D97-AF65-F5344CB8AC3E}">
        <p14:creationId xmlns:p14="http://schemas.microsoft.com/office/powerpoint/2010/main" val="314981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0D47FA-2C1E-4F35-833A-E9D1A24B5E1E}"/>
              </a:ext>
            </a:extLst>
          </p:cNvPr>
          <p:cNvPicPr>
            <a:picLocks noChangeAspect="1"/>
          </p:cNvPicPr>
          <p:nvPr/>
        </p:nvPicPr>
        <p:blipFill>
          <a:blip r:embed="rId2"/>
          <a:stretch>
            <a:fillRect/>
          </a:stretch>
        </p:blipFill>
        <p:spPr>
          <a:xfrm>
            <a:off x="4416762" y="-1112903"/>
            <a:ext cx="4350158" cy="4350158"/>
          </a:xfrm>
          <a:prstGeom prst="rect">
            <a:avLst/>
          </a:prstGeom>
        </p:spPr>
      </p:pic>
      <p:sp>
        <p:nvSpPr>
          <p:cNvPr id="4" name="TextBox 3">
            <a:extLst>
              <a:ext uri="{FF2B5EF4-FFF2-40B4-BE49-F238E27FC236}">
                <a16:creationId xmlns:a16="http://schemas.microsoft.com/office/drawing/2014/main" id="{D277316A-A2D0-B349-80E7-53963D2CFCED}"/>
              </a:ext>
            </a:extLst>
          </p:cNvPr>
          <p:cNvSpPr txBox="1"/>
          <p:nvPr/>
        </p:nvSpPr>
        <p:spPr>
          <a:xfrm>
            <a:off x="392010" y="634355"/>
            <a:ext cx="6802747" cy="584775"/>
          </a:xfrm>
          <a:prstGeom prst="rect">
            <a:avLst/>
          </a:prstGeom>
          <a:noFill/>
        </p:spPr>
        <p:txBody>
          <a:bodyPr wrap="square" rtlCol="0">
            <a:spAutoFit/>
          </a:bodyPr>
          <a:lstStyle/>
          <a:p>
            <a:r>
              <a:rPr lang="en-GB" sz="3200" b="1">
                <a:solidFill>
                  <a:srgbClr val="3F346A"/>
                </a:solidFill>
                <a:latin typeface="Trebuchet MS" panose="020B0703020202090204" pitchFamily="34" charset="0"/>
              </a:rPr>
              <a:t>FINANCE FOR HIGHER EDUCATION</a:t>
            </a:r>
          </a:p>
        </p:txBody>
      </p:sp>
      <p:sp>
        <p:nvSpPr>
          <p:cNvPr id="6" name="TextBox 5">
            <a:extLst>
              <a:ext uri="{FF2B5EF4-FFF2-40B4-BE49-F238E27FC236}">
                <a16:creationId xmlns:a16="http://schemas.microsoft.com/office/drawing/2014/main" id="{DF036A4B-95D6-C441-847B-441403B889A2}"/>
              </a:ext>
            </a:extLst>
          </p:cNvPr>
          <p:cNvSpPr txBox="1"/>
          <p:nvPr/>
        </p:nvSpPr>
        <p:spPr>
          <a:xfrm>
            <a:off x="468678" y="1384259"/>
            <a:ext cx="3425121" cy="8032968"/>
          </a:xfrm>
          <a:prstGeom prst="rect">
            <a:avLst/>
          </a:prstGeom>
          <a:noFill/>
        </p:spPr>
        <p:txBody>
          <a:bodyPr wrap="square" lIns="91440" tIns="45720" rIns="91440" bIns="45720" rtlCol="0" anchor="t">
            <a:spAutoFit/>
          </a:bodyPr>
          <a:lstStyle/>
          <a:p>
            <a:r>
              <a:rPr lang="en-GB" sz="1200" b="1" dirty="0">
                <a:solidFill>
                  <a:srgbClr val="3F3A71"/>
                </a:solidFill>
                <a:latin typeface="Gadugi" panose="020B0502040204020203" pitchFamily="34" charset="0"/>
              </a:rPr>
              <a:t>Applying for Student Finance </a:t>
            </a:r>
          </a:p>
          <a:p>
            <a:r>
              <a:rPr lang="en-GB" sz="1200" dirty="0">
                <a:solidFill>
                  <a:srgbClr val="3F3A71"/>
                </a:solidFill>
                <a:latin typeface="Gadugi" panose="020B0502040204020203" pitchFamily="34" charset="0"/>
              </a:rPr>
              <a:t>Applications for Student Finance are completed </a:t>
            </a:r>
          </a:p>
          <a:p>
            <a:r>
              <a:rPr lang="en-GB" sz="1200" dirty="0">
                <a:solidFill>
                  <a:srgbClr val="3F3A71"/>
                </a:solidFill>
                <a:latin typeface="Gadugi"/>
                <a:ea typeface="Gadugi"/>
              </a:rPr>
              <a:t>online at </a:t>
            </a:r>
            <a:r>
              <a:rPr lang="en-GB" sz="1200" dirty="0">
                <a:solidFill>
                  <a:srgbClr val="3F3A71"/>
                </a:solidFill>
                <a:latin typeface="Gadugi"/>
                <a:ea typeface="Gadugi"/>
                <a:hlinkClick r:id="rId3"/>
              </a:rPr>
              <a:t>www.gov.uk/student-finance</a:t>
            </a:r>
            <a:r>
              <a:rPr lang="en-GB" sz="1200" dirty="0">
                <a:solidFill>
                  <a:srgbClr val="3F3A71"/>
                </a:solidFill>
                <a:latin typeface="Gadugi"/>
                <a:ea typeface="Gadugi"/>
              </a:rPr>
              <a:t>. You don’t have to wait until your place is confirmed to make your application. </a:t>
            </a:r>
          </a:p>
          <a:p>
            <a:endParaRPr lang="en-GB" sz="1200" dirty="0">
              <a:solidFill>
                <a:srgbClr val="3F3A71"/>
              </a:solidFill>
              <a:latin typeface="Gadugi" panose="020B0502040204020203" pitchFamily="34" charset="0"/>
              <a:ea typeface="Gadugi" panose="020B0502040204020203" pitchFamily="34" charset="0"/>
            </a:endParaRPr>
          </a:p>
          <a:p>
            <a:r>
              <a:rPr lang="en-GB" sz="1200" dirty="0">
                <a:solidFill>
                  <a:srgbClr val="3F3A71"/>
                </a:solidFill>
                <a:latin typeface="Gadugi"/>
                <a:ea typeface="Gadugi"/>
              </a:rPr>
              <a:t>You may be able to borrow money to help pay for university or college tuition fees and to help with living costs. You might get extra money on top of this, for example if you’re on a low income, are disabled or have children.</a:t>
            </a:r>
            <a:endParaRPr lang="en-GB" dirty="0"/>
          </a:p>
          <a:p>
            <a:r>
              <a:rPr lang="en-GB" sz="1200" dirty="0">
                <a:solidFill>
                  <a:srgbClr val="3F3A71"/>
                </a:solidFill>
                <a:latin typeface="Gadugi"/>
                <a:ea typeface="Gadugi"/>
              </a:rPr>
              <a:t>If you do borrow money your tuition fees will be paid directly to your university, and your maintenance loan will be paid into your bank account. As a first step, you need to create an online account with a password.</a:t>
            </a:r>
            <a:endParaRPr lang="en-GB">
              <a:latin typeface="Gadugi"/>
              <a:ea typeface="Gadugi"/>
            </a:endParaRPr>
          </a:p>
          <a:p>
            <a:endParaRPr lang="en-GB" sz="1200" dirty="0">
              <a:solidFill>
                <a:srgbClr val="3F3A71"/>
              </a:solidFill>
              <a:latin typeface="Gadugi" panose="020B0502040204020203" pitchFamily="34" charset="0"/>
            </a:endParaRPr>
          </a:p>
          <a:p>
            <a:r>
              <a:rPr lang="en-GB" sz="1200" dirty="0">
                <a:solidFill>
                  <a:srgbClr val="3F3A71"/>
                </a:solidFill>
                <a:latin typeface="Gadugi"/>
                <a:ea typeface="Gadugi"/>
              </a:rPr>
              <a:t>The Student Finance website states it takes around 30 minutes to fill in an application. You will need the following items to complete your application, your passport (if you have one), your proposed university and course, your National Insurance number (if not previously supplied) and your bank account details. </a:t>
            </a:r>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ndParaRPr>
          </a:p>
          <a:p>
            <a:r>
              <a:rPr lang="en-GB" sz="1200" dirty="0">
                <a:solidFill>
                  <a:srgbClr val="3F3A71"/>
                </a:solidFill>
                <a:latin typeface="Gadugi"/>
                <a:ea typeface="Gadugi"/>
              </a:rPr>
              <a:t>You will also be asked for the address details of a family member or friend that Student Finance can use if they lose contact with you. </a:t>
            </a:r>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ndParaRPr>
          </a:p>
          <a:p>
            <a:r>
              <a:rPr lang="en-GB" sz="1200" dirty="0">
                <a:solidFill>
                  <a:srgbClr val="3F3A71"/>
                </a:solidFill>
                <a:latin typeface="Gadugi"/>
                <a:ea typeface="Gadugi"/>
              </a:rPr>
              <a:t>Your Student Finance entitlement for the maintenance loan (living costs) will depend on your household income. Your maintenance loan is paid in three annual instalments – September, January and April of each year. You will receive your first payment after you have registered with your institution. The amount you will receive depends on where you are studying and the length of your academic year. </a:t>
            </a:r>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a typeface="Gadugi"/>
            </a:endParaRPr>
          </a:p>
          <a:p>
            <a:r>
              <a:rPr lang="en-GB" sz="1200" dirty="0">
                <a:solidFill>
                  <a:srgbClr val="3F3A71"/>
                </a:solidFill>
                <a:latin typeface="Gadugi"/>
                <a:ea typeface="Gadugi"/>
              </a:rPr>
              <a:t>M</a:t>
            </a:r>
            <a:r>
              <a:rPr lang="en-GB" sz="1200" dirty="0">
                <a:solidFill>
                  <a:srgbClr val="3F3A71"/>
                </a:solidFill>
                <a:latin typeface="Gadugi"/>
                <a:ea typeface="Gadugi"/>
                <a:cs typeface="Calibri"/>
              </a:rPr>
              <a:t>ore information can be found here </a:t>
            </a:r>
            <a:r>
              <a:rPr lang="en-GB" sz="1200" dirty="0">
                <a:latin typeface="Gadugi"/>
                <a:ea typeface="+mn-lt"/>
                <a:cs typeface="+mn-lt"/>
                <a:hlinkClick r:id="rId4"/>
              </a:rPr>
              <a:t>https://www.gov.uk/government/publications/higher-education-for-service-children</a:t>
            </a:r>
            <a:r>
              <a:rPr lang="en-GB" sz="1200" dirty="0">
                <a:latin typeface="Gadugi"/>
                <a:ea typeface="+mn-lt"/>
                <a:cs typeface="+mn-lt"/>
              </a:rPr>
              <a:t> </a:t>
            </a:r>
            <a:endParaRPr lang="en-GB" sz="1200">
              <a:solidFill>
                <a:srgbClr val="3F3A71"/>
              </a:solidFill>
              <a:latin typeface="Gadugi"/>
              <a:ea typeface="Gadugi"/>
              <a:cs typeface="Calibri"/>
            </a:endParaRPr>
          </a:p>
          <a:p>
            <a:endParaRPr lang="en-GB" sz="1200" dirty="0">
              <a:solidFill>
                <a:srgbClr val="3F3A71"/>
              </a:solidFill>
              <a:latin typeface="Gadugi" panose="020B0502040204020203" pitchFamily="34" charset="0"/>
            </a:endParaRPr>
          </a:p>
        </p:txBody>
      </p:sp>
      <p:sp>
        <p:nvSpPr>
          <p:cNvPr id="7" name="Rounded Rectangle 6">
            <a:extLst>
              <a:ext uri="{FF2B5EF4-FFF2-40B4-BE49-F238E27FC236}">
                <a16:creationId xmlns:a16="http://schemas.microsoft.com/office/drawing/2014/main" id="{00182280-A483-0547-A6A5-888ED5A7C150}"/>
              </a:ext>
            </a:extLst>
          </p:cNvPr>
          <p:cNvSpPr/>
          <p:nvPr/>
        </p:nvSpPr>
        <p:spPr>
          <a:xfrm>
            <a:off x="3893799" y="1818386"/>
            <a:ext cx="4712421" cy="7909814"/>
          </a:xfrm>
          <a:prstGeom prst="roundRect">
            <a:avLst/>
          </a:prstGeom>
          <a:solidFill>
            <a:srgbClr val="DD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A6E64A-6735-CD46-8415-F873CBC63C58}"/>
              </a:ext>
            </a:extLst>
          </p:cNvPr>
          <p:cNvSpPr txBox="1"/>
          <p:nvPr/>
        </p:nvSpPr>
        <p:spPr>
          <a:xfrm>
            <a:off x="4326798" y="2072462"/>
            <a:ext cx="2867959" cy="69249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F3A71"/>
                </a:solidFill>
                <a:effectLst/>
                <a:uLnTx/>
                <a:uFillTx/>
                <a:latin typeface="Gadugi" panose="020B0502040204020203" pitchFamily="34" charset="0"/>
                <a:ea typeface="+mn-ea"/>
                <a:cs typeface="+mn-cs"/>
              </a:rPr>
              <a:t>Disabled Student Allowance (DSA)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F3A71"/>
                </a:solidFill>
                <a:effectLst/>
                <a:uLnTx/>
                <a:uFillTx/>
                <a:latin typeface="Gadugi" panose="020B0502040204020203" pitchFamily="34" charset="0"/>
                <a:ea typeface="+mn-ea"/>
                <a:cs typeface="+mn-cs"/>
              </a:rPr>
              <a:t>Disabled Student Allowance covers the extra costs you have due to mental ill health, a long term illness or any other disability. How much you get depends on your individual needs and not on your income. You can apply for DSA when you apply for student finance online. You will need to supply evidence of your disability, such as, a letter from a GP, a dyslexia assessment or similar. This evidence needs to be as current as possible.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solidFill>
                <a:srgbClr val="3F3A71"/>
              </a:solidFill>
              <a:latin typeface="Gadug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3F3A71"/>
                </a:solidFill>
                <a:latin typeface="Gadugi" panose="020B0502040204020203" pitchFamily="34" charset="0"/>
              </a:rPr>
              <a:t>Once you have applied and been accepted for DSA, you will be asked to book a “study needs assessment” with a DSA approved organisation. The cost of this is covered by Student Finance. This assessment will determine the nature of the help you need, e.g. specialist IT equipment or a non-medical helper. This process typically takes around six weeks, so you should try and arrange your assessment as soon as possible and, ideally, before you start your course. Otherwise, you may find that your first assignments are due in before you have support in place. Usually the DSA will be paid directly to the organisation providing you with the service or the equipment. You don’t generally receive cash, but may be offered support like printing credits. You will have to pay the first £200 towards the cost of any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3F3A71"/>
                </a:solidFill>
                <a:latin typeface="Gadugi" panose="020B0502040204020203" pitchFamily="34" charset="0"/>
              </a:rPr>
              <a:t>computer equipment. </a:t>
            </a:r>
          </a:p>
        </p:txBody>
      </p:sp>
      <p:sp>
        <p:nvSpPr>
          <p:cNvPr id="13" name="TextBox 12">
            <a:extLst>
              <a:ext uri="{FF2B5EF4-FFF2-40B4-BE49-F238E27FC236}">
                <a16:creationId xmlns:a16="http://schemas.microsoft.com/office/drawing/2014/main" id="{8EF254D9-412C-2A45-B775-B02B05F177FF}"/>
              </a:ext>
            </a:extLst>
          </p:cNvPr>
          <p:cNvSpPr txBox="1"/>
          <p:nvPr/>
        </p:nvSpPr>
        <p:spPr>
          <a:xfrm>
            <a:off x="5257697" y="10058401"/>
            <a:ext cx="1937060" cy="246221"/>
          </a:xfrm>
          <a:prstGeom prst="rect">
            <a:avLst/>
          </a:prstGeom>
          <a:noFill/>
        </p:spPr>
        <p:txBody>
          <a:bodyPr wrap="square" lIns="91440" tIns="45720" rIns="91440" bIns="45720" rtlCol="0" anchor="t">
            <a:spAutoFit/>
          </a:bodyPr>
          <a:lstStyle/>
          <a:p>
            <a:pPr algn="r"/>
            <a:r>
              <a:rPr lang="en-US" sz="1000">
                <a:solidFill>
                  <a:srgbClr val="237B84"/>
                </a:solidFill>
                <a:latin typeface="Gadugi"/>
                <a:ea typeface="Gadugi"/>
              </a:rPr>
              <a:t>What Do I Need To Know?</a:t>
            </a:r>
            <a:r>
              <a:rPr lang="en-US" sz="1000">
                <a:latin typeface="Gadugi"/>
                <a:ea typeface="Gadugi"/>
              </a:rPr>
              <a:t> | </a:t>
            </a:r>
            <a:r>
              <a:rPr lang="en-US" sz="1000">
                <a:solidFill>
                  <a:srgbClr val="237B84"/>
                </a:solidFill>
                <a:latin typeface="Gadugi"/>
                <a:ea typeface="Gadugi"/>
              </a:rPr>
              <a:t>11</a:t>
            </a:r>
            <a:endParaRPr lang="en-US" sz="1000">
              <a:solidFill>
                <a:srgbClr val="000000"/>
              </a:solidFill>
              <a:latin typeface="Gadugi" panose="020B0502040204020203" pitchFamily="34" charset="0"/>
              <a:ea typeface="Gadugi"/>
            </a:endParaRPr>
          </a:p>
        </p:txBody>
      </p:sp>
      <p:pic>
        <p:nvPicPr>
          <p:cNvPr id="11" name="Picture 10">
            <a:extLst>
              <a:ext uri="{FF2B5EF4-FFF2-40B4-BE49-F238E27FC236}">
                <a16:creationId xmlns:a16="http://schemas.microsoft.com/office/drawing/2014/main" id="{4F4CCF33-ABAA-6D10-19EF-DF1C7A83D85E}"/>
              </a:ext>
            </a:extLst>
          </p:cNvPr>
          <p:cNvPicPr>
            <a:picLocks noChangeAspect="1"/>
          </p:cNvPicPr>
          <p:nvPr/>
        </p:nvPicPr>
        <p:blipFill>
          <a:blip r:embed="rId5"/>
          <a:stretch>
            <a:fillRect/>
          </a:stretch>
        </p:blipFill>
        <p:spPr>
          <a:xfrm>
            <a:off x="3370836" y="8627206"/>
            <a:ext cx="2433626" cy="2433626"/>
          </a:xfrm>
          <a:prstGeom prst="rect">
            <a:avLst/>
          </a:prstGeom>
        </p:spPr>
      </p:pic>
    </p:spTree>
    <p:extLst>
      <p:ext uri="{BB962C8B-B14F-4D97-AF65-F5344CB8AC3E}">
        <p14:creationId xmlns:p14="http://schemas.microsoft.com/office/powerpoint/2010/main" val="279851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E9784-3EA2-48AE-93E6-170EC05C8683}"/>
              </a:ext>
            </a:extLst>
          </p:cNvPr>
          <p:cNvPicPr>
            <a:picLocks noChangeAspect="1"/>
          </p:cNvPicPr>
          <p:nvPr/>
        </p:nvPicPr>
        <p:blipFill>
          <a:blip r:embed="rId2"/>
          <a:stretch>
            <a:fillRect/>
          </a:stretch>
        </p:blipFill>
        <p:spPr>
          <a:xfrm>
            <a:off x="4581245" y="-1401966"/>
            <a:ext cx="4350158" cy="4350158"/>
          </a:xfrm>
          <a:prstGeom prst="rect">
            <a:avLst/>
          </a:prstGeom>
        </p:spPr>
      </p:pic>
      <p:sp>
        <p:nvSpPr>
          <p:cNvPr id="4" name="TextBox 3">
            <a:extLst>
              <a:ext uri="{FF2B5EF4-FFF2-40B4-BE49-F238E27FC236}">
                <a16:creationId xmlns:a16="http://schemas.microsoft.com/office/drawing/2014/main" id="{D277316A-A2D0-B349-80E7-53963D2CFCED}"/>
              </a:ext>
            </a:extLst>
          </p:cNvPr>
          <p:cNvSpPr txBox="1"/>
          <p:nvPr/>
        </p:nvSpPr>
        <p:spPr>
          <a:xfrm>
            <a:off x="392010" y="634355"/>
            <a:ext cx="6802747" cy="584775"/>
          </a:xfrm>
          <a:prstGeom prst="rect">
            <a:avLst/>
          </a:prstGeom>
          <a:noFill/>
        </p:spPr>
        <p:txBody>
          <a:bodyPr wrap="square" rtlCol="0">
            <a:spAutoFit/>
          </a:bodyPr>
          <a:lstStyle/>
          <a:p>
            <a:r>
              <a:rPr lang="en-GB" sz="3200" b="1">
                <a:solidFill>
                  <a:srgbClr val="3F346A"/>
                </a:solidFill>
                <a:latin typeface="Trebuchet MS" panose="020B0703020202090204" pitchFamily="34" charset="0"/>
              </a:rPr>
              <a:t>EXTRA FINANCIAL SUPPORT</a:t>
            </a:r>
          </a:p>
        </p:txBody>
      </p:sp>
      <p:sp>
        <p:nvSpPr>
          <p:cNvPr id="6" name="TextBox 5">
            <a:extLst>
              <a:ext uri="{FF2B5EF4-FFF2-40B4-BE49-F238E27FC236}">
                <a16:creationId xmlns:a16="http://schemas.microsoft.com/office/drawing/2014/main" id="{DF036A4B-95D6-C441-847B-441403B889A2}"/>
              </a:ext>
            </a:extLst>
          </p:cNvPr>
          <p:cNvSpPr txBox="1"/>
          <p:nvPr/>
        </p:nvSpPr>
        <p:spPr>
          <a:xfrm>
            <a:off x="392010" y="2657767"/>
            <a:ext cx="6726079" cy="6555641"/>
          </a:xfrm>
          <a:prstGeom prst="rect">
            <a:avLst/>
          </a:prstGeom>
          <a:noFill/>
        </p:spPr>
        <p:txBody>
          <a:bodyPr wrap="square" lIns="91440" tIns="45720" rIns="91440" bIns="45720" numCol="2" rtlCol="0" anchor="t">
            <a:spAutoFit/>
          </a:bodyPr>
          <a:lstStyle/>
          <a:p>
            <a:r>
              <a:rPr lang="en-GB" sz="1200" b="1" dirty="0">
                <a:solidFill>
                  <a:srgbClr val="3F3A71"/>
                </a:solidFill>
                <a:latin typeface="Gadugi"/>
                <a:ea typeface="Gadugi"/>
              </a:rPr>
              <a:t>Students with families overseas</a:t>
            </a:r>
            <a:endParaRPr lang="en-US" sz="1200" dirty="0">
              <a:solidFill>
                <a:srgbClr val="3F3A71"/>
              </a:solidFill>
              <a:latin typeface="Gadugi"/>
              <a:ea typeface="Gadugi"/>
            </a:endParaRPr>
          </a:p>
          <a:p>
            <a:r>
              <a:rPr lang="en-GB" sz="1200" dirty="0">
                <a:solidFill>
                  <a:srgbClr val="3F3A71"/>
                </a:solidFill>
                <a:latin typeface="Gadugi"/>
                <a:ea typeface="Gadugi"/>
              </a:rPr>
              <a:t>Children of Service Personnel permanently assigned overseas, who are attending university and studying for their first full-time degree, are eligible for three return flights home during the main holiday periods - Christmas, Easter and Summer. These are at public expense during each academic year.  More information can be found here: </a:t>
            </a:r>
            <a:r>
              <a:rPr lang="en-GB" sz="1200" dirty="0">
                <a:solidFill>
                  <a:srgbClr val="3F3A71"/>
                </a:solidFill>
                <a:latin typeface="Gadugi"/>
                <a:ea typeface="Gadugi"/>
                <a:hlinkClick r:id="rId3">
                  <a:extLst>
                    <a:ext uri="{A12FA001-AC4F-418D-AE19-62706E023703}">
                      <ahyp:hlinkClr xmlns:ahyp="http://schemas.microsoft.com/office/drawing/2018/hyperlinkcolor" val="tx"/>
                    </a:ext>
                  </a:extLst>
                </a:hlinkClick>
              </a:rPr>
              <a:t>https://aff.org.uk/advice/education-childcare/university/</a:t>
            </a:r>
            <a:r>
              <a:rPr lang="en-GB" sz="1200" dirty="0">
                <a:solidFill>
                  <a:srgbClr val="3F3A71"/>
                </a:solidFill>
                <a:latin typeface="Gadugi"/>
                <a:ea typeface="Gadugi"/>
              </a:rPr>
              <a:t> </a:t>
            </a:r>
            <a:endParaRPr lang="en-US" sz="1200" dirty="0">
              <a:solidFill>
                <a:srgbClr val="3F3A71"/>
              </a:solidFill>
              <a:latin typeface="Gadugi"/>
              <a:ea typeface="Gadugi"/>
            </a:endParaRPr>
          </a:p>
          <a:p>
            <a:endParaRPr lang="en-GB" sz="1200" b="1" dirty="0">
              <a:solidFill>
                <a:srgbClr val="3F3A71"/>
              </a:solidFill>
              <a:latin typeface="Gadugi"/>
              <a:ea typeface="Gadugi"/>
            </a:endParaRPr>
          </a:p>
          <a:p>
            <a:r>
              <a:rPr lang="en-GB" sz="1200" b="1" dirty="0">
                <a:solidFill>
                  <a:srgbClr val="3F3A71"/>
                </a:solidFill>
                <a:latin typeface="Gadugi"/>
                <a:ea typeface="Gadugi"/>
              </a:rPr>
              <a:t>Scholarships and Bursaries</a:t>
            </a:r>
            <a:endParaRPr lang="en-GB" dirty="0">
              <a:latin typeface="Gadugi"/>
              <a:ea typeface="Gadugi"/>
            </a:endParaRPr>
          </a:p>
          <a:p>
            <a:r>
              <a:rPr lang="en-GB" sz="1200" dirty="0">
                <a:solidFill>
                  <a:srgbClr val="3F3A71"/>
                </a:solidFill>
                <a:latin typeface="Gadugi" panose="020B0502040204020203" pitchFamily="34" charset="0"/>
              </a:rPr>
              <a:t>Scholarships are typically awarded to students who have a particular talent, such as, sporting, musical or academic abilities. </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Bursaries are money given by organisations to support students who might be in need; students typically need to meet certain criteria </a:t>
            </a:r>
          </a:p>
          <a:p>
            <a:r>
              <a:rPr lang="en-GB" sz="1200" dirty="0">
                <a:solidFill>
                  <a:srgbClr val="3F3A71"/>
                </a:solidFill>
                <a:latin typeface="Gadugi"/>
                <a:ea typeface="Gadugi"/>
              </a:rPr>
              <a:t>in order to be awarded these. Both scholarships and bursaries do not need to be paid back. </a:t>
            </a:r>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There are some scholarships and bursaries open to applications from service children, including, but not limited to:</a:t>
            </a:r>
          </a:p>
          <a:p>
            <a:endParaRPr lang="en-GB" sz="1200" dirty="0">
              <a:solidFill>
                <a:srgbClr val="3F3A71"/>
              </a:solidFill>
              <a:latin typeface="Gadugi" panose="020B0502040204020203" pitchFamily="34" charset="0"/>
            </a:endParaRPr>
          </a:p>
          <a:p>
            <a:r>
              <a:rPr lang="en-GB" sz="1200" b="1" dirty="0">
                <a:solidFill>
                  <a:srgbClr val="3F3A71"/>
                </a:solidFill>
                <a:latin typeface="Gadugi" panose="020B0502040204020203" pitchFamily="34" charset="0"/>
              </a:rPr>
              <a:t>Armed Forces Children’s Education Trust </a:t>
            </a:r>
            <a:r>
              <a:rPr lang="en-GB" sz="1200" dirty="0">
                <a:solidFill>
                  <a:srgbClr val="3F3A71"/>
                </a:solidFill>
                <a:latin typeface="Gadugi" panose="020B0502040204020203" pitchFamily="34" charset="0"/>
              </a:rPr>
              <a:t>exists to assist in funding the education of dependants of Service men and women, both currently serving and retired. Grants are available to those up to the age of 25. </a:t>
            </a:r>
            <a:r>
              <a:rPr lang="en-GB" sz="1200" dirty="0">
                <a:solidFill>
                  <a:srgbClr val="3F3A71"/>
                </a:solidFill>
                <a:latin typeface="Gadugi" panose="020B0502040204020203" pitchFamily="34" charset="0"/>
                <a:hlinkClick r:id="rId4">
                  <a:extLst>
                    <a:ext uri="{A12FA001-AC4F-418D-AE19-62706E023703}">
                      <ahyp:hlinkClr xmlns:ahyp="http://schemas.microsoft.com/office/drawing/2018/hyperlinkcolor" val="tx"/>
                    </a:ext>
                  </a:extLst>
                </a:hlinkClick>
              </a:rPr>
              <a:t>https://armedforceseducation.org/</a:t>
            </a:r>
            <a:r>
              <a:rPr lang="en-GB" sz="1200" dirty="0">
                <a:solidFill>
                  <a:srgbClr val="3F3A71"/>
                </a:solidFill>
                <a:latin typeface="Gadugi" panose="020B0502040204020203" pitchFamily="34" charset="0"/>
              </a:rPr>
              <a:t> </a:t>
            </a:r>
          </a:p>
          <a:p>
            <a:endParaRPr lang="en-GB" sz="1200" dirty="0">
              <a:solidFill>
                <a:srgbClr val="3F3A71"/>
              </a:solidFill>
              <a:latin typeface="Gadugi" panose="020B0502040204020203" pitchFamily="34" charset="0"/>
            </a:endParaRPr>
          </a:p>
          <a:p>
            <a:endParaRPr lang="en-GB" sz="1200" b="1" dirty="0">
              <a:solidFill>
                <a:srgbClr val="3F3A71"/>
              </a:solidFill>
              <a:latin typeface="Gadugi"/>
              <a:ea typeface="Gadugi"/>
            </a:endParaRPr>
          </a:p>
          <a:p>
            <a:r>
              <a:rPr lang="en-GB" sz="1200" b="1" dirty="0">
                <a:solidFill>
                  <a:srgbClr val="3F3A71"/>
                </a:solidFill>
                <a:latin typeface="Gadugi"/>
                <a:ea typeface="Gadugi"/>
              </a:rPr>
              <a:t>The Lord Kitchener National Memorial Fund </a:t>
            </a:r>
            <a:r>
              <a:rPr lang="en-GB" sz="1200" dirty="0">
                <a:solidFill>
                  <a:srgbClr val="3F3A71"/>
                </a:solidFill>
                <a:latin typeface="Gadugi"/>
                <a:ea typeface="Gadugi"/>
              </a:rPr>
              <a:t>provides scholarships of £1,500 to children of serving or retired UK Armed Forces Personnel aged 17-21. Applicants should apply before they start their first degree at a UK university. The selection process is by competition and approximately 21 scholarships are awarded each year. </a:t>
            </a:r>
            <a:r>
              <a:rPr lang="en-GB" sz="1200" dirty="0">
                <a:solidFill>
                  <a:srgbClr val="3F3A71"/>
                </a:solidFill>
                <a:latin typeface="Gadugi"/>
                <a:ea typeface="Gadugi"/>
                <a:hlinkClick r:id="rId5">
                  <a:extLst>
                    <a:ext uri="{A12FA001-AC4F-418D-AE19-62706E023703}">
                      <ahyp:hlinkClr xmlns:ahyp="http://schemas.microsoft.com/office/drawing/2018/hyperlinkcolor" val="tx"/>
                    </a:ext>
                  </a:extLst>
                </a:hlinkClick>
              </a:rPr>
              <a:t>https://www.lknmf.com/</a:t>
            </a:r>
            <a:r>
              <a:rPr lang="en-GB" sz="1200" dirty="0">
                <a:solidFill>
                  <a:srgbClr val="3F3A71"/>
                </a:solidFill>
                <a:latin typeface="Gadugi"/>
                <a:ea typeface="Gadugi"/>
              </a:rPr>
              <a:t> </a:t>
            </a:r>
            <a:endParaRPr lang="en-GB" dirty="0"/>
          </a:p>
          <a:p>
            <a:endParaRPr lang="en-GB" sz="1200" b="1" dirty="0">
              <a:solidFill>
                <a:srgbClr val="3F3A71"/>
              </a:solidFill>
              <a:latin typeface="Gadugi" panose="020B0502040204020203" pitchFamily="34" charset="0"/>
              <a:ea typeface="Gadugi" panose="020B0502040204020203" pitchFamily="34" charset="0"/>
            </a:endParaRPr>
          </a:p>
          <a:p>
            <a:r>
              <a:rPr lang="en-GB" sz="1200" b="1" dirty="0">
                <a:solidFill>
                  <a:srgbClr val="3F3A71"/>
                </a:solidFill>
                <a:latin typeface="Gadugi" panose="020B0502040204020203" pitchFamily="34" charset="0"/>
              </a:rPr>
              <a:t>Armed Forces Bereavement Scholarship Scheme</a:t>
            </a:r>
          </a:p>
          <a:p>
            <a:r>
              <a:rPr lang="en-GB" sz="1200" dirty="0">
                <a:solidFill>
                  <a:srgbClr val="3F3A71"/>
                </a:solidFill>
                <a:latin typeface="Gadugi" panose="020B0502040204020203" pitchFamily="34" charset="0"/>
              </a:rPr>
              <a:t>The Bereavement Scholarship Scheme is available to provide University and Further Education Scholarships for the children of Service Personnel whose death has been attributed to Service since 1990.</a:t>
            </a:r>
            <a:endParaRPr lang="en-GB" sz="1200" u="sng" dirty="0">
              <a:solidFill>
                <a:srgbClr val="3F3A71"/>
              </a:solidFill>
              <a:latin typeface="proxima-nova"/>
            </a:endParaRPr>
          </a:p>
          <a:p>
            <a:r>
              <a:rPr lang="en-GB" sz="1200" dirty="0">
                <a:solidFill>
                  <a:srgbClr val="3F3A71"/>
                </a:solidFill>
                <a:latin typeface="Gadugi" panose="020B0502040204020203" pitchFamily="34" charset="0"/>
                <a:hlinkClick r:id="rId6">
                  <a:extLst>
                    <a:ext uri="{A12FA001-AC4F-418D-AE19-62706E023703}">
                      <ahyp:hlinkClr xmlns:ahyp="http://schemas.microsoft.com/office/drawing/2018/hyperlinkcolor" val="tx"/>
                    </a:ext>
                  </a:extLst>
                </a:hlinkClick>
              </a:rPr>
              <a:t>https://www.gov.uk/government/organisations/veterans-uk</a:t>
            </a:r>
            <a:r>
              <a:rPr lang="en-GB" sz="1200" dirty="0">
                <a:solidFill>
                  <a:srgbClr val="3F3A71"/>
                </a:solidFill>
                <a:latin typeface="Gadugi" panose="020B0502040204020203" pitchFamily="34" charset="0"/>
              </a:rPr>
              <a:t> </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You may find that your situation meets the criteria for grants and scholarships from one of the institutions on this website: </a:t>
            </a:r>
            <a:r>
              <a:rPr lang="en-GB" sz="1200" dirty="0">
                <a:solidFill>
                  <a:srgbClr val="3F3A71"/>
                </a:solidFill>
                <a:latin typeface="Gadugi" panose="020B0502040204020203" pitchFamily="34" charset="0"/>
                <a:hlinkClick r:id="rId7">
                  <a:extLst>
                    <a:ext uri="{A12FA001-AC4F-418D-AE19-62706E023703}">
                      <ahyp:hlinkClr xmlns:ahyp="http://schemas.microsoft.com/office/drawing/2018/hyperlinkcolor" val="tx"/>
                    </a:ext>
                  </a:extLst>
                </a:hlinkClick>
              </a:rPr>
              <a:t>www.scholarship-search.org.uk</a:t>
            </a:r>
            <a:r>
              <a:rPr lang="en-GB" sz="1200" dirty="0">
                <a:solidFill>
                  <a:srgbClr val="3F3A71"/>
                </a:solidFill>
                <a:latin typeface="Gadugi" panose="020B0502040204020203" pitchFamily="34" charset="0"/>
              </a:rPr>
              <a:t> </a:t>
            </a:r>
          </a:p>
          <a:p>
            <a:endParaRPr lang="en-GB" sz="1200" dirty="0">
              <a:solidFill>
                <a:srgbClr val="3F3A71"/>
              </a:solidFill>
              <a:latin typeface="Gadugi" panose="020B0502040204020203" pitchFamily="34" charset="0"/>
            </a:endParaRPr>
          </a:p>
          <a:p>
            <a:r>
              <a:rPr lang="en-GB" sz="1200" b="1" dirty="0">
                <a:solidFill>
                  <a:srgbClr val="3F3A71"/>
                </a:solidFill>
                <a:latin typeface="Gadugi" panose="020B0502040204020203" pitchFamily="34" charset="0"/>
              </a:rPr>
              <a:t>Further information about scholarships and bursaries for service children:</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hlinkClick r:id="rId3">
                  <a:extLst>
                    <a:ext uri="{A12FA001-AC4F-418D-AE19-62706E023703}">
                      <ahyp:hlinkClr xmlns:ahyp="http://schemas.microsoft.com/office/drawing/2018/hyperlinkcolor" val="tx"/>
                    </a:ext>
                  </a:extLst>
                </a:hlinkClick>
              </a:rPr>
              <a:t>https://aff.org.uk/advice/education-childcare/university/</a:t>
            </a:r>
            <a:r>
              <a:rPr lang="en-GB" sz="1200" dirty="0">
                <a:solidFill>
                  <a:srgbClr val="3F3A71"/>
                </a:solidFill>
                <a:latin typeface="Gadugi" panose="020B0502040204020203" pitchFamily="34" charset="0"/>
              </a:rPr>
              <a:t> </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hlinkClick r:id="rId8">
                  <a:extLst>
                    <a:ext uri="{A12FA001-AC4F-418D-AE19-62706E023703}">
                      <ahyp:hlinkClr xmlns:ahyp="http://schemas.microsoft.com/office/drawing/2018/hyperlinkcolor" val="tx"/>
                    </a:ext>
                  </a:extLst>
                </a:hlinkClick>
              </a:rPr>
              <a:t>https://www.scipalliance.org/resources/support-for-service-childrens-access-and-success-at-he</a:t>
            </a:r>
            <a:r>
              <a:rPr lang="en-GB" sz="1200" dirty="0">
                <a:solidFill>
                  <a:srgbClr val="3F3A71"/>
                </a:solidFill>
                <a:latin typeface="Gadugi" panose="020B0502040204020203" pitchFamily="34" charset="0"/>
              </a:rPr>
              <a:t> </a:t>
            </a:r>
          </a:p>
        </p:txBody>
      </p:sp>
      <p:sp>
        <p:nvSpPr>
          <p:cNvPr id="13" name="TextBox 12">
            <a:extLst>
              <a:ext uri="{FF2B5EF4-FFF2-40B4-BE49-F238E27FC236}">
                <a16:creationId xmlns:a16="http://schemas.microsoft.com/office/drawing/2014/main" id="{8EF254D9-412C-2A45-B775-B02B05F177FF}"/>
              </a:ext>
            </a:extLst>
          </p:cNvPr>
          <p:cNvSpPr txBox="1"/>
          <p:nvPr/>
        </p:nvSpPr>
        <p:spPr>
          <a:xfrm>
            <a:off x="523530" y="10181511"/>
            <a:ext cx="2079996" cy="246221"/>
          </a:xfrm>
          <a:prstGeom prst="rect">
            <a:avLst/>
          </a:prstGeom>
          <a:noFill/>
        </p:spPr>
        <p:txBody>
          <a:bodyPr wrap="square" lIns="91440" tIns="45720" rIns="91440" bIns="45720" rtlCol="0" anchor="t">
            <a:spAutoFit/>
          </a:bodyPr>
          <a:lstStyle/>
          <a:p>
            <a:r>
              <a:rPr lang="en-US" sz="1000" dirty="0">
                <a:solidFill>
                  <a:srgbClr val="237B84"/>
                </a:solidFill>
                <a:latin typeface="Gadugi"/>
                <a:ea typeface="Gadugi"/>
              </a:rPr>
              <a:t>12 </a:t>
            </a:r>
            <a:r>
              <a:rPr lang="en-US" sz="1000" dirty="0">
                <a:latin typeface="Gadugi"/>
                <a:ea typeface="Gadugi"/>
              </a:rPr>
              <a:t>| </a:t>
            </a:r>
            <a:r>
              <a:rPr lang="en-US" sz="1000" dirty="0">
                <a:solidFill>
                  <a:srgbClr val="237B84"/>
                </a:solidFill>
                <a:latin typeface="Gadugi"/>
                <a:ea typeface="Gadugi"/>
              </a:rPr>
              <a:t>What Do I Need To Know?</a:t>
            </a:r>
            <a:r>
              <a:rPr lang="en-US" sz="1000" dirty="0">
                <a:latin typeface="Gadugi"/>
                <a:ea typeface="Gadugi"/>
              </a:rPr>
              <a:t> </a:t>
            </a:r>
            <a:endParaRPr lang="en-US" sz="1000" dirty="0">
              <a:solidFill>
                <a:srgbClr val="237B84"/>
              </a:solidFill>
              <a:latin typeface="Gadugi" panose="020B0502040204020203" pitchFamily="34" charset="0"/>
            </a:endParaRPr>
          </a:p>
        </p:txBody>
      </p:sp>
      <p:pic>
        <p:nvPicPr>
          <p:cNvPr id="11" name="Picture 10">
            <a:extLst>
              <a:ext uri="{FF2B5EF4-FFF2-40B4-BE49-F238E27FC236}">
                <a16:creationId xmlns:a16="http://schemas.microsoft.com/office/drawing/2014/main" id="{4F4CCF33-ABAA-6D10-19EF-DF1C7A83D85E}"/>
              </a:ext>
            </a:extLst>
          </p:cNvPr>
          <p:cNvPicPr>
            <a:picLocks noChangeAspect="1"/>
          </p:cNvPicPr>
          <p:nvPr/>
        </p:nvPicPr>
        <p:blipFill>
          <a:blip r:embed="rId9"/>
          <a:stretch>
            <a:fillRect/>
          </a:stretch>
        </p:blipFill>
        <p:spPr>
          <a:xfrm>
            <a:off x="4645927" y="8050478"/>
            <a:ext cx="3285067" cy="3285067"/>
          </a:xfrm>
          <a:prstGeom prst="rect">
            <a:avLst/>
          </a:prstGeom>
        </p:spPr>
      </p:pic>
      <p:sp>
        <p:nvSpPr>
          <p:cNvPr id="2" name="TextBox 1">
            <a:extLst>
              <a:ext uri="{FF2B5EF4-FFF2-40B4-BE49-F238E27FC236}">
                <a16:creationId xmlns:a16="http://schemas.microsoft.com/office/drawing/2014/main" id="{DC7968E4-A10A-4329-396B-16057F3BFDD4}"/>
              </a:ext>
            </a:extLst>
          </p:cNvPr>
          <p:cNvSpPr txBox="1"/>
          <p:nvPr/>
        </p:nvSpPr>
        <p:spPr>
          <a:xfrm>
            <a:off x="370079" y="1353673"/>
            <a:ext cx="6762957" cy="1169551"/>
          </a:xfrm>
          <a:prstGeom prst="rect">
            <a:avLst/>
          </a:prstGeom>
          <a:noFill/>
        </p:spPr>
        <p:txBody>
          <a:bodyPr wrap="square" numCol="1" rtlCol="0">
            <a:spAutoFit/>
          </a:bodyPr>
          <a:lstStyle/>
          <a:p>
            <a:r>
              <a:rPr lang="en-GB" sz="1400" b="1" dirty="0">
                <a:solidFill>
                  <a:srgbClr val="237B84"/>
                </a:solidFill>
                <a:latin typeface="Gadugi" panose="020B0502040204020203" pitchFamily="34" charset="0"/>
              </a:rPr>
              <a:t>We understand how important financial security is for students from Armed Forces backgrounds, especially if they are living away from home, whether this be in the UK or overseas. Depending on your circumstances, there could be extra financial help available. Many organisations offer scholarships and bursaries for service children to help with the costs of university. </a:t>
            </a:r>
          </a:p>
        </p:txBody>
      </p:sp>
      <p:sp>
        <p:nvSpPr>
          <p:cNvPr id="5" name="Rectangle: Diagonal Corners Rounded 4">
            <a:extLst>
              <a:ext uri="{FF2B5EF4-FFF2-40B4-BE49-F238E27FC236}">
                <a16:creationId xmlns:a16="http://schemas.microsoft.com/office/drawing/2014/main" id="{4ADE79E5-4C7F-099D-752A-C6A410AB95DE}"/>
              </a:ext>
            </a:extLst>
          </p:cNvPr>
          <p:cNvSpPr/>
          <p:nvPr/>
        </p:nvSpPr>
        <p:spPr>
          <a:xfrm>
            <a:off x="523530" y="8833184"/>
            <a:ext cx="4699060" cy="1247749"/>
          </a:xfrm>
          <a:prstGeom prst="round2DiagRect">
            <a:avLst/>
          </a:prstGeom>
          <a:solidFill>
            <a:srgbClr val="3F346A"/>
          </a:solidFill>
          <a:ln w="76200">
            <a:solidFill>
              <a:srgbClr val="05A49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dirty="0">
                <a:solidFill>
                  <a:schemeClr val="bg1"/>
                </a:solidFill>
                <a:latin typeface="Gadugi"/>
                <a:ea typeface="Gadugi"/>
              </a:rPr>
              <a:t>Students will make repayments for their student loan once they are earning over £25,000 per year (for courses starting after August 2023). You will replay 9% of what you earn over the threshold. More information can be found </a:t>
            </a:r>
            <a:r>
              <a:rPr lang="en-GB" sz="1100" dirty="0">
                <a:solidFill>
                  <a:schemeClr val="bg1"/>
                </a:solidFill>
                <a:latin typeface="Gadugi"/>
                <a:ea typeface="Gadugi"/>
                <a:hlinkClick r:id="rId10">
                  <a:extLst>
                    <a:ext uri="{A12FA001-AC4F-418D-AE19-62706E023703}">
                      <ahyp:hlinkClr xmlns:ahyp="http://schemas.microsoft.com/office/drawing/2018/hyperlinkcolor" val="tx"/>
                    </a:ext>
                  </a:extLst>
                </a:hlinkClick>
              </a:rPr>
              <a:t>here </a:t>
            </a:r>
            <a:r>
              <a:rPr lang="en-GB" sz="1100" dirty="0">
                <a:latin typeface="Gadugi"/>
                <a:ea typeface="+mn-lt"/>
                <a:cs typeface="+mn-lt"/>
              </a:rPr>
              <a:t>https://www.gov.uk/repaying-your-student-loan/what-you-pay</a:t>
            </a:r>
            <a:r>
              <a:rPr lang="en-GB" sz="1100" dirty="0">
                <a:solidFill>
                  <a:schemeClr val="bg1"/>
                </a:solidFill>
                <a:latin typeface="Gadugi"/>
                <a:ea typeface="Gadugi"/>
              </a:rPr>
              <a:t> </a:t>
            </a:r>
            <a:endParaRPr lang="en-GB" sz="1100" dirty="0">
              <a:solidFill>
                <a:schemeClr val="bg1"/>
              </a:solidFill>
              <a:latin typeface="Calibri"/>
              <a:ea typeface="Gadugi"/>
              <a:cs typeface="Calibri"/>
            </a:endParaRPr>
          </a:p>
        </p:txBody>
      </p:sp>
    </p:spTree>
    <p:extLst>
      <p:ext uri="{BB962C8B-B14F-4D97-AF65-F5344CB8AC3E}">
        <p14:creationId xmlns:p14="http://schemas.microsoft.com/office/powerpoint/2010/main" val="276068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F27778F-14D0-2FC3-93CF-F6D4514FCC4F}"/>
              </a:ext>
            </a:extLst>
          </p:cNvPr>
          <p:cNvPicPr>
            <a:picLocks noChangeAspect="1"/>
          </p:cNvPicPr>
          <p:nvPr/>
        </p:nvPicPr>
        <p:blipFill>
          <a:blip r:embed="rId2"/>
          <a:stretch>
            <a:fillRect/>
          </a:stretch>
        </p:blipFill>
        <p:spPr>
          <a:xfrm>
            <a:off x="4892792" y="7933519"/>
            <a:ext cx="3215956" cy="3215956"/>
          </a:xfrm>
          <a:prstGeom prst="rect">
            <a:avLst/>
          </a:prstGeom>
        </p:spPr>
      </p:pic>
      <p:sp>
        <p:nvSpPr>
          <p:cNvPr id="5" name="TextBox 4">
            <a:extLst>
              <a:ext uri="{FF2B5EF4-FFF2-40B4-BE49-F238E27FC236}">
                <a16:creationId xmlns:a16="http://schemas.microsoft.com/office/drawing/2014/main" id="{5911C6E5-A891-FA4D-B224-8035B89F0D20}"/>
              </a:ext>
            </a:extLst>
          </p:cNvPr>
          <p:cNvSpPr txBox="1"/>
          <p:nvPr/>
        </p:nvSpPr>
        <p:spPr>
          <a:xfrm>
            <a:off x="405197" y="2354517"/>
            <a:ext cx="6804496" cy="8771632"/>
          </a:xfrm>
          <a:prstGeom prst="rect">
            <a:avLst/>
          </a:prstGeom>
          <a:noFill/>
        </p:spPr>
        <p:txBody>
          <a:bodyPr wrap="square" numCol="2" spcCol="252000" rtlCol="0">
            <a:spAutoFit/>
          </a:bodyPr>
          <a:lstStyle/>
          <a:p>
            <a:r>
              <a:rPr lang="en-GB" sz="1200" b="1" dirty="0">
                <a:solidFill>
                  <a:srgbClr val="3F3A71"/>
                </a:solidFill>
                <a:latin typeface="Gadugi" panose="020B0502040204020203" pitchFamily="34" charset="0"/>
              </a:rPr>
              <a:t>What are your post-16 options?</a:t>
            </a:r>
          </a:p>
          <a:p>
            <a:endParaRPr lang="en-GB" sz="1200" dirty="0">
              <a:solidFill>
                <a:srgbClr val="3F3A71"/>
              </a:solidFill>
              <a:latin typeface="Gadugi" panose="020B0502040204020203" pitchFamily="34" charset="0"/>
            </a:endParaRPr>
          </a:p>
          <a:p>
            <a:endParaRPr lang="en-GB" sz="1200"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dirty="0">
              <a:solidFill>
                <a:srgbClr val="3F3A71"/>
              </a:solidFill>
              <a:latin typeface="Gadugi" panose="020B0502040204020203" pitchFamily="34" charset="0"/>
            </a:endParaRPr>
          </a:p>
          <a:p>
            <a:endParaRPr lang="en-GB" sz="1200" dirty="0">
              <a:solidFill>
                <a:srgbClr val="3F3A71"/>
              </a:solidFill>
              <a:latin typeface="Gadugi" panose="020B0502040204020203" pitchFamily="34" charset="0"/>
            </a:endParaRPr>
          </a:p>
          <a:p>
            <a:r>
              <a:rPr lang="en-GB" sz="1200" b="1" dirty="0">
                <a:solidFill>
                  <a:srgbClr val="3F3A71"/>
                </a:solidFill>
                <a:latin typeface="Gadugi" panose="020B0502040204020203" pitchFamily="34" charset="0"/>
              </a:rPr>
              <a:t>Making an application</a:t>
            </a:r>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You can apply directly through your chosen college, sixth form or training provider. Applications are likely to be made via online application forms, but always check this first. You can apply to as many schools, sixth form colleges and colleges as you choose to. It would be recommended to have a preferred and back-up choice depending on your predicted grades and choice of subject.</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In the application you will need to provide your personal details, including predicted GCSE grades and you may also be asked to put together a short paragraph to outline your reasons for applying, often called a Personal Statement.</a:t>
            </a:r>
          </a:p>
          <a:p>
            <a:endParaRPr lang="en-GB" sz="1200" dirty="0">
              <a:solidFill>
                <a:srgbClr val="3F3A71"/>
              </a:solidFill>
              <a:latin typeface="Gadugi" panose="020B0502040204020203" pitchFamily="34" charset="0"/>
            </a:endParaRPr>
          </a:p>
          <a:p>
            <a:r>
              <a:rPr lang="en-GB" sz="1200" b="1" dirty="0">
                <a:solidFill>
                  <a:srgbClr val="3F3A71"/>
                </a:solidFill>
                <a:latin typeface="Gadugi" panose="020B0502040204020203" pitchFamily="34" charset="0"/>
              </a:rPr>
              <a:t>The contact in your school to speak to about your options is: </a:t>
            </a:r>
          </a:p>
          <a:p>
            <a:endParaRPr lang="en-GB" sz="1200" dirty="0">
              <a:solidFill>
                <a:srgbClr val="3F3A71"/>
              </a:solidFill>
              <a:latin typeface="Gadugi" panose="020B0502040204020203" pitchFamily="34" charset="0"/>
            </a:endParaRPr>
          </a:p>
          <a:p>
            <a:endParaRPr lang="en-GB" sz="1050" b="1" dirty="0">
              <a:solidFill>
                <a:srgbClr val="3F3A71"/>
              </a:solidFill>
              <a:latin typeface="Gadugi" panose="020B0502040204020203" pitchFamily="34" charset="0"/>
            </a:endParaRPr>
          </a:p>
          <a:p>
            <a:endParaRPr lang="en-GB" sz="1050" b="1" dirty="0">
              <a:solidFill>
                <a:srgbClr val="3F3A71"/>
              </a:solidFill>
              <a:latin typeface="Gadugi" panose="020B0502040204020203" pitchFamily="34" charset="0"/>
            </a:endParaRPr>
          </a:p>
          <a:p>
            <a:endParaRPr lang="en-GB" sz="1050" b="1" dirty="0">
              <a:solidFill>
                <a:srgbClr val="3F3A71"/>
              </a:solidFill>
              <a:latin typeface="Gadugi" panose="020B0502040204020203" pitchFamily="34" charset="0"/>
            </a:endParaRPr>
          </a:p>
          <a:p>
            <a:endParaRPr lang="en-GB" sz="1050" b="1" dirty="0">
              <a:solidFill>
                <a:srgbClr val="3F3A71"/>
              </a:solidFill>
              <a:latin typeface="Gadugi" panose="020B0502040204020203" pitchFamily="34" charset="0"/>
            </a:endParaRPr>
          </a:p>
          <a:p>
            <a:endParaRPr lang="en-GB" sz="1050" b="1" dirty="0">
              <a:solidFill>
                <a:srgbClr val="3F3A71"/>
              </a:solidFill>
              <a:latin typeface="Gadugi" panose="020B0502040204020203" pitchFamily="34" charset="0"/>
            </a:endParaRPr>
          </a:p>
          <a:p>
            <a:endParaRPr lang="en-GB" sz="1050" b="1" dirty="0">
              <a:solidFill>
                <a:srgbClr val="3F3A71"/>
              </a:solidFill>
              <a:latin typeface="Gadugi" panose="020B0502040204020203" pitchFamily="34" charset="0"/>
            </a:endParaRPr>
          </a:p>
          <a:p>
            <a:endParaRPr lang="en-GB" sz="1050" b="1" dirty="0">
              <a:solidFill>
                <a:srgbClr val="3F3A71"/>
              </a:solidFill>
              <a:latin typeface="Gadugi" panose="020B0502040204020203" pitchFamily="34" charset="0"/>
            </a:endParaRPr>
          </a:p>
          <a:p>
            <a:endParaRPr lang="en-GB" sz="1050" b="1" dirty="0">
              <a:solidFill>
                <a:srgbClr val="3F3A71"/>
              </a:solidFill>
              <a:latin typeface="Gadugi" panose="020B0502040204020203" pitchFamily="34" charset="0"/>
            </a:endParaRPr>
          </a:p>
          <a:p>
            <a:endParaRPr lang="en-GB" sz="1050" b="1" dirty="0">
              <a:solidFill>
                <a:srgbClr val="3F3A71"/>
              </a:solidFill>
              <a:latin typeface="Gadugi" panose="020B0502040204020203" pitchFamily="34" charset="0"/>
            </a:endParaRPr>
          </a:p>
          <a:p>
            <a:endParaRPr lang="en-GB" sz="1050" b="1" dirty="0">
              <a:solidFill>
                <a:srgbClr val="3F3A71"/>
              </a:solidFill>
              <a:latin typeface="Gadugi" panose="020B0502040204020203" pitchFamily="34" charset="0"/>
            </a:endParaRPr>
          </a:p>
          <a:p>
            <a:endParaRPr lang="en-GB" sz="1050" b="1" dirty="0">
              <a:solidFill>
                <a:srgbClr val="3F3A71"/>
              </a:solidFill>
              <a:latin typeface="Gadugi" panose="020B0502040204020203" pitchFamily="34" charset="0"/>
            </a:endParaRPr>
          </a:p>
          <a:p>
            <a:endParaRPr lang="en-GB" sz="1050" b="1" dirty="0">
              <a:solidFill>
                <a:srgbClr val="3F3A71"/>
              </a:solidFill>
              <a:latin typeface="Gadugi" panose="020B0502040204020203" pitchFamily="34" charset="0"/>
            </a:endParaRPr>
          </a:p>
          <a:p>
            <a:endParaRPr lang="en-GB" sz="1050" b="1" dirty="0">
              <a:solidFill>
                <a:srgbClr val="3F3A71"/>
              </a:solidFill>
              <a:latin typeface="Gadugi" panose="020B0502040204020203" pitchFamily="34" charset="0"/>
            </a:endParaRPr>
          </a:p>
          <a:p>
            <a:endParaRPr lang="en-GB" sz="1200" b="1" dirty="0">
              <a:solidFill>
                <a:srgbClr val="3F3A71"/>
              </a:solidFill>
              <a:latin typeface="Gadugi" panose="020B0502040204020203" pitchFamily="34" charset="0"/>
            </a:endParaRPr>
          </a:p>
          <a:p>
            <a:endParaRPr lang="en-GB" sz="1200" b="1" dirty="0">
              <a:solidFill>
                <a:srgbClr val="3F3A71"/>
              </a:solidFill>
              <a:latin typeface="Gadugi" panose="020B0502040204020203" pitchFamily="34" charset="0"/>
            </a:endParaRPr>
          </a:p>
          <a:p>
            <a:endParaRPr lang="en-GB" sz="1200" b="1" dirty="0">
              <a:solidFill>
                <a:srgbClr val="3F3A71"/>
              </a:solidFill>
              <a:latin typeface="Gadugi" panose="020B0502040204020203" pitchFamily="34" charset="0"/>
            </a:endParaRPr>
          </a:p>
          <a:p>
            <a:r>
              <a:rPr lang="en-GB" sz="1200" b="1" dirty="0">
                <a:solidFill>
                  <a:srgbClr val="3F3A71"/>
                </a:solidFill>
                <a:latin typeface="Gadugi" panose="020B0502040204020203" pitchFamily="34" charset="0"/>
              </a:rPr>
              <a:t>What is a Personal Statement? </a:t>
            </a:r>
          </a:p>
          <a:p>
            <a:r>
              <a:rPr lang="en-GB" sz="1200" dirty="0">
                <a:solidFill>
                  <a:srgbClr val="3F3A71"/>
                </a:solidFill>
                <a:latin typeface="Gadugi" panose="020B0502040204020203" pitchFamily="34" charset="0"/>
              </a:rPr>
              <a:t>A Personal Statement is an opportunity to share your reasons for applying for the course/subject(s) and to share your relevant skills, experience and personal attributes. It should be written in your own words.</a:t>
            </a:r>
          </a:p>
          <a:p>
            <a:endParaRPr lang="en-GB" sz="1200" dirty="0">
              <a:solidFill>
                <a:srgbClr val="3F3A71"/>
              </a:solidFill>
              <a:highlight>
                <a:srgbClr val="FFFF00"/>
              </a:highlight>
              <a:latin typeface="Gadugi" panose="020B0502040204020203" pitchFamily="34" charset="0"/>
            </a:endParaRPr>
          </a:p>
          <a:p>
            <a:r>
              <a:rPr lang="en-GB" sz="1200" dirty="0">
                <a:solidFill>
                  <a:srgbClr val="3F3A71"/>
                </a:solidFill>
                <a:latin typeface="Gadugi" panose="020B0502040204020203" pitchFamily="34" charset="0"/>
              </a:rPr>
              <a:t>After you apply, you will be invited to an interview with the Head of Sixth Form or Course Lead who will discuss your application with you. </a:t>
            </a:r>
          </a:p>
          <a:p>
            <a:endParaRPr lang="en-GB" sz="1200" dirty="0">
              <a:solidFill>
                <a:srgbClr val="3F3A71"/>
              </a:solidFill>
              <a:highlight>
                <a:srgbClr val="FFFF00"/>
              </a:highlight>
              <a:latin typeface="Gadugi" panose="020B0502040204020203" pitchFamily="34" charset="0"/>
            </a:endParaRPr>
          </a:p>
          <a:p>
            <a:endParaRPr lang="en-GB" sz="1200" b="1" dirty="0">
              <a:solidFill>
                <a:srgbClr val="3F3A71"/>
              </a:solidFill>
              <a:latin typeface="Gadugi" panose="020B0502040204020203" pitchFamily="34" charset="0"/>
            </a:endParaRPr>
          </a:p>
          <a:p>
            <a:endParaRPr lang="en-GB" sz="1200" b="1" dirty="0">
              <a:solidFill>
                <a:srgbClr val="3F3A71"/>
              </a:solidFill>
              <a:latin typeface="Gadugi" panose="020B0502040204020203" pitchFamily="34" charset="0"/>
            </a:endParaRPr>
          </a:p>
          <a:p>
            <a:endParaRPr lang="en-GB" sz="1200" b="1" dirty="0">
              <a:solidFill>
                <a:srgbClr val="3F3A71"/>
              </a:solidFill>
              <a:latin typeface="Gadugi" panose="020B0502040204020203" pitchFamily="34" charset="0"/>
            </a:endParaRPr>
          </a:p>
          <a:p>
            <a:endParaRPr lang="en-GB" sz="1200" b="1" dirty="0">
              <a:solidFill>
                <a:srgbClr val="3F3A71"/>
              </a:solidFill>
              <a:latin typeface="Gadugi" panose="020B0502040204020203" pitchFamily="34" charset="0"/>
            </a:endParaRPr>
          </a:p>
          <a:p>
            <a:endParaRPr lang="en-GB" sz="1200" b="1" dirty="0">
              <a:solidFill>
                <a:srgbClr val="3F3A71"/>
              </a:solidFill>
              <a:latin typeface="Gadugi" panose="020B0502040204020203" pitchFamily="34" charset="0"/>
            </a:endParaRPr>
          </a:p>
          <a:p>
            <a:endParaRPr lang="en-GB" sz="1200" b="1" dirty="0">
              <a:solidFill>
                <a:srgbClr val="3F3A71"/>
              </a:solidFill>
              <a:latin typeface="Gadugi" panose="020B0502040204020203" pitchFamily="34" charset="0"/>
            </a:endParaRPr>
          </a:p>
          <a:p>
            <a:endParaRPr lang="en-GB" sz="1200" b="1" dirty="0">
              <a:solidFill>
                <a:srgbClr val="3F3A71"/>
              </a:solidFill>
              <a:latin typeface="Gadugi" panose="020B0502040204020203" pitchFamily="34" charset="0"/>
            </a:endParaRPr>
          </a:p>
          <a:p>
            <a:endParaRPr lang="en-GB" sz="1200" b="1" dirty="0">
              <a:solidFill>
                <a:srgbClr val="3F3A71"/>
              </a:solidFill>
              <a:latin typeface="Gadugi" panose="020B0502040204020203" pitchFamily="34" charset="0"/>
            </a:endParaRPr>
          </a:p>
          <a:p>
            <a:endParaRPr lang="en-GB" sz="1200" b="1" dirty="0">
              <a:solidFill>
                <a:srgbClr val="3F3A71"/>
              </a:solidFill>
              <a:latin typeface="Gadugi" panose="020B0502040204020203" pitchFamily="34" charset="0"/>
            </a:endParaRPr>
          </a:p>
          <a:p>
            <a:r>
              <a:rPr lang="en-GB" sz="1200" b="1" dirty="0">
                <a:solidFill>
                  <a:srgbClr val="3F3A71"/>
                </a:solidFill>
                <a:latin typeface="Gadugi" panose="020B0502040204020203" pitchFamily="34" charset="0"/>
              </a:rPr>
              <a:t>Extra Support </a:t>
            </a:r>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Whilst studying at post-16 level, you may be eligible for the </a:t>
            </a:r>
            <a:r>
              <a:rPr lang="en-GB" sz="1200" b="1" dirty="0">
                <a:solidFill>
                  <a:srgbClr val="3F3A71"/>
                </a:solidFill>
                <a:latin typeface="Gadugi" panose="020B0502040204020203" pitchFamily="34" charset="0"/>
              </a:rPr>
              <a:t>16 to 19 Bursary Fund. </a:t>
            </a:r>
            <a:r>
              <a:rPr lang="en-GB" sz="1200" dirty="0">
                <a:solidFill>
                  <a:srgbClr val="3F3A71"/>
                </a:solidFill>
                <a:latin typeface="Gadugi" panose="020B0502040204020203" pitchFamily="34" charset="0"/>
              </a:rPr>
              <a:t>This can help with things like books, travel or equipment if you will struggle with education or training costs. You can ask your school or college about this bursary.</a:t>
            </a:r>
          </a:p>
          <a:p>
            <a:pPr marL="171450" indent="-171450">
              <a:buFont typeface="Arial" panose="020B0604020202020204" pitchFamily="34" charset="0"/>
              <a:buChar char="•"/>
            </a:pPr>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If you have an </a:t>
            </a:r>
            <a:r>
              <a:rPr lang="en-GB" sz="1200" b="1" dirty="0">
                <a:solidFill>
                  <a:srgbClr val="3F3A71"/>
                </a:solidFill>
                <a:latin typeface="Gadugi" panose="020B0502040204020203" pitchFamily="34" charset="0"/>
              </a:rPr>
              <a:t>Education Health and Care (EHC) plan</a:t>
            </a:r>
            <a:r>
              <a:rPr lang="en-GB" sz="1200" dirty="0">
                <a:solidFill>
                  <a:srgbClr val="3F3A71"/>
                </a:solidFill>
                <a:latin typeface="Gadugi" panose="020B0502040204020203" pitchFamily="34" charset="0"/>
              </a:rPr>
              <a:t>, you can get support to choose your next steps and extra help when you are in education, training or work.</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hlinkClick r:id="rId3">
                  <a:extLst>
                    <a:ext uri="{A12FA001-AC4F-418D-AE19-62706E023703}">
                      <ahyp:hlinkClr xmlns:ahyp="http://schemas.microsoft.com/office/drawing/2018/hyperlinkcolor" val="tx"/>
                    </a:ext>
                  </a:extLst>
                </a:hlinkClick>
              </a:rPr>
              <a:t>https://nationalcareers.service.gov.uk/careers-advice/career-choices-at-16</a:t>
            </a:r>
            <a:r>
              <a:rPr lang="en-GB" sz="1200" dirty="0">
                <a:solidFill>
                  <a:srgbClr val="3F3A71"/>
                </a:solidFill>
                <a:latin typeface="Gadugi" panose="020B0502040204020203" pitchFamily="34" charset="0"/>
              </a:rPr>
              <a:t> </a:t>
            </a:r>
          </a:p>
          <a:p>
            <a:endParaRPr lang="en-GB" sz="1200" dirty="0">
              <a:solidFill>
                <a:srgbClr val="3F3A71"/>
              </a:solidFill>
              <a:latin typeface="Gadugi" panose="020B0502040204020203" pitchFamily="34" charset="0"/>
            </a:endParaRPr>
          </a:p>
          <a:p>
            <a:endParaRPr lang="en-GB" sz="1200" dirty="0">
              <a:solidFill>
                <a:srgbClr val="3F3A71"/>
              </a:solidFill>
              <a:latin typeface="Gadugi" panose="020B0502040204020203" pitchFamily="34" charset="0"/>
            </a:endParaRPr>
          </a:p>
          <a:p>
            <a:endParaRPr lang="en-GB" sz="1050" dirty="0">
              <a:solidFill>
                <a:srgbClr val="3F3A71"/>
              </a:solidFill>
              <a:latin typeface="Gadugi" panose="020B0502040204020203" pitchFamily="34" charset="0"/>
            </a:endParaRPr>
          </a:p>
        </p:txBody>
      </p:sp>
      <p:sp>
        <p:nvSpPr>
          <p:cNvPr id="4" name="TextBox 3">
            <a:extLst>
              <a:ext uri="{FF2B5EF4-FFF2-40B4-BE49-F238E27FC236}">
                <a16:creationId xmlns:a16="http://schemas.microsoft.com/office/drawing/2014/main" id="{B3914504-F06E-B440-A27F-3BD98C0C2C80}"/>
              </a:ext>
            </a:extLst>
          </p:cNvPr>
          <p:cNvSpPr txBox="1"/>
          <p:nvPr/>
        </p:nvSpPr>
        <p:spPr>
          <a:xfrm>
            <a:off x="458833" y="1371325"/>
            <a:ext cx="6840041" cy="830997"/>
          </a:xfrm>
          <a:prstGeom prst="rect">
            <a:avLst/>
          </a:prstGeom>
          <a:noFill/>
        </p:spPr>
        <p:txBody>
          <a:bodyPr wrap="square" lIns="91440" tIns="45720" rIns="91440" bIns="45720" rtlCol="0" anchor="t">
            <a:spAutoFit/>
          </a:bodyPr>
          <a:lstStyle/>
          <a:p>
            <a:r>
              <a:rPr lang="en-GB" sz="1200" b="1" dirty="0">
                <a:solidFill>
                  <a:srgbClr val="237B84"/>
                </a:solidFill>
                <a:latin typeface="Gadugi"/>
                <a:ea typeface="Gadugi"/>
              </a:rPr>
              <a:t>You’ve reached Year 11 and you’re considering your next steps. Where do you start and how do you apply? This is your easy guide to applying for post-16 options. The application process will typically start in the Autumn Term of Year 11, but don’t worry if you are starting this process later, you still have time.</a:t>
            </a:r>
            <a:endParaRPr lang="en-GB" sz="1200" b="1" dirty="0">
              <a:solidFill>
                <a:srgbClr val="237B84"/>
              </a:solidFill>
              <a:latin typeface="Gadugi" panose="020B0502040204020203" pitchFamily="34" charset="0"/>
            </a:endParaRPr>
          </a:p>
        </p:txBody>
      </p:sp>
      <p:sp>
        <p:nvSpPr>
          <p:cNvPr id="6" name="TextBox 5">
            <a:extLst>
              <a:ext uri="{FF2B5EF4-FFF2-40B4-BE49-F238E27FC236}">
                <a16:creationId xmlns:a16="http://schemas.microsoft.com/office/drawing/2014/main" id="{058BFE35-C6F5-4F4F-A6B9-3568EF78CBF1}"/>
              </a:ext>
            </a:extLst>
          </p:cNvPr>
          <p:cNvSpPr txBox="1"/>
          <p:nvPr/>
        </p:nvSpPr>
        <p:spPr>
          <a:xfrm>
            <a:off x="431799" y="604886"/>
            <a:ext cx="6618390" cy="584775"/>
          </a:xfrm>
          <a:prstGeom prst="rect">
            <a:avLst/>
          </a:prstGeom>
          <a:noFill/>
        </p:spPr>
        <p:txBody>
          <a:bodyPr wrap="square" rtlCol="0">
            <a:spAutoFit/>
          </a:bodyPr>
          <a:lstStyle/>
          <a:p>
            <a:r>
              <a:rPr lang="en-GB" sz="3200" b="1">
                <a:solidFill>
                  <a:srgbClr val="3F346A"/>
                </a:solidFill>
                <a:latin typeface="Trebuchet MS" panose="020B0703020202090204" pitchFamily="34" charset="0"/>
              </a:rPr>
              <a:t>POST-16 APPLICATION PROCESS</a:t>
            </a:r>
          </a:p>
        </p:txBody>
      </p:sp>
      <p:sp>
        <p:nvSpPr>
          <p:cNvPr id="8" name="Rectangle: Rounded Corners 7">
            <a:extLst>
              <a:ext uri="{FF2B5EF4-FFF2-40B4-BE49-F238E27FC236}">
                <a16:creationId xmlns:a16="http://schemas.microsoft.com/office/drawing/2014/main" id="{C5AF5A4A-5A31-9AF3-F884-41C20E0F641B}"/>
              </a:ext>
            </a:extLst>
          </p:cNvPr>
          <p:cNvSpPr/>
          <p:nvPr/>
        </p:nvSpPr>
        <p:spPr>
          <a:xfrm>
            <a:off x="431800" y="2718255"/>
            <a:ext cx="3198767" cy="1876591"/>
          </a:xfrm>
          <a:prstGeom prst="roundRect">
            <a:avLst/>
          </a:prstGeom>
          <a:solidFill>
            <a:srgbClr val="3F346A"/>
          </a:solid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r>
              <a:rPr lang="en-GB" sz="1200" dirty="0">
                <a:latin typeface="Gadugi" panose="020B0502040204020203" pitchFamily="34" charset="0"/>
              </a:rPr>
              <a:t>The post-16 qualifications you might study towards could include:</a:t>
            </a:r>
          </a:p>
          <a:p>
            <a:endParaRPr lang="en-GB" sz="1200" dirty="0">
              <a:latin typeface="Gadugi" panose="020B0502040204020203" pitchFamily="34" charset="0"/>
            </a:endParaRPr>
          </a:p>
          <a:p>
            <a:pPr marL="171450" indent="-171450">
              <a:buFont typeface="Arial" panose="020B0604020202020204" pitchFamily="34" charset="0"/>
              <a:buChar char="•"/>
            </a:pPr>
            <a:r>
              <a:rPr lang="en-GB" sz="1200" b="1" dirty="0">
                <a:latin typeface="Gadugi" panose="020B0502040204020203" pitchFamily="34" charset="0"/>
                <a:ea typeface="Gadugi" panose="020B0502040204020203" pitchFamily="34" charset="0"/>
              </a:rPr>
              <a:t>A Levels</a:t>
            </a:r>
            <a:endParaRPr lang="en-GB" sz="1400" b="1" dirty="0">
              <a:solidFill>
                <a:srgbClr val="237B84"/>
              </a:solidFill>
              <a:latin typeface="Gadugi" panose="020B0502040204020203" pitchFamily="34" charset="0"/>
            </a:endParaRPr>
          </a:p>
          <a:p>
            <a:pPr marL="171450" indent="-171450">
              <a:buFont typeface="Arial" panose="020B0604020202020204" pitchFamily="34" charset="0"/>
              <a:buChar char="•"/>
            </a:pPr>
            <a:r>
              <a:rPr lang="en-GB" sz="1200" b="1" dirty="0">
                <a:latin typeface="Gadugi" panose="020B0502040204020203" pitchFamily="34" charset="0"/>
                <a:ea typeface="Gadugi" panose="020B0502040204020203" pitchFamily="34" charset="0"/>
              </a:rPr>
              <a:t>BTECs </a:t>
            </a:r>
          </a:p>
          <a:p>
            <a:pPr marL="171450" indent="-171450">
              <a:buFont typeface="Arial" panose="020B0604020202020204" pitchFamily="34" charset="0"/>
              <a:buChar char="•"/>
            </a:pPr>
            <a:r>
              <a:rPr lang="en-GB" sz="1200" b="1" dirty="0" err="1">
                <a:latin typeface="Gadugi" panose="020B0502040204020203" pitchFamily="34" charset="0"/>
                <a:ea typeface="Gadugi" panose="020B0502040204020203" pitchFamily="34" charset="0"/>
              </a:rPr>
              <a:t>Technicals</a:t>
            </a:r>
            <a:r>
              <a:rPr lang="en-GB" sz="1200" b="1" dirty="0">
                <a:latin typeface="Gadugi" panose="020B0502040204020203" pitchFamily="34" charset="0"/>
                <a:ea typeface="Gadugi" panose="020B0502040204020203" pitchFamily="34" charset="0"/>
              </a:rPr>
              <a:t> </a:t>
            </a:r>
          </a:p>
          <a:p>
            <a:pPr marL="171450" indent="-171450">
              <a:buFont typeface="Arial" panose="020B0604020202020204" pitchFamily="34" charset="0"/>
              <a:buChar char="•"/>
            </a:pPr>
            <a:r>
              <a:rPr lang="en-GB" sz="1200" b="1" dirty="0">
                <a:latin typeface="Gadugi" panose="020B0502040204020203" pitchFamily="34" charset="0"/>
                <a:ea typeface="Gadugi" panose="020B0502040204020203" pitchFamily="34" charset="0"/>
              </a:rPr>
              <a:t>T Levels </a:t>
            </a:r>
          </a:p>
          <a:p>
            <a:pPr marL="171450" indent="-171450">
              <a:buFont typeface="Arial" panose="020B0604020202020204" pitchFamily="34" charset="0"/>
              <a:buChar char="•"/>
            </a:pPr>
            <a:r>
              <a:rPr lang="en-GB" sz="1200" b="1" dirty="0">
                <a:latin typeface="Gadugi" panose="020B0502040204020203" pitchFamily="34" charset="0"/>
                <a:ea typeface="Gadugi" panose="020B0502040204020203" pitchFamily="34" charset="0"/>
              </a:rPr>
              <a:t>Diplomas</a:t>
            </a:r>
          </a:p>
          <a:p>
            <a:pPr marL="171450" indent="-171450">
              <a:buFont typeface="Arial" panose="020B0604020202020204" pitchFamily="34" charset="0"/>
              <a:buChar char="•"/>
            </a:pPr>
            <a:r>
              <a:rPr lang="en-GB" sz="1200" b="1" dirty="0">
                <a:latin typeface="Gadugi" panose="020B0502040204020203" pitchFamily="34" charset="0"/>
                <a:ea typeface="Gadugi" panose="020B0502040204020203" pitchFamily="34" charset="0"/>
              </a:rPr>
              <a:t>NVQs</a:t>
            </a:r>
          </a:p>
        </p:txBody>
      </p:sp>
      <p:sp>
        <p:nvSpPr>
          <p:cNvPr id="2" name="Rectangle: Diagonal Corners Rounded 1">
            <a:extLst>
              <a:ext uri="{FF2B5EF4-FFF2-40B4-BE49-F238E27FC236}">
                <a16:creationId xmlns:a16="http://schemas.microsoft.com/office/drawing/2014/main" id="{6BB3705C-9C37-D6CA-8E8F-8CE28F45DCBF}"/>
              </a:ext>
            </a:extLst>
          </p:cNvPr>
          <p:cNvSpPr/>
          <p:nvPr/>
        </p:nvSpPr>
        <p:spPr>
          <a:xfrm>
            <a:off x="4106517" y="4657047"/>
            <a:ext cx="2874546" cy="1377718"/>
          </a:xfrm>
          <a:prstGeom prst="round2DiagRect">
            <a:avLst/>
          </a:prstGeom>
          <a:solidFill>
            <a:srgbClr val="3F346A"/>
          </a:solidFill>
          <a:ln w="76200">
            <a:solidFill>
              <a:srgbClr val="05A49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a:solidFill>
                  <a:schemeClr val="bg1"/>
                </a:solidFill>
                <a:latin typeface="Gadugi"/>
                <a:ea typeface="Gadugi"/>
              </a:rPr>
              <a:t>I want to understand how the mind works and how mental illness manifests in the brain. Therefore, I plan to study Psychology at A Level.</a:t>
            </a:r>
          </a:p>
          <a:p>
            <a:pPr algn="ctr"/>
            <a:endParaRPr lang="en-GB" sz="1100" b="1" dirty="0">
              <a:solidFill>
                <a:schemeClr val="bg1"/>
              </a:solidFill>
              <a:latin typeface="Gadugi"/>
              <a:ea typeface="Gadugi"/>
            </a:endParaRPr>
          </a:p>
          <a:p>
            <a:pPr algn="ctr"/>
            <a:r>
              <a:rPr lang="en-GB" sz="1100" b="1" dirty="0">
                <a:solidFill>
                  <a:srgbClr val="00A99E"/>
                </a:solidFill>
                <a:latin typeface="Gadugi"/>
                <a:ea typeface="Gadugi"/>
              </a:rPr>
              <a:t>Charleigh, Service Child</a:t>
            </a:r>
          </a:p>
          <a:p>
            <a:pPr algn="ctr"/>
            <a:r>
              <a:rPr lang="en-GB" sz="1100" b="1" dirty="0">
                <a:solidFill>
                  <a:srgbClr val="00A99E"/>
                </a:solidFill>
                <a:latin typeface="Gadugi"/>
                <a:ea typeface="Gadugi"/>
              </a:rPr>
              <a:t>Year 11 student</a:t>
            </a:r>
          </a:p>
        </p:txBody>
      </p:sp>
      <p:sp>
        <p:nvSpPr>
          <p:cNvPr id="11" name="Rounded Rectangle 1">
            <a:extLst>
              <a:ext uri="{FF2B5EF4-FFF2-40B4-BE49-F238E27FC236}">
                <a16:creationId xmlns:a16="http://schemas.microsoft.com/office/drawing/2014/main" id="{FF1031A0-E810-4966-AE4E-87A922812ECA}"/>
              </a:ext>
            </a:extLst>
          </p:cNvPr>
          <p:cNvSpPr/>
          <p:nvPr/>
        </p:nvSpPr>
        <p:spPr>
          <a:xfrm>
            <a:off x="405197" y="8592505"/>
            <a:ext cx="3215956" cy="727983"/>
          </a:xfrm>
          <a:prstGeom prst="roundRect">
            <a:avLst/>
          </a:prstGeom>
          <a:solidFill>
            <a:schemeClr val="bg1"/>
          </a:solidFill>
          <a:ln>
            <a:solidFill>
              <a:srgbClr val="237B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9E20EC1-603D-B640-9C2D-16E98A91CD84}"/>
              </a:ext>
            </a:extLst>
          </p:cNvPr>
          <p:cNvSpPr txBox="1"/>
          <p:nvPr/>
        </p:nvSpPr>
        <p:spPr>
          <a:xfrm>
            <a:off x="4554382" y="10029528"/>
            <a:ext cx="2495807" cy="246221"/>
          </a:xfrm>
          <a:prstGeom prst="rect">
            <a:avLst/>
          </a:prstGeom>
          <a:noFill/>
        </p:spPr>
        <p:txBody>
          <a:bodyPr wrap="square" lIns="91440" tIns="45720" rIns="91440" bIns="45720" rtlCol="0" anchor="t">
            <a:spAutoFit/>
          </a:bodyPr>
          <a:lstStyle/>
          <a:p>
            <a:pPr algn="r"/>
            <a:r>
              <a:rPr lang="en-US" sz="1000" dirty="0">
                <a:solidFill>
                  <a:srgbClr val="237B84"/>
                </a:solidFill>
                <a:latin typeface="Gadugi"/>
                <a:ea typeface="Gadugi"/>
              </a:rPr>
              <a:t>Making My Application </a:t>
            </a:r>
            <a:r>
              <a:rPr lang="en-US" sz="1000" dirty="0">
                <a:latin typeface="Gadugi"/>
                <a:ea typeface="Gadugi"/>
              </a:rPr>
              <a:t>|</a:t>
            </a:r>
            <a:r>
              <a:rPr lang="en-US" sz="1000" dirty="0">
                <a:solidFill>
                  <a:srgbClr val="237B84"/>
                </a:solidFill>
                <a:latin typeface="Gadugi"/>
                <a:ea typeface="Gadugi"/>
              </a:rPr>
              <a:t> 13</a:t>
            </a:r>
            <a:endParaRPr lang="en-US" sz="1000" dirty="0">
              <a:solidFill>
                <a:srgbClr val="237B84"/>
              </a:solidFill>
              <a:latin typeface="Gadugi" panose="020B0502040204020203" pitchFamily="34" charset="0"/>
            </a:endParaRPr>
          </a:p>
        </p:txBody>
      </p:sp>
      <p:sp>
        <p:nvSpPr>
          <p:cNvPr id="12" name="Oval 11">
            <a:extLst>
              <a:ext uri="{FF2B5EF4-FFF2-40B4-BE49-F238E27FC236}">
                <a16:creationId xmlns:a16="http://schemas.microsoft.com/office/drawing/2014/main" id="{8FC883C4-76B1-45C2-9E45-7F28E1D6CC5B}"/>
              </a:ext>
            </a:extLst>
          </p:cNvPr>
          <p:cNvSpPr>
            <a:spLocks noChangeAspect="1"/>
          </p:cNvSpPr>
          <p:nvPr/>
        </p:nvSpPr>
        <p:spPr>
          <a:xfrm>
            <a:off x="2708242" y="3067671"/>
            <a:ext cx="1170611" cy="1177757"/>
          </a:xfrm>
          <a:prstGeom prst="ellipse">
            <a:avLst/>
          </a:prstGeom>
          <a:solidFill>
            <a:srgbClr val="D5D0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GB" sz="850" dirty="0">
                <a:solidFill>
                  <a:srgbClr val="3F3A71"/>
                </a:solidFill>
                <a:cs typeface="Calibri"/>
              </a:rPr>
              <a:t>Your post-16 options are listed on page 5, re-visit this section as a reminder</a:t>
            </a:r>
            <a:endParaRPr lang="en-US" sz="881" dirty="0">
              <a:solidFill>
                <a:srgbClr val="3F3A71"/>
              </a:solidFill>
              <a:cs typeface="Calibri"/>
            </a:endParaRPr>
          </a:p>
        </p:txBody>
      </p:sp>
    </p:spTree>
    <p:extLst>
      <p:ext uri="{BB962C8B-B14F-4D97-AF65-F5344CB8AC3E}">
        <p14:creationId xmlns:p14="http://schemas.microsoft.com/office/powerpoint/2010/main" val="2430951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914504-F06E-B440-A27F-3BD98C0C2C80}"/>
              </a:ext>
            </a:extLst>
          </p:cNvPr>
          <p:cNvSpPr txBox="1"/>
          <p:nvPr/>
        </p:nvSpPr>
        <p:spPr>
          <a:xfrm>
            <a:off x="359816" y="1290729"/>
            <a:ext cx="6840041" cy="646331"/>
          </a:xfrm>
          <a:prstGeom prst="rect">
            <a:avLst/>
          </a:prstGeom>
          <a:noFill/>
        </p:spPr>
        <p:txBody>
          <a:bodyPr wrap="square" lIns="91440" tIns="45720" rIns="91440" bIns="45720" rtlCol="0" anchor="t">
            <a:spAutoFit/>
          </a:bodyPr>
          <a:lstStyle/>
          <a:p>
            <a:r>
              <a:rPr lang="en-GB" sz="1200" b="1" dirty="0">
                <a:solidFill>
                  <a:srgbClr val="237B84"/>
                </a:solidFill>
                <a:latin typeface="Gadugi"/>
                <a:ea typeface="Gadugi"/>
              </a:rPr>
              <a:t>The world is now your oyster! In your second year of Level 3 study, you can apply to study at Level 4 and above. You might have ambitions to head off to university or to study for a further year locally. There are lots of options, but the application process can vary. </a:t>
            </a:r>
            <a:endParaRPr lang="en-GB" sz="1200" b="1" dirty="0">
              <a:solidFill>
                <a:srgbClr val="237B84"/>
              </a:solidFill>
              <a:latin typeface="Gadugi" panose="020B0502040204020203" pitchFamily="34" charset="0"/>
            </a:endParaRPr>
          </a:p>
        </p:txBody>
      </p:sp>
      <p:sp>
        <p:nvSpPr>
          <p:cNvPr id="5" name="TextBox 4">
            <a:extLst>
              <a:ext uri="{FF2B5EF4-FFF2-40B4-BE49-F238E27FC236}">
                <a16:creationId xmlns:a16="http://schemas.microsoft.com/office/drawing/2014/main" id="{5911C6E5-A891-FA4D-B224-8035B89F0D20}"/>
              </a:ext>
            </a:extLst>
          </p:cNvPr>
          <p:cNvSpPr txBox="1"/>
          <p:nvPr/>
        </p:nvSpPr>
        <p:spPr>
          <a:xfrm>
            <a:off x="392010" y="2111266"/>
            <a:ext cx="6832391" cy="6555641"/>
          </a:xfrm>
          <a:prstGeom prst="rect">
            <a:avLst/>
          </a:prstGeom>
          <a:noFill/>
        </p:spPr>
        <p:txBody>
          <a:bodyPr wrap="square" numCol="2" spcCol="252000" rtlCol="0">
            <a:spAutoFit/>
          </a:bodyPr>
          <a:lstStyle/>
          <a:p>
            <a:r>
              <a:rPr lang="en-GB" sz="1200" b="1" dirty="0">
                <a:solidFill>
                  <a:srgbClr val="3F3A71"/>
                </a:solidFill>
                <a:latin typeface="Gadugi" panose="020B0502040204020203" pitchFamily="34" charset="0"/>
              </a:rPr>
              <a:t>Applying to a UK university </a:t>
            </a:r>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To apply to a UK university you need to complete a UCAS application form online. You complete one application and this is then sent to the universities of your choosing. You can apply to five universities or less, but not more. </a:t>
            </a:r>
          </a:p>
          <a:p>
            <a:endParaRPr lang="en-GB" sz="1200" b="1"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You will be asked to add your personal contact </a:t>
            </a:r>
          </a:p>
          <a:p>
            <a:r>
              <a:rPr lang="en-GB" sz="1200" dirty="0">
                <a:solidFill>
                  <a:srgbClr val="3F3A71"/>
                </a:solidFill>
                <a:latin typeface="Gadugi" panose="020B0502040204020203" pitchFamily="34" charset="0"/>
              </a:rPr>
              <a:t>details and education so far, including all the grades you have received for any qualifications you have taken. </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Most people complete their UCAS application </a:t>
            </a:r>
          </a:p>
          <a:p>
            <a:r>
              <a:rPr lang="en-GB" sz="1200" dirty="0">
                <a:solidFill>
                  <a:srgbClr val="3F3A71"/>
                </a:solidFill>
                <a:latin typeface="Gadugi" panose="020B0502040204020203" pitchFamily="34" charset="0"/>
              </a:rPr>
              <a:t>when they are at school or college, but it is possible to apply as an independent student. If you aren’t currently studying, then you may need to apply independently. </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A reference is required and this is usually added by your teacher or personal tutor. If you are applying independently, you will still need a reference and, ideally, this will be an academic reference, so you may need to contact your previous school or college for help. It is recommended that both you and your referee include that you are from an Armed Forces family in your Personal Statement and reference. The aim is to better understand the experiences of students as they apply for HE study.</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You can also identify as being from an Armed Forces family by ticking the box on your UCAS application.</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This information is confidential and won’t be used against you! It does, however, let the right person at the university or college know that you might need other support. It also ensures you are recognised as a home student, rather than a international student, if you are living outside of the UK at the time of your application. </a:t>
            </a:r>
          </a:p>
          <a:p>
            <a:endParaRPr lang="en-GB" sz="1200" dirty="0">
              <a:solidFill>
                <a:srgbClr val="3F3A71"/>
              </a:solidFill>
              <a:latin typeface="Gadugi" panose="020B0502040204020203" pitchFamily="34" charset="0"/>
            </a:endParaRPr>
          </a:p>
          <a:p>
            <a:r>
              <a:rPr lang="en-GB" sz="1200" b="1" dirty="0">
                <a:solidFill>
                  <a:srgbClr val="3F3A71"/>
                </a:solidFill>
                <a:latin typeface="Gadugi" panose="020B0502040204020203" pitchFamily="34" charset="0"/>
              </a:rPr>
              <a:t>Applying to individual institutions </a:t>
            </a:r>
          </a:p>
          <a:p>
            <a:r>
              <a:rPr lang="en-GB" sz="1200" dirty="0">
                <a:solidFill>
                  <a:srgbClr val="3F3A71"/>
                </a:solidFill>
                <a:latin typeface="Gadugi" panose="020B0502040204020203" pitchFamily="34" charset="0"/>
              </a:rPr>
              <a:t>If you have opted to study a shorter course or perhaps want to stay local, you may be considering applying to only one or two institutions. This might be relevant to students who are interested in HNC/HND routes or industry relevant courses. You should contact the providers directly in this instance to complete an online application form. </a:t>
            </a:r>
          </a:p>
          <a:p>
            <a:endParaRPr lang="en-GB" sz="1200" dirty="0">
              <a:solidFill>
                <a:srgbClr val="3F3A71"/>
              </a:solidFill>
              <a:latin typeface="Gadugi" panose="020B0502040204020203" pitchFamily="34" charset="0"/>
            </a:endParaRPr>
          </a:p>
          <a:p>
            <a:r>
              <a:rPr lang="en-GB" sz="1200" b="1" dirty="0">
                <a:solidFill>
                  <a:srgbClr val="3F3A71"/>
                </a:solidFill>
                <a:latin typeface="Gadugi" panose="020B0502040204020203" pitchFamily="34" charset="0"/>
              </a:rPr>
              <a:t>Gap Years </a:t>
            </a:r>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If you are considering a gap year, you’ll already probably be aware that there are a mixture of things you can do. From working to earn money, to volunteering and travelling. It is important to consider how you intend on spending your gap year and what you want to achieve by taking one. Especially when applying to universities, admissions tutors will want to know how you plan to spend a gap year and what skills or experiences you hope to gain. </a:t>
            </a:r>
          </a:p>
          <a:p>
            <a:endParaRPr lang="en-GB" sz="1200"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050" dirty="0">
              <a:solidFill>
                <a:srgbClr val="3F3A71"/>
              </a:solidFill>
              <a:latin typeface="Gadugi" panose="020B0502040204020203" pitchFamily="34" charset="0"/>
            </a:endParaRPr>
          </a:p>
        </p:txBody>
      </p:sp>
      <p:sp>
        <p:nvSpPr>
          <p:cNvPr id="6" name="TextBox 5">
            <a:extLst>
              <a:ext uri="{FF2B5EF4-FFF2-40B4-BE49-F238E27FC236}">
                <a16:creationId xmlns:a16="http://schemas.microsoft.com/office/drawing/2014/main" id="{058BFE35-C6F5-4F4F-A6B9-3568EF78CBF1}"/>
              </a:ext>
            </a:extLst>
          </p:cNvPr>
          <p:cNvSpPr txBox="1"/>
          <p:nvPr/>
        </p:nvSpPr>
        <p:spPr>
          <a:xfrm>
            <a:off x="392010" y="634355"/>
            <a:ext cx="6618390" cy="584775"/>
          </a:xfrm>
          <a:prstGeom prst="rect">
            <a:avLst/>
          </a:prstGeom>
          <a:noFill/>
        </p:spPr>
        <p:txBody>
          <a:bodyPr wrap="square" rtlCol="0">
            <a:spAutoFit/>
          </a:bodyPr>
          <a:lstStyle/>
          <a:p>
            <a:r>
              <a:rPr lang="en-GB" sz="3200" b="1">
                <a:solidFill>
                  <a:srgbClr val="3F346A"/>
                </a:solidFill>
                <a:latin typeface="Trebuchet MS" panose="020B0703020202090204" pitchFamily="34" charset="0"/>
              </a:rPr>
              <a:t>POST-18 APPLICATION PROCESS</a:t>
            </a:r>
          </a:p>
        </p:txBody>
      </p:sp>
      <p:pic>
        <p:nvPicPr>
          <p:cNvPr id="7" name="Picture 6">
            <a:extLst>
              <a:ext uri="{FF2B5EF4-FFF2-40B4-BE49-F238E27FC236}">
                <a16:creationId xmlns:a16="http://schemas.microsoft.com/office/drawing/2014/main" id="{572DB6CF-2754-5E4D-99D7-0BE90CF6411C}"/>
              </a:ext>
            </a:extLst>
          </p:cNvPr>
          <p:cNvPicPr>
            <a:picLocks noChangeAspect="1"/>
          </p:cNvPicPr>
          <p:nvPr/>
        </p:nvPicPr>
        <p:blipFill>
          <a:blip r:embed="rId2"/>
          <a:stretch>
            <a:fillRect/>
          </a:stretch>
        </p:blipFill>
        <p:spPr>
          <a:xfrm>
            <a:off x="3871818" y="8014841"/>
            <a:ext cx="3446951" cy="2001118"/>
          </a:xfrm>
          <a:prstGeom prst="rect">
            <a:avLst/>
          </a:prstGeom>
        </p:spPr>
      </p:pic>
      <p:pic>
        <p:nvPicPr>
          <p:cNvPr id="8" name="Picture 7">
            <a:extLst>
              <a:ext uri="{FF2B5EF4-FFF2-40B4-BE49-F238E27FC236}">
                <a16:creationId xmlns:a16="http://schemas.microsoft.com/office/drawing/2014/main" id="{7F5F8E5B-8C42-B849-A519-055F41C2C58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76843" y="8135312"/>
            <a:ext cx="2833557" cy="1760175"/>
          </a:xfrm>
          <a:prstGeom prst="rect">
            <a:avLst/>
          </a:prstGeom>
        </p:spPr>
      </p:pic>
      <p:pic>
        <p:nvPicPr>
          <p:cNvPr id="12" name="Picture 11">
            <a:extLst>
              <a:ext uri="{FF2B5EF4-FFF2-40B4-BE49-F238E27FC236}">
                <a16:creationId xmlns:a16="http://schemas.microsoft.com/office/drawing/2014/main" id="{FD607A98-C5EB-9648-B453-DDF37C92A6C0}"/>
              </a:ext>
            </a:extLst>
          </p:cNvPr>
          <p:cNvPicPr>
            <a:picLocks noChangeAspect="1"/>
          </p:cNvPicPr>
          <p:nvPr/>
        </p:nvPicPr>
        <p:blipFill>
          <a:blip r:embed="rId4"/>
          <a:stretch>
            <a:fillRect/>
          </a:stretch>
        </p:blipFill>
        <p:spPr>
          <a:xfrm>
            <a:off x="2273815" y="8435987"/>
            <a:ext cx="1930193" cy="1930193"/>
          </a:xfrm>
          <a:prstGeom prst="rect">
            <a:avLst/>
          </a:prstGeom>
        </p:spPr>
      </p:pic>
      <p:sp>
        <p:nvSpPr>
          <p:cNvPr id="10" name="TextBox 9">
            <a:extLst>
              <a:ext uri="{FF2B5EF4-FFF2-40B4-BE49-F238E27FC236}">
                <a16:creationId xmlns:a16="http://schemas.microsoft.com/office/drawing/2014/main" id="{C9E20EC1-603D-B640-9C2D-16E98A91CD84}"/>
              </a:ext>
            </a:extLst>
          </p:cNvPr>
          <p:cNvSpPr txBox="1"/>
          <p:nvPr/>
        </p:nvSpPr>
        <p:spPr>
          <a:xfrm>
            <a:off x="431799" y="10058400"/>
            <a:ext cx="2495807" cy="246221"/>
          </a:xfrm>
          <a:prstGeom prst="rect">
            <a:avLst/>
          </a:prstGeom>
          <a:noFill/>
        </p:spPr>
        <p:txBody>
          <a:bodyPr wrap="square" lIns="91440" tIns="45720" rIns="91440" bIns="45720" rtlCol="0" anchor="t">
            <a:spAutoFit/>
          </a:bodyPr>
          <a:lstStyle/>
          <a:p>
            <a:r>
              <a:rPr lang="en-US" sz="1000">
                <a:solidFill>
                  <a:srgbClr val="288184"/>
                </a:solidFill>
                <a:latin typeface="Gadugi"/>
                <a:ea typeface="Gadugi"/>
              </a:rPr>
              <a:t>14</a:t>
            </a:r>
            <a:r>
              <a:rPr lang="en-US" sz="1000">
                <a:latin typeface="Gadugi"/>
                <a:ea typeface="Gadugi"/>
              </a:rPr>
              <a:t> | </a:t>
            </a:r>
            <a:r>
              <a:rPr lang="en-US" sz="1000">
                <a:solidFill>
                  <a:srgbClr val="237B84"/>
                </a:solidFill>
                <a:latin typeface="Gadugi"/>
                <a:ea typeface="Gadugi"/>
              </a:rPr>
              <a:t>Making My Application</a:t>
            </a:r>
          </a:p>
        </p:txBody>
      </p:sp>
    </p:spTree>
    <p:extLst>
      <p:ext uri="{BB962C8B-B14F-4D97-AF65-F5344CB8AC3E}">
        <p14:creationId xmlns:p14="http://schemas.microsoft.com/office/powerpoint/2010/main" val="4101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275CB8ED-3081-4438-B6F5-20726931B0B4}"/>
              </a:ext>
            </a:extLst>
          </p:cNvPr>
          <p:cNvSpPr txBox="1"/>
          <p:nvPr/>
        </p:nvSpPr>
        <p:spPr>
          <a:xfrm>
            <a:off x="987717" y="6290332"/>
            <a:ext cx="6531400" cy="1046440"/>
          </a:xfrm>
          <a:prstGeom prst="rect">
            <a:avLst/>
          </a:prstGeom>
          <a:noFill/>
        </p:spPr>
        <p:txBody>
          <a:bodyPr wrap="square" lIns="91440" tIns="45720" rIns="540000" bIns="45720" numCol="1" rtlCol="0" anchor="t">
            <a:spAutoFit/>
          </a:bodyPr>
          <a:lstStyle/>
          <a:p>
            <a:pPr marL="457200" algn="r"/>
            <a:r>
              <a:rPr lang="en-GB" sz="1400" b="1" dirty="0">
                <a:solidFill>
                  <a:srgbClr val="237B84"/>
                </a:solidFill>
                <a:latin typeface="Gadugi"/>
                <a:ea typeface="Gadugi"/>
              </a:rPr>
              <a:t>RESEARCH</a:t>
            </a:r>
          </a:p>
          <a:p>
            <a:pPr marL="628650" indent="-171450" algn="r">
              <a:buFont typeface="Wingdings" panose="05000000000000000000" pitchFamily="2" charset="2"/>
              <a:buChar char="§"/>
            </a:pPr>
            <a:r>
              <a:rPr lang="en-GB" sz="1200" dirty="0">
                <a:solidFill>
                  <a:srgbClr val="3F3A71"/>
                </a:solidFill>
                <a:latin typeface="Gadugi"/>
                <a:ea typeface="Gadugi"/>
              </a:rPr>
              <a:t>Check out the range of industries that employ apprentices</a:t>
            </a:r>
          </a:p>
          <a:p>
            <a:pPr marL="628650" indent="-171450" algn="r">
              <a:buFont typeface="Wingdings" panose="05000000000000000000" pitchFamily="2" charset="2"/>
              <a:buChar char="§"/>
            </a:pPr>
            <a:r>
              <a:rPr lang="en-GB" sz="1200" dirty="0">
                <a:solidFill>
                  <a:srgbClr val="3F3A71"/>
                </a:solidFill>
                <a:latin typeface="Gadugi"/>
                <a:ea typeface="Gadugi"/>
              </a:rPr>
              <a:t>Learn about other people’s experiences of applying for and completing apprenticeships</a:t>
            </a:r>
          </a:p>
          <a:p>
            <a:pPr marL="628650" indent="-171450" algn="r">
              <a:buFont typeface="Wingdings" panose="05000000000000000000" pitchFamily="2" charset="2"/>
              <a:buChar char="§"/>
            </a:pPr>
            <a:r>
              <a:rPr lang="en-GB" sz="1200" dirty="0">
                <a:solidFill>
                  <a:srgbClr val="3F3A71"/>
                </a:solidFill>
                <a:latin typeface="Gadugi"/>
                <a:ea typeface="Gadugi"/>
              </a:rPr>
              <a:t>Find out what the employer wants – how can you do this?</a:t>
            </a:r>
          </a:p>
        </p:txBody>
      </p:sp>
      <p:sp>
        <p:nvSpPr>
          <p:cNvPr id="36" name="TextBox 35">
            <a:extLst>
              <a:ext uri="{FF2B5EF4-FFF2-40B4-BE49-F238E27FC236}">
                <a16:creationId xmlns:a16="http://schemas.microsoft.com/office/drawing/2014/main" id="{394A4433-A8FB-4F96-AFD3-A0137E307F40}"/>
              </a:ext>
            </a:extLst>
          </p:cNvPr>
          <p:cNvSpPr txBox="1"/>
          <p:nvPr/>
        </p:nvSpPr>
        <p:spPr>
          <a:xfrm>
            <a:off x="35196" y="5365184"/>
            <a:ext cx="7505280" cy="677108"/>
          </a:xfrm>
          <a:prstGeom prst="rect">
            <a:avLst/>
          </a:prstGeom>
          <a:noFill/>
        </p:spPr>
        <p:txBody>
          <a:bodyPr wrap="square" lIns="91440" tIns="45720" rIns="91440" bIns="45720" numCol="1" rtlCol="0" anchor="t">
            <a:spAutoFit/>
          </a:bodyPr>
          <a:lstStyle/>
          <a:p>
            <a:pPr marL="457200" algn="just"/>
            <a:r>
              <a:rPr lang="en-GB" sz="1400" b="1" dirty="0">
                <a:solidFill>
                  <a:srgbClr val="237B84"/>
                </a:solidFill>
                <a:latin typeface="Gadugi"/>
                <a:ea typeface="Gadugi"/>
              </a:rPr>
              <a:t>KNOW</a:t>
            </a:r>
            <a:endParaRPr lang="en-GB" sz="1200" b="1" dirty="0">
              <a:solidFill>
                <a:srgbClr val="237B84"/>
              </a:solidFill>
              <a:latin typeface="Gadugi"/>
              <a:ea typeface="Gadugi"/>
            </a:endParaRPr>
          </a:p>
          <a:p>
            <a:pPr marL="628650" indent="-171450" algn="just">
              <a:buFont typeface="Wingdings" panose="05000000000000000000" pitchFamily="2" charset="2"/>
              <a:buChar char="§"/>
            </a:pPr>
            <a:r>
              <a:rPr lang="en-GB" sz="1200" dirty="0">
                <a:solidFill>
                  <a:srgbClr val="3F3A71"/>
                </a:solidFill>
                <a:latin typeface="Gadugi"/>
                <a:ea typeface="Gadugi"/>
              </a:rPr>
              <a:t>Identify the pros and cons of doing an apprenticeship for you</a:t>
            </a:r>
          </a:p>
          <a:p>
            <a:pPr marL="628650" indent="-171450" algn="just">
              <a:buFont typeface="Wingdings" panose="05000000000000000000" pitchFamily="2" charset="2"/>
              <a:buChar char="§"/>
            </a:pPr>
            <a:r>
              <a:rPr lang="en-GB" sz="1200" dirty="0">
                <a:solidFill>
                  <a:srgbClr val="3F3A71"/>
                </a:solidFill>
                <a:latin typeface="Gadugi"/>
                <a:ea typeface="Gadugi"/>
              </a:rPr>
              <a:t>Know what is important to you and note down your skills; this will help when writing applications</a:t>
            </a:r>
          </a:p>
        </p:txBody>
      </p:sp>
      <p:pic>
        <p:nvPicPr>
          <p:cNvPr id="34" name="Picture 33">
            <a:extLst>
              <a:ext uri="{FF2B5EF4-FFF2-40B4-BE49-F238E27FC236}">
                <a16:creationId xmlns:a16="http://schemas.microsoft.com/office/drawing/2014/main" id="{617D47E1-C128-4F44-B74A-B08732729823}"/>
              </a:ext>
            </a:extLst>
          </p:cNvPr>
          <p:cNvPicPr>
            <a:picLocks noChangeAspect="1"/>
          </p:cNvPicPr>
          <p:nvPr/>
        </p:nvPicPr>
        <p:blipFill>
          <a:blip r:embed="rId2"/>
          <a:stretch>
            <a:fillRect/>
          </a:stretch>
        </p:blipFill>
        <p:spPr>
          <a:xfrm>
            <a:off x="4343199" y="-425858"/>
            <a:ext cx="3215956" cy="3215956"/>
          </a:xfrm>
          <a:prstGeom prst="rect">
            <a:avLst/>
          </a:prstGeom>
        </p:spPr>
      </p:pic>
      <p:sp>
        <p:nvSpPr>
          <p:cNvPr id="4" name="TextBox 3">
            <a:extLst>
              <a:ext uri="{FF2B5EF4-FFF2-40B4-BE49-F238E27FC236}">
                <a16:creationId xmlns:a16="http://schemas.microsoft.com/office/drawing/2014/main" id="{B3914504-F06E-B440-A27F-3BD98C0C2C80}"/>
              </a:ext>
            </a:extLst>
          </p:cNvPr>
          <p:cNvSpPr txBox="1"/>
          <p:nvPr/>
        </p:nvSpPr>
        <p:spPr>
          <a:xfrm>
            <a:off x="430916" y="1722865"/>
            <a:ext cx="6840041" cy="1815882"/>
          </a:xfrm>
          <a:prstGeom prst="rect">
            <a:avLst/>
          </a:prstGeom>
          <a:noFill/>
        </p:spPr>
        <p:txBody>
          <a:bodyPr wrap="square" lIns="91440" tIns="45720" rIns="91440" bIns="45720" rtlCol="0" anchor="t">
            <a:spAutoFit/>
          </a:bodyPr>
          <a:lstStyle/>
          <a:p>
            <a:r>
              <a:rPr lang="en-GB" sz="1400" b="1" dirty="0">
                <a:solidFill>
                  <a:srgbClr val="237B84"/>
                </a:solidFill>
                <a:latin typeface="Gadugi"/>
                <a:ea typeface="Gadugi"/>
              </a:rPr>
              <a:t>When it comes to applying for an apprenticeship in the UK, you will need to think of it like finding a job. You apply through the employer and, because of this, apprenticeships don't follow the same deadlines as applying to university. The deadline and application process is down to the employer. </a:t>
            </a:r>
          </a:p>
          <a:p>
            <a:endParaRPr lang="en-GB" sz="1400" b="1" dirty="0">
              <a:solidFill>
                <a:srgbClr val="237B84"/>
              </a:solidFill>
              <a:latin typeface="Gadugi"/>
              <a:ea typeface="Gadugi"/>
            </a:endParaRPr>
          </a:p>
          <a:p>
            <a:r>
              <a:rPr lang="en-GB" sz="1400" dirty="0">
                <a:solidFill>
                  <a:srgbClr val="3F3A71"/>
                </a:solidFill>
                <a:latin typeface="Gadugi"/>
                <a:ea typeface="Gadugi"/>
              </a:rPr>
              <a:t>It might surprise you to learn that the process of applying for an apprenticeship can take several months. Therefore, you want to make sure that you have done your research first so any applications you progress with is time well spent.</a:t>
            </a:r>
          </a:p>
        </p:txBody>
      </p:sp>
      <p:sp>
        <p:nvSpPr>
          <p:cNvPr id="6" name="TextBox 5">
            <a:extLst>
              <a:ext uri="{FF2B5EF4-FFF2-40B4-BE49-F238E27FC236}">
                <a16:creationId xmlns:a16="http://schemas.microsoft.com/office/drawing/2014/main" id="{058BFE35-C6F5-4F4F-A6B9-3568EF78CBF1}"/>
              </a:ext>
            </a:extLst>
          </p:cNvPr>
          <p:cNvSpPr txBox="1"/>
          <p:nvPr/>
        </p:nvSpPr>
        <p:spPr>
          <a:xfrm>
            <a:off x="392010" y="634355"/>
            <a:ext cx="6618390" cy="1077218"/>
          </a:xfrm>
          <a:prstGeom prst="rect">
            <a:avLst/>
          </a:prstGeom>
          <a:noFill/>
        </p:spPr>
        <p:txBody>
          <a:bodyPr wrap="square" rtlCol="0">
            <a:spAutoFit/>
          </a:bodyPr>
          <a:lstStyle/>
          <a:p>
            <a:r>
              <a:rPr lang="en-GB" sz="3200" b="1" dirty="0">
                <a:solidFill>
                  <a:srgbClr val="3F346A"/>
                </a:solidFill>
                <a:latin typeface="Trebuchet MS" panose="020B0703020202090204" pitchFamily="34" charset="0"/>
              </a:rPr>
              <a:t>APPRENTICESHIPS APPLICATION PROCESS</a:t>
            </a:r>
          </a:p>
        </p:txBody>
      </p:sp>
      <p:sp>
        <p:nvSpPr>
          <p:cNvPr id="10" name="TextBox 9">
            <a:extLst>
              <a:ext uri="{FF2B5EF4-FFF2-40B4-BE49-F238E27FC236}">
                <a16:creationId xmlns:a16="http://schemas.microsoft.com/office/drawing/2014/main" id="{C9E20EC1-603D-B640-9C2D-16E98A91CD84}"/>
              </a:ext>
            </a:extLst>
          </p:cNvPr>
          <p:cNvSpPr txBox="1"/>
          <p:nvPr/>
        </p:nvSpPr>
        <p:spPr>
          <a:xfrm>
            <a:off x="4721594" y="9963300"/>
            <a:ext cx="2495807" cy="246221"/>
          </a:xfrm>
          <a:prstGeom prst="rect">
            <a:avLst/>
          </a:prstGeom>
          <a:noFill/>
        </p:spPr>
        <p:txBody>
          <a:bodyPr wrap="square" lIns="91440" tIns="45720" rIns="91440" bIns="45720" rtlCol="0" anchor="t">
            <a:spAutoFit/>
          </a:bodyPr>
          <a:lstStyle/>
          <a:p>
            <a:pPr algn="r"/>
            <a:r>
              <a:rPr lang="en-US" sz="1000" dirty="0">
                <a:latin typeface="Gadugi"/>
                <a:ea typeface="Gadugi"/>
              </a:rPr>
              <a:t>  </a:t>
            </a:r>
            <a:r>
              <a:rPr lang="en-US" sz="1000" dirty="0">
                <a:solidFill>
                  <a:srgbClr val="237B84"/>
                </a:solidFill>
                <a:latin typeface="Gadugi"/>
                <a:ea typeface="Gadugi"/>
              </a:rPr>
              <a:t>Making My Application </a:t>
            </a:r>
            <a:r>
              <a:rPr lang="en-US" sz="1000" dirty="0">
                <a:latin typeface="Gadugi"/>
                <a:ea typeface="Gadugi"/>
              </a:rPr>
              <a:t>| </a:t>
            </a:r>
            <a:r>
              <a:rPr lang="en-US" sz="1000" dirty="0">
                <a:solidFill>
                  <a:srgbClr val="237B84"/>
                </a:solidFill>
                <a:latin typeface="Gadugi"/>
                <a:ea typeface="Gadugi"/>
              </a:rPr>
              <a:t>15</a:t>
            </a:r>
            <a:endParaRPr lang="en-US" sz="1000" dirty="0">
              <a:ea typeface="+mn-lt"/>
              <a:cs typeface="+mn-lt"/>
            </a:endParaRPr>
          </a:p>
        </p:txBody>
      </p:sp>
      <p:sp>
        <p:nvSpPr>
          <p:cNvPr id="2" name="Rectangle: Diagonal Corners Rounded 1">
            <a:extLst>
              <a:ext uri="{FF2B5EF4-FFF2-40B4-BE49-F238E27FC236}">
                <a16:creationId xmlns:a16="http://schemas.microsoft.com/office/drawing/2014/main" id="{9D0671F9-3890-9BAB-4ADE-6D05BD62646A}"/>
              </a:ext>
            </a:extLst>
          </p:cNvPr>
          <p:cNvSpPr/>
          <p:nvPr/>
        </p:nvSpPr>
        <p:spPr>
          <a:xfrm>
            <a:off x="392010" y="8882072"/>
            <a:ext cx="2057959" cy="1081228"/>
          </a:xfrm>
          <a:prstGeom prst="round2DiagRect">
            <a:avLst/>
          </a:prstGeom>
          <a:solidFill>
            <a:srgbClr val="3F346A"/>
          </a:solidFill>
          <a:ln w="76200">
            <a:solidFill>
              <a:srgbClr val="05A49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100" b="1" dirty="0">
                <a:latin typeface="Gadugi"/>
                <a:ea typeface="Gadugi"/>
              </a:rPr>
              <a:t>Apprenticeships are </a:t>
            </a:r>
            <a:r>
              <a:rPr lang="en-GB" sz="4800" b="1" dirty="0">
                <a:solidFill>
                  <a:srgbClr val="05A49E"/>
                </a:solidFill>
                <a:latin typeface="Gadugi"/>
                <a:ea typeface="Gadugi"/>
              </a:rPr>
              <a:t>JOBS!</a:t>
            </a:r>
          </a:p>
        </p:txBody>
      </p:sp>
      <p:grpSp>
        <p:nvGrpSpPr>
          <p:cNvPr id="12" name="Group 11">
            <a:extLst>
              <a:ext uri="{FF2B5EF4-FFF2-40B4-BE49-F238E27FC236}">
                <a16:creationId xmlns:a16="http://schemas.microsoft.com/office/drawing/2014/main" id="{B7E13E3F-63E5-4110-A965-981A6FEDF9EF}"/>
              </a:ext>
            </a:extLst>
          </p:cNvPr>
          <p:cNvGrpSpPr/>
          <p:nvPr/>
        </p:nvGrpSpPr>
        <p:grpSpPr>
          <a:xfrm>
            <a:off x="244286" y="3588768"/>
            <a:ext cx="7070583" cy="1508924"/>
            <a:chOff x="302804" y="3187960"/>
            <a:chExt cx="7070583" cy="1508924"/>
          </a:xfrm>
        </p:grpSpPr>
        <p:pic>
          <p:nvPicPr>
            <p:cNvPr id="15" name="Picture 15" descr="Icon&#10;&#10;Description automatically generated">
              <a:extLst>
                <a:ext uri="{FF2B5EF4-FFF2-40B4-BE49-F238E27FC236}">
                  <a16:creationId xmlns:a16="http://schemas.microsoft.com/office/drawing/2014/main" id="{9C8A72B4-64DB-8E16-3EBA-68C3514A8B3F}"/>
                </a:ext>
              </a:extLst>
            </p:cNvPr>
            <p:cNvPicPr>
              <a:picLocks noChangeAspect="1"/>
            </p:cNvPicPr>
            <p:nvPr/>
          </p:nvPicPr>
          <p:blipFill>
            <a:blip r:embed="rId3"/>
            <a:stretch>
              <a:fillRect/>
            </a:stretch>
          </p:blipFill>
          <p:spPr>
            <a:xfrm>
              <a:off x="400512" y="3188191"/>
              <a:ext cx="1279818" cy="1286916"/>
            </a:xfrm>
            <a:prstGeom prst="rect">
              <a:avLst/>
            </a:prstGeom>
          </p:spPr>
        </p:pic>
        <p:sp>
          <p:nvSpPr>
            <p:cNvPr id="11" name="Rectangle: Rounded Corners 10">
              <a:extLst>
                <a:ext uri="{FF2B5EF4-FFF2-40B4-BE49-F238E27FC236}">
                  <a16:creationId xmlns:a16="http://schemas.microsoft.com/office/drawing/2014/main" id="{601E0604-A576-01D4-1D87-20167BC473FE}"/>
                </a:ext>
              </a:extLst>
            </p:cNvPr>
            <p:cNvSpPr/>
            <p:nvPr/>
          </p:nvSpPr>
          <p:spPr>
            <a:xfrm>
              <a:off x="302804" y="4235987"/>
              <a:ext cx="1486863" cy="460896"/>
            </a:xfrm>
            <a:prstGeom prst="roundRect">
              <a:avLst/>
            </a:prstGeom>
            <a:solidFill>
              <a:srgbClr val="3F346A"/>
            </a:solid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US" sz="1200">
                  <a:latin typeface="Gadugi"/>
                  <a:ea typeface="Gadugi"/>
                  <a:cs typeface="Calibri"/>
                </a:rPr>
                <a:t>Get in the KNOW</a:t>
              </a:r>
            </a:p>
          </p:txBody>
        </p:sp>
        <p:pic>
          <p:nvPicPr>
            <p:cNvPr id="7" name="Picture 7" descr="Icon&#10;&#10;Description automatically generated">
              <a:extLst>
                <a:ext uri="{FF2B5EF4-FFF2-40B4-BE49-F238E27FC236}">
                  <a16:creationId xmlns:a16="http://schemas.microsoft.com/office/drawing/2014/main" id="{132D95A0-D335-4CAA-9C8D-2B2B73107F77}"/>
                </a:ext>
              </a:extLst>
            </p:cNvPr>
            <p:cNvPicPr>
              <a:picLocks noChangeAspect="1"/>
            </p:cNvPicPr>
            <p:nvPr/>
          </p:nvPicPr>
          <p:blipFill>
            <a:blip r:embed="rId4"/>
            <a:stretch>
              <a:fillRect/>
            </a:stretch>
          </p:blipFill>
          <p:spPr>
            <a:xfrm>
              <a:off x="2255741" y="3190834"/>
              <a:ext cx="1285541" cy="1284968"/>
            </a:xfrm>
            <a:prstGeom prst="rect">
              <a:avLst/>
            </a:prstGeom>
          </p:spPr>
        </p:pic>
        <p:sp>
          <p:nvSpPr>
            <p:cNvPr id="8" name="Rectangle: Rounded Corners 7">
              <a:extLst>
                <a:ext uri="{FF2B5EF4-FFF2-40B4-BE49-F238E27FC236}">
                  <a16:creationId xmlns:a16="http://schemas.microsoft.com/office/drawing/2014/main" id="{A86DD365-446B-DCB5-9228-1509D417B49E}"/>
                </a:ext>
              </a:extLst>
            </p:cNvPr>
            <p:cNvSpPr/>
            <p:nvPr/>
          </p:nvSpPr>
          <p:spPr>
            <a:xfrm>
              <a:off x="2162921" y="4228431"/>
              <a:ext cx="1486863" cy="460896"/>
            </a:xfrm>
            <a:prstGeom prst="roundRect">
              <a:avLst/>
            </a:prstGeom>
            <a:solidFill>
              <a:srgbClr val="3F346A"/>
            </a:solid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US" sz="1200">
                  <a:latin typeface="Gadugi"/>
                  <a:ea typeface="Gadugi"/>
                  <a:cs typeface="Calibri"/>
                </a:rPr>
                <a:t>Do your RESEARCH</a:t>
              </a:r>
            </a:p>
          </p:txBody>
        </p:sp>
        <p:pic>
          <p:nvPicPr>
            <p:cNvPr id="13" name="Picture 12" descr="Icon&#10;&#10;Description automatically generated">
              <a:extLst>
                <a:ext uri="{FF2B5EF4-FFF2-40B4-BE49-F238E27FC236}">
                  <a16:creationId xmlns:a16="http://schemas.microsoft.com/office/drawing/2014/main" id="{3953523B-1773-45B1-B589-BA0BA6CFD630}"/>
                </a:ext>
              </a:extLst>
            </p:cNvPr>
            <p:cNvPicPr>
              <a:picLocks noChangeAspect="1"/>
            </p:cNvPicPr>
            <p:nvPr/>
          </p:nvPicPr>
          <p:blipFill>
            <a:blip r:embed="rId5"/>
            <a:stretch>
              <a:fillRect/>
            </a:stretch>
          </p:blipFill>
          <p:spPr>
            <a:xfrm>
              <a:off x="4115627" y="3187960"/>
              <a:ext cx="1281158" cy="1281158"/>
            </a:xfrm>
            <a:prstGeom prst="rect">
              <a:avLst/>
            </a:prstGeom>
          </p:spPr>
        </p:pic>
        <p:sp>
          <p:nvSpPr>
            <p:cNvPr id="16" name="Rectangle: Rounded Corners 15">
              <a:extLst>
                <a:ext uri="{FF2B5EF4-FFF2-40B4-BE49-F238E27FC236}">
                  <a16:creationId xmlns:a16="http://schemas.microsoft.com/office/drawing/2014/main" id="{036DA662-9AD0-4105-BB9D-2925897A8231}"/>
                </a:ext>
              </a:extLst>
            </p:cNvPr>
            <p:cNvSpPr/>
            <p:nvPr/>
          </p:nvSpPr>
          <p:spPr>
            <a:xfrm>
              <a:off x="4023038" y="4235988"/>
              <a:ext cx="1486863" cy="460896"/>
            </a:xfrm>
            <a:prstGeom prst="roundRect">
              <a:avLst/>
            </a:prstGeom>
            <a:solidFill>
              <a:srgbClr val="3F346A"/>
            </a:solid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US" sz="1200">
                  <a:latin typeface="Gadugi"/>
                  <a:ea typeface="Gadugi"/>
                  <a:cs typeface="Calibri"/>
                </a:rPr>
                <a:t>Start LOOKING</a:t>
              </a:r>
            </a:p>
          </p:txBody>
        </p:sp>
        <p:pic>
          <p:nvPicPr>
            <p:cNvPr id="17" name="Picture 16" descr="Icon&#10;&#10;Description automatically generated">
              <a:extLst>
                <a:ext uri="{FF2B5EF4-FFF2-40B4-BE49-F238E27FC236}">
                  <a16:creationId xmlns:a16="http://schemas.microsoft.com/office/drawing/2014/main" id="{77DE1ED8-73BB-4A2E-9F94-F770BCC5B1A0}"/>
                </a:ext>
              </a:extLst>
            </p:cNvPr>
            <p:cNvPicPr>
              <a:picLocks noChangeAspect="1"/>
            </p:cNvPicPr>
            <p:nvPr/>
          </p:nvPicPr>
          <p:blipFill>
            <a:blip r:embed="rId6"/>
            <a:stretch>
              <a:fillRect/>
            </a:stretch>
          </p:blipFill>
          <p:spPr>
            <a:xfrm>
              <a:off x="5981127" y="3187960"/>
              <a:ext cx="1281158" cy="1281158"/>
            </a:xfrm>
            <a:prstGeom prst="rect">
              <a:avLst/>
            </a:prstGeom>
          </p:spPr>
        </p:pic>
        <p:sp>
          <p:nvSpPr>
            <p:cNvPr id="18" name="Rectangle: Rounded Corners 17">
              <a:extLst>
                <a:ext uri="{FF2B5EF4-FFF2-40B4-BE49-F238E27FC236}">
                  <a16:creationId xmlns:a16="http://schemas.microsoft.com/office/drawing/2014/main" id="{7A5ED843-12FC-43AE-A2E3-8CA742D775B7}"/>
                </a:ext>
              </a:extLst>
            </p:cNvPr>
            <p:cNvSpPr/>
            <p:nvPr/>
          </p:nvSpPr>
          <p:spPr>
            <a:xfrm>
              <a:off x="5886524" y="4235987"/>
              <a:ext cx="1486863" cy="460896"/>
            </a:xfrm>
            <a:prstGeom prst="roundRect">
              <a:avLst/>
            </a:prstGeom>
            <a:solidFill>
              <a:srgbClr val="3F346A"/>
            </a:solid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US" sz="1200">
                  <a:latin typeface="Gadugi"/>
                  <a:ea typeface="Gadugi"/>
                  <a:cs typeface="Calibri"/>
                </a:rPr>
                <a:t>Get TALKING</a:t>
              </a:r>
            </a:p>
          </p:txBody>
        </p:sp>
        <p:cxnSp>
          <p:nvCxnSpPr>
            <p:cNvPr id="21" name="Connector: Curved 20">
              <a:extLst>
                <a:ext uri="{FF2B5EF4-FFF2-40B4-BE49-F238E27FC236}">
                  <a16:creationId xmlns:a16="http://schemas.microsoft.com/office/drawing/2014/main" id="{2981D566-B157-4D94-BA98-9FB31DA93EA7}"/>
                </a:ext>
              </a:extLst>
            </p:cNvPr>
            <p:cNvCxnSpPr>
              <a:cxnSpLocks/>
              <a:stCxn id="11" idx="2"/>
              <a:endCxn id="8" idx="2"/>
            </p:cNvCxnSpPr>
            <p:nvPr/>
          </p:nvCxnSpPr>
          <p:spPr>
            <a:xfrm rot="5400000" flipH="1" flipV="1">
              <a:off x="1972516" y="3763046"/>
              <a:ext cx="7556" cy="1860117"/>
            </a:xfrm>
            <a:prstGeom prst="curvedConnector3">
              <a:avLst>
                <a:gd name="adj1" fmla="val -3025410"/>
              </a:avLst>
            </a:prstGeom>
            <a:ln w="28575">
              <a:solidFill>
                <a:srgbClr val="D5D0C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FA77F404-9E84-461E-B312-64496F8585D5}"/>
                </a:ext>
              </a:extLst>
            </p:cNvPr>
            <p:cNvCxnSpPr>
              <a:cxnSpLocks/>
              <a:stCxn id="8" idx="0"/>
              <a:endCxn id="16" idx="0"/>
            </p:cNvCxnSpPr>
            <p:nvPr/>
          </p:nvCxnSpPr>
          <p:spPr>
            <a:xfrm rot="16200000" flipH="1">
              <a:off x="3832632" y="3302151"/>
              <a:ext cx="7557" cy="1860117"/>
            </a:xfrm>
            <a:prstGeom prst="curvedConnector3">
              <a:avLst>
                <a:gd name="adj1" fmla="val -3025010"/>
              </a:avLst>
            </a:prstGeom>
            <a:ln w="28575">
              <a:solidFill>
                <a:srgbClr val="D5D0C7"/>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a:extLst>
                <a:ext uri="{FF2B5EF4-FFF2-40B4-BE49-F238E27FC236}">
                  <a16:creationId xmlns:a16="http://schemas.microsoft.com/office/drawing/2014/main" id="{BE7E1D54-0275-4A58-9FC6-0D91BEF57233}"/>
                </a:ext>
              </a:extLst>
            </p:cNvPr>
            <p:cNvCxnSpPr>
              <a:cxnSpLocks/>
              <a:stCxn id="16" idx="2"/>
              <a:endCxn id="18" idx="2"/>
            </p:cNvCxnSpPr>
            <p:nvPr/>
          </p:nvCxnSpPr>
          <p:spPr>
            <a:xfrm rot="5400000" flipH="1" flipV="1">
              <a:off x="5698212" y="3765141"/>
              <a:ext cx="1" cy="1863486"/>
            </a:xfrm>
            <a:prstGeom prst="curvedConnector3">
              <a:avLst>
                <a:gd name="adj1" fmla="val -22860000000"/>
              </a:avLst>
            </a:prstGeom>
            <a:ln w="28575">
              <a:solidFill>
                <a:srgbClr val="D5D0C7"/>
              </a:solidFill>
              <a:tailEnd type="triangle"/>
            </a:ln>
          </p:spPr>
          <p:style>
            <a:lnRef idx="1">
              <a:schemeClr val="accent1"/>
            </a:lnRef>
            <a:fillRef idx="0">
              <a:schemeClr val="accent1"/>
            </a:fillRef>
            <a:effectRef idx="0">
              <a:schemeClr val="accent1"/>
            </a:effectRef>
            <a:fontRef idx="minor">
              <a:schemeClr val="tx1"/>
            </a:fontRef>
          </p:style>
        </p:cxnSp>
      </p:grpSp>
      <p:pic>
        <p:nvPicPr>
          <p:cNvPr id="35" name="Picture 15" descr="Icon&#10;&#10;Description automatically generated">
            <a:extLst>
              <a:ext uri="{FF2B5EF4-FFF2-40B4-BE49-F238E27FC236}">
                <a16:creationId xmlns:a16="http://schemas.microsoft.com/office/drawing/2014/main" id="{B53A7783-A90A-4D4F-A2C3-D843A2E54BAE}"/>
              </a:ext>
            </a:extLst>
          </p:cNvPr>
          <p:cNvPicPr>
            <a:picLocks noChangeAspect="1"/>
          </p:cNvPicPr>
          <p:nvPr/>
        </p:nvPicPr>
        <p:blipFill>
          <a:blip r:embed="rId3"/>
          <a:stretch>
            <a:fillRect/>
          </a:stretch>
        </p:blipFill>
        <p:spPr>
          <a:xfrm>
            <a:off x="103359" y="5522574"/>
            <a:ext cx="360000" cy="361997"/>
          </a:xfrm>
          <a:prstGeom prst="rect">
            <a:avLst/>
          </a:prstGeom>
        </p:spPr>
      </p:pic>
      <p:sp>
        <p:nvSpPr>
          <p:cNvPr id="44" name="Rectangle: Rounded Corners 43">
            <a:extLst>
              <a:ext uri="{FF2B5EF4-FFF2-40B4-BE49-F238E27FC236}">
                <a16:creationId xmlns:a16="http://schemas.microsoft.com/office/drawing/2014/main" id="{0FECC074-517A-4E14-9099-6A9D4DB9DA2A}"/>
              </a:ext>
            </a:extLst>
          </p:cNvPr>
          <p:cNvSpPr/>
          <p:nvPr/>
        </p:nvSpPr>
        <p:spPr>
          <a:xfrm>
            <a:off x="4709930" y="7660032"/>
            <a:ext cx="2300470" cy="999326"/>
          </a:xfrm>
          <a:prstGeom prst="roundRect">
            <a:avLst>
              <a:gd name="adj" fmla="val 11212"/>
            </a:avLst>
          </a:prstGeom>
          <a:noFill/>
          <a:ln>
            <a:solidFill>
              <a:srgbClr val="288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D51B1968-7EA3-4AF3-87A5-A02F855D1AFC}"/>
              </a:ext>
            </a:extLst>
          </p:cNvPr>
          <p:cNvSpPr txBox="1"/>
          <p:nvPr/>
        </p:nvSpPr>
        <p:spPr>
          <a:xfrm>
            <a:off x="4721594" y="7684784"/>
            <a:ext cx="2288806" cy="369332"/>
          </a:xfrm>
          <a:prstGeom prst="rect">
            <a:avLst/>
          </a:prstGeom>
          <a:noFill/>
        </p:spPr>
        <p:txBody>
          <a:bodyPr wrap="square" lIns="91440" tIns="45720" rIns="91440" bIns="45720" numCol="1" rtlCol="0" anchor="t">
            <a:spAutoFit/>
          </a:bodyPr>
          <a:lstStyle/>
          <a:p>
            <a:r>
              <a:rPr lang="en-GB" sz="900">
                <a:solidFill>
                  <a:srgbClr val="237B84"/>
                </a:solidFill>
                <a:latin typeface="Gadugi"/>
                <a:ea typeface="Gadugi"/>
              </a:rPr>
              <a:t>Write down one place you can find apprenticeship vacancies…</a:t>
            </a:r>
          </a:p>
        </p:txBody>
      </p:sp>
      <p:pic>
        <p:nvPicPr>
          <p:cNvPr id="47" name="Picture 7" descr="Icon&#10;&#10;Description automatically generated">
            <a:extLst>
              <a:ext uri="{FF2B5EF4-FFF2-40B4-BE49-F238E27FC236}">
                <a16:creationId xmlns:a16="http://schemas.microsoft.com/office/drawing/2014/main" id="{1888BDB4-B338-4C17-80D9-9D447DDF8A27}"/>
              </a:ext>
            </a:extLst>
          </p:cNvPr>
          <p:cNvPicPr>
            <a:picLocks noChangeAspect="1"/>
          </p:cNvPicPr>
          <p:nvPr/>
        </p:nvPicPr>
        <p:blipFill>
          <a:blip r:embed="rId4"/>
          <a:stretch>
            <a:fillRect/>
          </a:stretch>
        </p:blipFill>
        <p:spPr>
          <a:xfrm>
            <a:off x="7023307" y="6633632"/>
            <a:ext cx="397269" cy="359839"/>
          </a:xfrm>
          <a:prstGeom prst="rect">
            <a:avLst/>
          </a:prstGeom>
        </p:spPr>
      </p:pic>
      <p:sp>
        <p:nvSpPr>
          <p:cNvPr id="61" name="TextBox 60">
            <a:extLst>
              <a:ext uri="{FF2B5EF4-FFF2-40B4-BE49-F238E27FC236}">
                <a16:creationId xmlns:a16="http://schemas.microsoft.com/office/drawing/2014/main" id="{E75B39DA-4A37-46D5-94A1-20CFCDA19CDF}"/>
              </a:ext>
            </a:extLst>
          </p:cNvPr>
          <p:cNvSpPr txBox="1"/>
          <p:nvPr/>
        </p:nvSpPr>
        <p:spPr>
          <a:xfrm>
            <a:off x="-18678" y="7612917"/>
            <a:ext cx="4728607" cy="1231106"/>
          </a:xfrm>
          <a:prstGeom prst="rect">
            <a:avLst/>
          </a:prstGeom>
          <a:noFill/>
        </p:spPr>
        <p:txBody>
          <a:bodyPr wrap="square" lIns="91440" tIns="45720" rIns="91440" bIns="45720" numCol="1" rtlCol="0" anchor="t">
            <a:spAutoFit/>
          </a:bodyPr>
          <a:lstStyle/>
          <a:p>
            <a:pPr marL="457200"/>
            <a:r>
              <a:rPr lang="en-GB" sz="1400" b="1" dirty="0">
                <a:solidFill>
                  <a:srgbClr val="237B84"/>
                </a:solidFill>
                <a:latin typeface="Gadugi"/>
                <a:ea typeface="Gadugi"/>
              </a:rPr>
              <a:t>LOOKING</a:t>
            </a:r>
            <a:endParaRPr lang="en-GB" sz="1200" b="1" dirty="0">
              <a:solidFill>
                <a:srgbClr val="237B84"/>
              </a:solidFill>
              <a:latin typeface="Gadugi"/>
              <a:ea typeface="Gadugi"/>
            </a:endParaRPr>
          </a:p>
          <a:p>
            <a:pPr marL="628650" indent="-171450">
              <a:buFont typeface="Wingdings" panose="05000000000000000000" pitchFamily="2" charset="2"/>
              <a:buChar char="§"/>
            </a:pPr>
            <a:r>
              <a:rPr lang="en-GB" sz="1200" dirty="0">
                <a:solidFill>
                  <a:srgbClr val="3F3A71"/>
                </a:solidFill>
                <a:latin typeface="Gadugi"/>
                <a:ea typeface="Gadugi"/>
              </a:rPr>
              <a:t>Apprenticeship vacancies appear online throughout the year</a:t>
            </a:r>
          </a:p>
          <a:p>
            <a:pPr marL="628650" indent="-171450">
              <a:buFont typeface="Wingdings" panose="05000000000000000000" pitchFamily="2" charset="2"/>
              <a:buChar char="§"/>
            </a:pPr>
            <a:r>
              <a:rPr lang="en-GB" sz="1200" dirty="0">
                <a:solidFill>
                  <a:srgbClr val="3F3A71"/>
                </a:solidFill>
                <a:latin typeface="Gadugi"/>
                <a:ea typeface="Gadugi"/>
              </a:rPr>
              <a:t>Browse vacancy sites and sign up for job alerts </a:t>
            </a:r>
          </a:p>
          <a:p>
            <a:pPr marL="628650" indent="-171450">
              <a:buFont typeface="Wingdings" panose="05000000000000000000" pitchFamily="2" charset="2"/>
              <a:buChar char="§"/>
            </a:pPr>
            <a:r>
              <a:rPr lang="en-GB" sz="1200" dirty="0">
                <a:solidFill>
                  <a:srgbClr val="3F3A71"/>
                </a:solidFill>
                <a:latin typeface="Gadugi"/>
                <a:ea typeface="Gadugi"/>
              </a:rPr>
              <a:t>Go to open days and careers fairs for direct contact with apprenticeship providers</a:t>
            </a:r>
          </a:p>
        </p:txBody>
      </p:sp>
      <p:pic>
        <p:nvPicPr>
          <p:cNvPr id="62" name="Picture 61" descr="Icon&#10;&#10;Description automatically generated">
            <a:extLst>
              <a:ext uri="{FF2B5EF4-FFF2-40B4-BE49-F238E27FC236}">
                <a16:creationId xmlns:a16="http://schemas.microsoft.com/office/drawing/2014/main" id="{65EA57F9-98A2-4CCE-A1E2-7A36F3CEC9A7}"/>
              </a:ext>
            </a:extLst>
          </p:cNvPr>
          <p:cNvPicPr>
            <a:picLocks noChangeAspect="1"/>
          </p:cNvPicPr>
          <p:nvPr/>
        </p:nvPicPr>
        <p:blipFill>
          <a:blip r:embed="rId5"/>
          <a:stretch>
            <a:fillRect/>
          </a:stretch>
        </p:blipFill>
        <p:spPr>
          <a:xfrm>
            <a:off x="103957" y="8048470"/>
            <a:ext cx="360000" cy="360000"/>
          </a:xfrm>
          <a:prstGeom prst="rect">
            <a:avLst/>
          </a:prstGeom>
        </p:spPr>
      </p:pic>
      <p:sp>
        <p:nvSpPr>
          <p:cNvPr id="63" name="TextBox 62">
            <a:extLst>
              <a:ext uri="{FF2B5EF4-FFF2-40B4-BE49-F238E27FC236}">
                <a16:creationId xmlns:a16="http://schemas.microsoft.com/office/drawing/2014/main" id="{2421ADD1-8960-4498-9483-25765DD897B7}"/>
              </a:ext>
            </a:extLst>
          </p:cNvPr>
          <p:cNvSpPr txBox="1"/>
          <p:nvPr/>
        </p:nvSpPr>
        <p:spPr>
          <a:xfrm>
            <a:off x="2068653" y="8763825"/>
            <a:ext cx="5424230" cy="1046440"/>
          </a:xfrm>
          <a:prstGeom prst="rect">
            <a:avLst/>
          </a:prstGeom>
          <a:noFill/>
        </p:spPr>
        <p:txBody>
          <a:bodyPr wrap="square" lIns="91440" tIns="45720" rIns="540000" bIns="45720" numCol="1" rtlCol="0" anchor="t">
            <a:spAutoFit/>
          </a:bodyPr>
          <a:lstStyle/>
          <a:p>
            <a:pPr marL="457200" algn="r"/>
            <a:r>
              <a:rPr lang="en-GB" sz="1400" b="1" dirty="0">
                <a:solidFill>
                  <a:srgbClr val="237B84"/>
                </a:solidFill>
                <a:latin typeface="Gadugi"/>
                <a:ea typeface="Gadugi"/>
              </a:rPr>
              <a:t>TALK</a:t>
            </a:r>
          </a:p>
          <a:p>
            <a:pPr marL="628650" indent="-171450" algn="r">
              <a:buFont typeface="Wingdings" panose="05000000000000000000" pitchFamily="2" charset="2"/>
              <a:buChar char="§"/>
            </a:pPr>
            <a:r>
              <a:rPr lang="en-GB" sz="1200" dirty="0">
                <a:solidFill>
                  <a:srgbClr val="3F3A71"/>
                </a:solidFill>
                <a:latin typeface="Gadugi"/>
                <a:ea typeface="Gadugi"/>
              </a:rPr>
              <a:t>Contact employers and training providers</a:t>
            </a:r>
          </a:p>
          <a:p>
            <a:pPr marL="628650" indent="-171450" algn="r">
              <a:buFont typeface="Wingdings" panose="05000000000000000000" pitchFamily="2" charset="2"/>
              <a:buChar char="§"/>
            </a:pPr>
            <a:r>
              <a:rPr lang="en-GB" sz="1200" dirty="0">
                <a:solidFill>
                  <a:srgbClr val="3F3A71"/>
                </a:solidFill>
                <a:latin typeface="Gadugi"/>
                <a:ea typeface="Gadugi"/>
              </a:rPr>
              <a:t>You can approach employers or training providers to see if it is possible to set up an apprenticeship</a:t>
            </a:r>
          </a:p>
          <a:p>
            <a:pPr marL="628650" indent="-171450" algn="r">
              <a:buFont typeface="Wingdings" panose="05000000000000000000" pitchFamily="2" charset="2"/>
              <a:buChar char="§"/>
            </a:pPr>
            <a:r>
              <a:rPr lang="en-GB" sz="1200" dirty="0">
                <a:solidFill>
                  <a:srgbClr val="3F3A71"/>
                </a:solidFill>
                <a:latin typeface="Gadugi"/>
                <a:ea typeface="Gadugi"/>
              </a:rPr>
              <a:t>APPLY!</a:t>
            </a:r>
          </a:p>
        </p:txBody>
      </p:sp>
      <p:sp>
        <p:nvSpPr>
          <p:cNvPr id="64" name="Oval 63">
            <a:extLst>
              <a:ext uri="{FF2B5EF4-FFF2-40B4-BE49-F238E27FC236}">
                <a16:creationId xmlns:a16="http://schemas.microsoft.com/office/drawing/2014/main" id="{89D008CC-6B0A-40E5-B209-3A457063BF88}"/>
              </a:ext>
            </a:extLst>
          </p:cNvPr>
          <p:cNvSpPr>
            <a:spLocks noChangeAspect="1"/>
          </p:cNvSpPr>
          <p:nvPr/>
        </p:nvSpPr>
        <p:spPr>
          <a:xfrm>
            <a:off x="457764" y="6178824"/>
            <a:ext cx="1273385" cy="1281159"/>
          </a:xfrm>
          <a:prstGeom prst="ellipse">
            <a:avLst/>
          </a:prstGeom>
          <a:solidFill>
            <a:srgbClr val="D5D0C7"/>
          </a:solidFill>
          <a:ln>
            <a:solidFill>
              <a:srgbClr val="322C5D"/>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GB" sz="850" b="1" dirty="0">
                <a:solidFill>
                  <a:srgbClr val="3F3A71"/>
                </a:solidFill>
                <a:cs typeface="Calibri"/>
              </a:rPr>
              <a:t>Remember</a:t>
            </a:r>
          </a:p>
          <a:p>
            <a:pPr algn="ctr"/>
            <a:r>
              <a:rPr lang="en-GB" sz="850" dirty="0">
                <a:solidFill>
                  <a:srgbClr val="3F3A71"/>
                </a:solidFill>
                <a:cs typeface="Calibri"/>
              </a:rPr>
              <a:t>You can apply for apprenticeships while submitting other applications on UCAS or at college</a:t>
            </a:r>
          </a:p>
        </p:txBody>
      </p:sp>
      <p:pic>
        <p:nvPicPr>
          <p:cNvPr id="83" name="Picture 82" descr="Icon&#10;&#10;Description automatically generated">
            <a:extLst>
              <a:ext uri="{FF2B5EF4-FFF2-40B4-BE49-F238E27FC236}">
                <a16:creationId xmlns:a16="http://schemas.microsoft.com/office/drawing/2014/main" id="{EB18262D-3711-4D31-8F63-24623B7B44A3}"/>
              </a:ext>
            </a:extLst>
          </p:cNvPr>
          <p:cNvPicPr>
            <a:picLocks noChangeAspect="1"/>
          </p:cNvPicPr>
          <p:nvPr/>
        </p:nvPicPr>
        <p:blipFill>
          <a:blip r:embed="rId6"/>
          <a:stretch>
            <a:fillRect/>
          </a:stretch>
        </p:blipFill>
        <p:spPr>
          <a:xfrm>
            <a:off x="7037151" y="9107045"/>
            <a:ext cx="360000" cy="360000"/>
          </a:xfrm>
          <a:prstGeom prst="rect">
            <a:avLst/>
          </a:prstGeom>
        </p:spPr>
      </p:pic>
    </p:spTree>
    <p:extLst>
      <p:ext uri="{BB962C8B-B14F-4D97-AF65-F5344CB8AC3E}">
        <p14:creationId xmlns:p14="http://schemas.microsoft.com/office/powerpoint/2010/main" val="3348521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77316A-A2D0-B349-80E7-53963D2CFCED}"/>
              </a:ext>
            </a:extLst>
          </p:cNvPr>
          <p:cNvSpPr txBox="1"/>
          <p:nvPr/>
        </p:nvSpPr>
        <p:spPr>
          <a:xfrm>
            <a:off x="268219" y="595544"/>
            <a:ext cx="6802747" cy="1077218"/>
          </a:xfrm>
          <a:prstGeom prst="rect">
            <a:avLst/>
          </a:prstGeom>
          <a:noFill/>
        </p:spPr>
        <p:txBody>
          <a:bodyPr wrap="square" lIns="91440" tIns="45720" rIns="91440" bIns="45720" rtlCol="0" anchor="t">
            <a:spAutoFit/>
          </a:bodyPr>
          <a:lstStyle/>
          <a:p>
            <a:r>
              <a:rPr lang="en-GB" sz="3200" b="1">
                <a:solidFill>
                  <a:srgbClr val="3F346A"/>
                </a:solidFill>
                <a:latin typeface="Trebuchet MS"/>
              </a:rPr>
              <a:t>WRITING YOUR PERSONAL STATEMENT</a:t>
            </a:r>
          </a:p>
        </p:txBody>
      </p:sp>
      <p:sp>
        <p:nvSpPr>
          <p:cNvPr id="7" name="Rounded Rectangle 6">
            <a:extLst>
              <a:ext uri="{FF2B5EF4-FFF2-40B4-BE49-F238E27FC236}">
                <a16:creationId xmlns:a16="http://schemas.microsoft.com/office/drawing/2014/main" id="{00182280-A483-0547-A6A5-888ED5A7C150}"/>
              </a:ext>
            </a:extLst>
          </p:cNvPr>
          <p:cNvSpPr/>
          <p:nvPr/>
        </p:nvSpPr>
        <p:spPr>
          <a:xfrm>
            <a:off x="3836932" y="1368866"/>
            <a:ext cx="4712421" cy="7909814"/>
          </a:xfrm>
          <a:prstGeom prst="roundRect">
            <a:avLst/>
          </a:prstGeom>
          <a:solidFill>
            <a:srgbClr val="DDD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A6E64A-6735-CD46-8415-F873CBC63C58}"/>
              </a:ext>
            </a:extLst>
          </p:cNvPr>
          <p:cNvSpPr txBox="1"/>
          <p:nvPr/>
        </p:nvSpPr>
        <p:spPr>
          <a:xfrm>
            <a:off x="4038679" y="1788100"/>
            <a:ext cx="3324146" cy="5078313"/>
          </a:xfrm>
          <a:prstGeom prst="rect">
            <a:avLst/>
          </a:prstGeom>
          <a:noFill/>
        </p:spPr>
        <p:txBody>
          <a:bodyPr wrap="square" lIns="91440" tIns="45720" rIns="91440" bIns="45720" rtlCol="0" anchor="t">
            <a:spAutoFit/>
          </a:bodyPr>
          <a:lstStyle/>
          <a:p>
            <a:r>
              <a:rPr lang="en-GB" sz="1200" b="1" dirty="0">
                <a:solidFill>
                  <a:srgbClr val="3F3A71"/>
                </a:solidFill>
                <a:latin typeface="Gadugi"/>
                <a:ea typeface="Gadugi"/>
              </a:rPr>
              <a:t>Sharing your experience</a:t>
            </a:r>
            <a:endParaRPr lang="en-US" dirty="0">
              <a:solidFill>
                <a:srgbClr val="3F3A71"/>
              </a:solidFill>
            </a:endParaRPr>
          </a:p>
          <a:p>
            <a:endParaRPr lang="en-GB" sz="1200" b="1" dirty="0">
              <a:solidFill>
                <a:srgbClr val="3F3A71"/>
              </a:solidFill>
              <a:latin typeface="Gadugi"/>
              <a:ea typeface="Gadugi"/>
            </a:endParaRPr>
          </a:p>
          <a:p>
            <a:r>
              <a:rPr lang="en-GB" sz="1200" dirty="0">
                <a:solidFill>
                  <a:srgbClr val="3F3A71"/>
                </a:solidFill>
                <a:latin typeface="Gadugi"/>
                <a:ea typeface="Gadugi"/>
              </a:rPr>
              <a:t>Sharing your experience as a service child in your statement is optional, however, if you feel comfortable, it is recommended that you do. From your unique experiences, you will have gained insight and skills in areas that could support you in student life and your studies. </a:t>
            </a:r>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a typeface="Gadugi"/>
            </a:endParaRPr>
          </a:p>
          <a:p>
            <a:r>
              <a:rPr lang="en-GB" sz="1200" b="1" dirty="0">
                <a:solidFill>
                  <a:srgbClr val="3F3A71"/>
                </a:solidFill>
                <a:latin typeface="Gadugi"/>
                <a:ea typeface="Gadugi"/>
              </a:rPr>
              <a:t>Some ideas of things you might like to mention;</a:t>
            </a:r>
            <a:endParaRPr lang="en-GB" sz="1200" b="1"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a typeface="Gadugi"/>
            </a:endParaRPr>
          </a:p>
          <a:p>
            <a:r>
              <a:rPr lang="en-GB" sz="1200" dirty="0">
                <a:solidFill>
                  <a:srgbClr val="3F3A71"/>
                </a:solidFill>
                <a:latin typeface="Gadugi"/>
                <a:ea typeface="Gadugi"/>
              </a:rPr>
              <a:t>Mobility, deployment and moving overseas.</a:t>
            </a:r>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a typeface="Gadugi"/>
            </a:endParaRPr>
          </a:p>
          <a:p>
            <a:r>
              <a:rPr lang="en-GB" sz="1200" b="1" dirty="0">
                <a:solidFill>
                  <a:srgbClr val="3F3A71"/>
                </a:solidFill>
                <a:latin typeface="Gadugi"/>
                <a:ea typeface="Gadugi"/>
              </a:rPr>
              <a:t>What skills have you developed in these areas? </a:t>
            </a:r>
            <a:endParaRPr lang="en-GB" sz="1200" b="1"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a typeface="Gadugi"/>
            </a:endParaRPr>
          </a:p>
          <a:p>
            <a:r>
              <a:rPr lang="en-GB" sz="1200" dirty="0">
                <a:solidFill>
                  <a:srgbClr val="3F3A71"/>
                </a:solidFill>
                <a:latin typeface="Gadugi"/>
                <a:ea typeface="Gadugi"/>
              </a:rPr>
              <a:t>Resilience, advanced social skills, adaptability, high level of self-management, significant maturity, exposure to different cultures and people.</a:t>
            </a:r>
            <a:endParaRPr lang="en-GB" sz="1200" dirty="0">
              <a:solidFill>
                <a:srgbClr val="3F3A71"/>
              </a:solidFill>
              <a:latin typeface="Calibri" panose="020F0502020204030204"/>
              <a:ea typeface="Gadugi"/>
              <a:cs typeface="Calibri" panose="020F0502020204030204"/>
            </a:endParaRPr>
          </a:p>
          <a:p>
            <a:endParaRPr lang="en-GB" sz="1200" dirty="0">
              <a:solidFill>
                <a:srgbClr val="3F3A71"/>
              </a:solidFill>
              <a:latin typeface="Gadugi" panose="020B0502040204020203" pitchFamily="34" charset="0"/>
              <a:ea typeface="Gadugi"/>
              <a:cs typeface="Calibri" panose="020F0502020204030204"/>
            </a:endParaRPr>
          </a:p>
          <a:p>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a typeface="Gadugi"/>
            </a:endParaRPr>
          </a:p>
        </p:txBody>
      </p:sp>
      <p:sp>
        <p:nvSpPr>
          <p:cNvPr id="13" name="TextBox 12">
            <a:extLst>
              <a:ext uri="{FF2B5EF4-FFF2-40B4-BE49-F238E27FC236}">
                <a16:creationId xmlns:a16="http://schemas.microsoft.com/office/drawing/2014/main" id="{8EF254D9-412C-2A45-B775-B02B05F177FF}"/>
              </a:ext>
            </a:extLst>
          </p:cNvPr>
          <p:cNvSpPr txBox="1"/>
          <p:nvPr/>
        </p:nvSpPr>
        <p:spPr>
          <a:xfrm>
            <a:off x="431800" y="10012631"/>
            <a:ext cx="1802342" cy="246221"/>
          </a:xfrm>
          <a:prstGeom prst="rect">
            <a:avLst/>
          </a:prstGeom>
          <a:noFill/>
        </p:spPr>
        <p:txBody>
          <a:bodyPr wrap="square" lIns="91440" tIns="45720" rIns="91440" bIns="45720" rtlCol="0" anchor="t">
            <a:spAutoFit/>
          </a:bodyPr>
          <a:lstStyle/>
          <a:p>
            <a:r>
              <a:rPr lang="en-US" sz="1000" dirty="0">
                <a:solidFill>
                  <a:srgbClr val="237B84"/>
                </a:solidFill>
                <a:latin typeface="Gadugi"/>
                <a:ea typeface="Gadugi"/>
              </a:rPr>
              <a:t>16 </a:t>
            </a:r>
            <a:r>
              <a:rPr lang="en-US" sz="1000" dirty="0">
                <a:latin typeface="Gadugi"/>
                <a:ea typeface="Gadugi"/>
              </a:rPr>
              <a:t>| </a:t>
            </a:r>
            <a:r>
              <a:rPr lang="en-US" sz="1000" dirty="0">
                <a:solidFill>
                  <a:srgbClr val="237B84"/>
                </a:solidFill>
                <a:latin typeface="Gadugi"/>
                <a:ea typeface="Gadugi"/>
              </a:rPr>
              <a:t>Making My Application</a:t>
            </a:r>
            <a:endParaRPr lang="en-US" sz="1000" dirty="0">
              <a:solidFill>
                <a:srgbClr val="237B84"/>
              </a:solidFill>
              <a:latin typeface="Gadugi" panose="020B0502040204020203" pitchFamily="34" charset="0"/>
            </a:endParaRPr>
          </a:p>
        </p:txBody>
      </p:sp>
      <p:sp>
        <p:nvSpPr>
          <p:cNvPr id="2" name="TextBox 1">
            <a:extLst>
              <a:ext uri="{FF2B5EF4-FFF2-40B4-BE49-F238E27FC236}">
                <a16:creationId xmlns:a16="http://schemas.microsoft.com/office/drawing/2014/main" id="{0284DC6B-7ADE-FEAF-CAF7-88C65D854DFD}"/>
              </a:ext>
            </a:extLst>
          </p:cNvPr>
          <p:cNvSpPr txBox="1"/>
          <p:nvPr/>
        </p:nvSpPr>
        <p:spPr>
          <a:xfrm>
            <a:off x="4012193" y="5735413"/>
            <a:ext cx="3323860" cy="1754326"/>
          </a:xfrm>
          <a:prstGeom prst="rect">
            <a:avLst/>
          </a:prstGeom>
          <a:noFill/>
        </p:spPr>
        <p:txBody>
          <a:bodyPr wrap="square" lIns="91440" tIns="45720" rIns="91440" bIns="45720" rtlCol="0" anchor="t">
            <a:spAutoFit/>
          </a:bodyPr>
          <a:lstStyle/>
          <a:p>
            <a:pPr algn="just"/>
            <a:r>
              <a:rPr lang="en-GB" sz="1200" b="1" i="1" dirty="0">
                <a:solidFill>
                  <a:srgbClr val="3F3A71"/>
                </a:solidFill>
                <a:ea typeface="+mn-lt"/>
                <a:cs typeface="+mn-lt"/>
              </a:rPr>
              <a:t>Remember that, alongside your Personal Statement, you can ask your college or school to submit a reference for you. This can highlight the impact military life has had on your education experience. This could include mentioning high levels of mobility or impact of deployment of a parent. This may result in a contextualised offer which reflects the student's individual circumstances leading up to Higher Education.</a:t>
            </a:r>
          </a:p>
        </p:txBody>
      </p:sp>
      <p:sp>
        <p:nvSpPr>
          <p:cNvPr id="11" name="Rectangle: Diagonal Corners Rounded 10">
            <a:extLst>
              <a:ext uri="{FF2B5EF4-FFF2-40B4-BE49-F238E27FC236}">
                <a16:creationId xmlns:a16="http://schemas.microsoft.com/office/drawing/2014/main" id="{3B53D0E7-0010-1FDF-1F0C-0114B2906682}"/>
              </a:ext>
            </a:extLst>
          </p:cNvPr>
          <p:cNvSpPr/>
          <p:nvPr/>
        </p:nvSpPr>
        <p:spPr>
          <a:xfrm>
            <a:off x="4636829" y="7813578"/>
            <a:ext cx="2434137" cy="1712757"/>
          </a:xfrm>
          <a:prstGeom prst="round2DiagRect">
            <a:avLst/>
          </a:prstGeom>
          <a:solidFill>
            <a:srgbClr val="3F346A"/>
          </a:solidFill>
          <a:ln w="76200">
            <a:solidFill>
              <a:srgbClr val="05A49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solidFill>
                  <a:schemeClr val="bg1"/>
                </a:solidFill>
                <a:effectLst/>
                <a:latin typeface="Gadugi" panose="020B0502040204020203" pitchFamily="34" charset="0"/>
                <a:ea typeface="Gadugi" panose="020B0502040204020203" pitchFamily="34" charset="0"/>
              </a:rPr>
              <a:t>I included a small paragraph about being a service child in my Personal </a:t>
            </a:r>
            <a:r>
              <a:rPr lang="en-GB" sz="1200" b="1" dirty="0">
                <a:solidFill>
                  <a:schemeClr val="bg1"/>
                </a:solidFill>
                <a:latin typeface="Gadugi" panose="020B0502040204020203" pitchFamily="34" charset="0"/>
                <a:ea typeface="Gadugi" panose="020B0502040204020203" pitchFamily="34" charset="0"/>
              </a:rPr>
              <a:t>S</a:t>
            </a:r>
            <a:r>
              <a:rPr lang="en-GB" sz="1200" b="1" dirty="0">
                <a:solidFill>
                  <a:schemeClr val="bg1"/>
                </a:solidFill>
                <a:effectLst/>
                <a:latin typeface="Gadugi" panose="020B0502040204020203" pitchFamily="34" charset="0"/>
                <a:ea typeface="Gadugi" panose="020B0502040204020203" pitchFamily="34" charset="0"/>
              </a:rPr>
              <a:t>tatement.</a:t>
            </a:r>
            <a:endParaRPr lang="en-GB" sz="1200" b="1" dirty="0">
              <a:solidFill>
                <a:schemeClr val="bg1"/>
              </a:solidFill>
              <a:latin typeface="Gadugi" panose="020B0502040204020203" pitchFamily="34" charset="0"/>
              <a:ea typeface="Gadugi" panose="020B0502040204020203" pitchFamily="34" charset="0"/>
            </a:endParaRPr>
          </a:p>
          <a:p>
            <a:pPr algn="ctr"/>
            <a:endParaRPr lang="en-GB" sz="1200" b="1" dirty="0">
              <a:latin typeface="Gadugi"/>
              <a:ea typeface="Gadugi"/>
            </a:endParaRPr>
          </a:p>
          <a:p>
            <a:pPr algn="ctr"/>
            <a:r>
              <a:rPr lang="en-GB" sz="1200" b="1" dirty="0">
                <a:solidFill>
                  <a:srgbClr val="05A49E"/>
                </a:solidFill>
                <a:latin typeface="Gadugi"/>
                <a:ea typeface="Gadugi"/>
              </a:rPr>
              <a:t>Rhianna, Service Child </a:t>
            </a:r>
          </a:p>
          <a:p>
            <a:pPr algn="ctr"/>
            <a:r>
              <a:rPr lang="en-GB" sz="1200" b="1" dirty="0">
                <a:solidFill>
                  <a:srgbClr val="05A49E"/>
                </a:solidFill>
                <a:latin typeface="Gadugi"/>
                <a:ea typeface="Gadugi"/>
              </a:rPr>
              <a:t>Biomedical Science</a:t>
            </a:r>
          </a:p>
          <a:p>
            <a:pPr algn="ctr"/>
            <a:r>
              <a:rPr lang="en-GB" sz="1200" b="1" dirty="0">
                <a:solidFill>
                  <a:srgbClr val="05A49E"/>
                </a:solidFill>
                <a:latin typeface="Gadugi"/>
                <a:ea typeface="Gadugi"/>
              </a:rPr>
              <a:t>Kings College, London</a:t>
            </a:r>
          </a:p>
        </p:txBody>
      </p:sp>
      <p:sp>
        <p:nvSpPr>
          <p:cNvPr id="10" name="TextBox 9">
            <a:extLst>
              <a:ext uri="{FF2B5EF4-FFF2-40B4-BE49-F238E27FC236}">
                <a16:creationId xmlns:a16="http://schemas.microsoft.com/office/drawing/2014/main" id="{BEEA1A6C-7239-C12B-5512-B40F50778468}"/>
              </a:ext>
            </a:extLst>
          </p:cNvPr>
          <p:cNvSpPr txBox="1"/>
          <p:nvPr/>
        </p:nvSpPr>
        <p:spPr>
          <a:xfrm>
            <a:off x="297622" y="1672762"/>
            <a:ext cx="3204630" cy="1015663"/>
          </a:xfrm>
          <a:prstGeom prst="rect">
            <a:avLst/>
          </a:prstGeom>
          <a:noFill/>
        </p:spPr>
        <p:txBody>
          <a:bodyPr wrap="square" rtlCol="0">
            <a:spAutoFit/>
          </a:bodyPr>
          <a:lstStyle/>
          <a:p>
            <a:r>
              <a:rPr lang="en-GB" sz="1200" b="1" dirty="0">
                <a:solidFill>
                  <a:srgbClr val="237B84"/>
                </a:solidFill>
                <a:latin typeface="Gadugi"/>
                <a:ea typeface="Gadugi"/>
              </a:rPr>
              <a:t>Your Personal Statement is your opportunity to tell the university why you want to study your chosen subject and to demonstrate that you will be an engaged and motivated student.</a:t>
            </a:r>
          </a:p>
        </p:txBody>
      </p:sp>
      <p:pic>
        <p:nvPicPr>
          <p:cNvPr id="3" name="Picture 2" descr="Qr code&#10;&#10;Description automatically generated">
            <a:extLst>
              <a:ext uri="{FF2B5EF4-FFF2-40B4-BE49-F238E27FC236}">
                <a16:creationId xmlns:a16="http://schemas.microsoft.com/office/drawing/2014/main" id="{62E665DF-2709-8027-2470-29BE2A5AFDBC}"/>
              </a:ext>
            </a:extLst>
          </p:cNvPr>
          <p:cNvPicPr>
            <a:picLocks noChangeAspect="1"/>
          </p:cNvPicPr>
          <p:nvPr/>
        </p:nvPicPr>
        <p:blipFill>
          <a:blip r:embed="rId3"/>
          <a:stretch>
            <a:fillRect/>
          </a:stretch>
        </p:blipFill>
        <p:spPr>
          <a:xfrm>
            <a:off x="3125007" y="9248306"/>
            <a:ext cx="1309659" cy="1309659"/>
          </a:xfrm>
          <a:prstGeom prst="rect">
            <a:avLst/>
          </a:prstGeom>
        </p:spPr>
      </p:pic>
      <p:sp>
        <p:nvSpPr>
          <p:cNvPr id="6" name="TextBox 5">
            <a:extLst>
              <a:ext uri="{FF2B5EF4-FFF2-40B4-BE49-F238E27FC236}">
                <a16:creationId xmlns:a16="http://schemas.microsoft.com/office/drawing/2014/main" id="{DF036A4B-95D6-C441-847B-441403B889A2}"/>
              </a:ext>
            </a:extLst>
          </p:cNvPr>
          <p:cNvSpPr txBox="1"/>
          <p:nvPr/>
        </p:nvSpPr>
        <p:spPr>
          <a:xfrm>
            <a:off x="310937" y="2680457"/>
            <a:ext cx="3425121" cy="7294305"/>
          </a:xfrm>
          <a:prstGeom prst="rect">
            <a:avLst/>
          </a:prstGeom>
          <a:noFill/>
        </p:spPr>
        <p:txBody>
          <a:bodyPr wrap="square" lIns="91440" tIns="45720" rIns="91440" bIns="45720" rtlCol="0" anchor="t">
            <a:spAutoFit/>
          </a:bodyPr>
          <a:lstStyle/>
          <a:p>
            <a:r>
              <a:rPr lang="en-GB" sz="1200" dirty="0">
                <a:solidFill>
                  <a:srgbClr val="3F3A71"/>
                </a:solidFill>
                <a:latin typeface="Gadugi"/>
                <a:ea typeface="Gadugi"/>
              </a:rPr>
              <a:t>You write one Personal Statement that is sent to the five universities of your choice. You are limited to a maximum of 400 characters or 37 lines of text, so it’s important that you are clear and concise. </a:t>
            </a:r>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a:ea typeface="Gadugi"/>
            </a:endParaRPr>
          </a:p>
          <a:p>
            <a:r>
              <a:rPr lang="en-GB" sz="1200" dirty="0">
                <a:solidFill>
                  <a:srgbClr val="3F3A71"/>
                </a:solidFill>
                <a:latin typeface="Gadugi"/>
                <a:ea typeface="Gadugi"/>
              </a:rPr>
              <a:t>Structure is key and we suggest the following;</a:t>
            </a:r>
          </a:p>
          <a:p>
            <a:r>
              <a:rPr lang="en-GB" sz="1200" dirty="0">
                <a:solidFill>
                  <a:srgbClr val="3F3A71"/>
                </a:solidFill>
                <a:latin typeface="Gadugi"/>
                <a:ea typeface="Gadugi"/>
              </a:rPr>
              <a:t>Introduction (10%), Academic Interest (60%), Super-Curricular Activities (10%), </a:t>
            </a:r>
          </a:p>
          <a:p>
            <a:r>
              <a:rPr lang="en-GB" sz="1200" dirty="0">
                <a:solidFill>
                  <a:srgbClr val="3F3A71"/>
                </a:solidFill>
                <a:latin typeface="Gadugi"/>
                <a:ea typeface="Gadugi"/>
              </a:rPr>
              <a:t>Extra-Curricular Activities (10%) and, finally, finish with a strong Conclusion (10%). </a:t>
            </a:r>
            <a:endParaRPr lang="en-GB" dirty="0">
              <a:solidFill>
                <a:srgbClr val="3F3A71"/>
              </a:solidFill>
              <a:latin typeface="Calibri" panose="020F0502020204030204"/>
              <a:ea typeface="Calibri" panose="020F0502020204030204"/>
              <a:cs typeface="Calibri" panose="020F0502020204030204"/>
            </a:endParaRPr>
          </a:p>
          <a:p>
            <a:endParaRPr lang="en-GB" sz="1200" dirty="0">
              <a:solidFill>
                <a:srgbClr val="3F3A71"/>
              </a:solidFill>
              <a:latin typeface="Gadugi"/>
              <a:ea typeface="Gadugi"/>
            </a:endParaRPr>
          </a:p>
          <a:p>
            <a:r>
              <a:rPr lang="en-GB" sz="1200" dirty="0">
                <a:solidFill>
                  <a:srgbClr val="3F3A71"/>
                </a:solidFill>
                <a:latin typeface="Gadugi"/>
                <a:ea typeface="Gadugi"/>
              </a:rPr>
              <a:t>Please scan the QR code at the bottom of this page to access a Personal Statement template.</a:t>
            </a:r>
          </a:p>
          <a:p>
            <a:endParaRPr lang="en-GB" sz="1200" dirty="0">
              <a:solidFill>
                <a:srgbClr val="3F3A71"/>
              </a:solidFill>
              <a:latin typeface="Gadugi"/>
              <a:ea typeface="Gadugi"/>
            </a:endParaRPr>
          </a:p>
          <a:p>
            <a:r>
              <a:rPr lang="en-GB" sz="1200" b="1" dirty="0">
                <a:solidFill>
                  <a:srgbClr val="3F3A71"/>
                </a:solidFill>
                <a:latin typeface="Gadugi"/>
                <a:ea typeface="Gadugi"/>
              </a:rPr>
              <a:t>Top tips for writing your Personal Statement:</a:t>
            </a:r>
            <a:endParaRPr lang="en-GB" sz="1200" b="1"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a typeface="Gadugi"/>
            </a:endParaRPr>
          </a:p>
          <a:p>
            <a:pPr marL="171450" indent="-171450">
              <a:buFont typeface="Arial"/>
              <a:buChar char="•"/>
            </a:pPr>
            <a:r>
              <a:rPr lang="en-GB" sz="1200" dirty="0">
                <a:solidFill>
                  <a:srgbClr val="3F3A71"/>
                </a:solidFill>
                <a:latin typeface="Gadugi"/>
                <a:ea typeface="Gadugi"/>
              </a:rPr>
              <a:t>Start your draft early! The earlier you start and the more drafts you do, the more support you can get with editing and the less stressed you will feel.</a:t>
            </a:r>
            <a:endParaRPr lang="en-GB" sz="1200" dirty="0">
              <a:solidFill>
                <a:srgbClr val="3F3A71"/>
              </a:solidFill>
              <a:latin typeface="Gadugi" panose="020B0502040204020203" pitchFamily="34" charset="0"/>
              <a:ea typeface="Gadugi"/>
            </a:endParaRPr>
          </a:p>
          <a:p>
            <a:pPr marL="171450" indent="-171450">
              <a:buFont typeface="Arial"/>
              <a:buChar char="•"/>
            </a:pPr>
            <a:r>
              <a:rPr lang="en-GB" sz="1200" dirty="0">
                <a:solidFill>
                  <a:srgbClr val="3F3A71"/>
                </a:solidFill>
                <a:latin typeface="Gadugi"/>
                <a:ea typeface="Gadugi"/>
              </a:rPr>
              <a:t>You do not have unlimited space so use your words wisely!</a:t>
            </a:r>
            <a:endParaRPr lang="en-GB" sz="1200" dirty="0">
              <a:solidFill>
                <a:srgbClr val="3F3A71"/>
              </a:solidFill>
              <a:latin typeface="Gadugi" panose="020B0502040204020203" pitchFamily="34" charset="0"/>
              <a:ea typeface="Gadugi"/>
            </a:endParaRPr>
          </a:p>
          <a:p>
            <a:pPr marL="171450" indent="-171450">
              <a:buFont typeface="Arial"/>
              <a:buChar char="•"/>
            </a:pPr>
            <a:r>
              <a:rPr lang="en-GB" sz="1200" dirty="0">
                <a:solidFill>
                  <a:srgbClr val="3F3A71"/>
                </a:solidFill>
                <a:latin typeface="Gadugi"/>
                <a:ea typeface="Gadugi"/>
              </a:rPr>
              <a:t>Structure is important! Make sure you consider that 70% of your Personal Statement should be your topic of interest covering academic interest and super-curricular activities. Examples of these could include attending university open days, taster sessions, any relevant work experience or projects that you've completed.</a:t>
            </a:r>
            <a:endParaRPr lang="en-GB" sz="1200" dirty="0">
              <a:solidFill>
                <a:srgbClr val="3F3A71"/>
              </a:solidFill>
              <a:latin typeface="Gadugi" panose="020B0502040204020203" pitchFamily="34" charset="0"/>
              <a:ea typeface="Gadugi"/>
            </a:endParaRPr>
          </a:p>
          <a:p>
            <a:pPr marL="171450" indent="-171450">
              <a:buFont typeface="Arial"/>
              <a:buChar char="•"/>
            </a:pPr>
            <a:r>
              <a:rPr lang="en-GB" sz="1200" dirty="0">
                <a:solidFill>
                  <a:srgbClr val="3F3A71"/>
                </a:solidFill>
                <a:latin typeface="Gadugi"/>
                <a:ea typeface="Gadugi"/>
              </a:rPr>
              <a:t>Do not use bullet points. When making a point, always elaborate. Tell them why you want to study the course, show them that you're motivated and prepared for a career in your chosen field, and tell them about any relevant experience. </a:t>
            </a:r>
          </a:p>
          <a:p>
            <a:endParaRPr lang="en-GB" sz="1200" dirty="0">
              <a:solidFill>
                <a:srgbClr val="3F3A71"/>
              </a:solidFill>
              <a:highlight>
                <a:srgbClr val="FFFF00"/>
              </a:highlight>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3104390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Rounded Corners 87">
            <a:extLst>
              <a:ext uri="{FF2B5EF4-FFF2-40B4-BE49-F238E27FC236}">
                <a16:creationId xmlns:a16="http://schemas.microsoft.com/office/drawing/2014/main" id="{8BF2963E-C5B4-4303-856B-13A0CFA4CF15}"/>
              </a:ext>
            </a:extLst>
          </p:cNvPr>
          <p:cNvSpPr>
            <a:spLocks noChangeAspect="1"/>
          </p:cNvSpPr>
          <p:nvPr/>
        </p:nvSpPr>
        <p:spPr>
          <a:xfrm>
            <a:off x="392011" y="6768472"/>
            <a:ext cx="6874533" cy="3288985"/>
          </a:xfrm>
          <a:prstGeom prst="roundRect">
            <a:avLst>
              <a:gd name="adj" fmla="val 5285"/>
            </a:avLst>
          </a:prstGeom>
          <a:solidFill>
            <a:srgbClr val="D5D0C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endParaRPr lang="en-GB" sz="850">
              <a:solidFill>
                <a:srgbClr val="3F3A71"/>
              </a:solidFill>
              <a:latin typeface="Gadugi" panose="020B0502040204020203" pitchFamily="34" charset="0"/>
              <a:ea typeface="Gadugi" panose="020B0502040204020203" pitchFamily="34" charset="0"/>
              <a:cs typeface="Calibri"/>
            </a:endParaRPr>
          </a:p>
        </p:txBody>
      </p:sp>
      <p:pic>
        <p:nvPicPr>
          <p:cNvPr id="11" name="Picture 10">
            <a:extLst>
              <a:ext uri="{FF2B5EF4-FFF2-40B4-BE49-F238E27FC236}">
                <a16:creationId xmlns:a16="http://schemas.microsoft.com/office/drawing/2014/main" id="{02B2FA39-A9D1-2A4B-85DB-5F0C0A6228BC}"/>
              </a:ext>
            </a:extLst>
          </p:cNvPr>
          <p:cNvPicPr>
            <a:picLocks noChangeAspect="1"/>
          </p:cNvPicPr>
          <p:nvPr/>
        </p:nvPicPr>
        <p:blipFill>
          <a:blip r:embed="rId2"/>
          <a:stretch>
            <a:fillRect/>
          </a:stretch>
        </p:blipFill>
        <p:spPr>
          <a:xfrm>
            <a:off x="4372968" y="-998417"/>
            <a:ext cx="3840727" cy="3840727"/>
          </a:xfrm>
          <a:prstGeom prst="rect">
            <a:avLst/>
          </a:prstGeom>
        </p:spPr>
      </p:pic>
      <p:sp>
        <p:nvSpPr>
          <p:cNvPr id="4" name="TextBox 3">
            <a:extLst>
              <a:ext uri="{FF2B5EF4-FFF2-40B4-BE49-F238E27FC236}">
                <a16:creationId xmlns:a16="http://schemas.microsoft.com/office/drawing/2014/main" id="{BB67F79D-934B-496F-1E9A-966B8AB62535}"/>
              </a:ext>
            </a:extLst>
          </p:cNvPr>
          <p:cNvSpPr txBox="1"/>
          <p:nvPr/>
        </p:nvSpPr>
        <p:spPr>
          <a:xfrm>
            <a:off x="435128" y="1219653"/>
            <a:ext cx="61236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3F3A71"/>
                </a:solidFill>
                <a:latin typeface="Gadugi"/>
                <a:ea typeface="Gadugi"/>
              </a:rPr>
              <a:t>POST-16 OPTIONS</a:t>
            </a:r>
          </a:p>
        </p:txBody>
      </p:sp>
      <p:sp>
        <p:nvSpPr>
          <p:cNvPr id="13" name="TextBox 12">
            <a:extLst>
              <a:ext uri="{FF2B5EF4-FFF2-40B4-BE49-F238E27FC236}">
                <a16:creationId xmlns:a16="http://schemas.microsoft.com/office/drawing/2014/main" id="{5103E313-7198-EF11-A64C-6638555C15C0}"/>
              </a:ext>
            </a:extLst>
          </p:cNvPr>
          <p:cNvSpPr txBox="1"/>
          <p:nvPr/>
        </p:nvSpPr>
        <p:spPr>
          <a:xfrm rot="16200000">
            <a:off x="-110244" y="2331245"/>
            <a:ext cx="921180"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600" b="1">
                <a:solidFill>
                  <a:srgbClr val="3F3A71"/>
                </a:solidFill>
                <a:latin typeface="Gadugi"/>
                <a:ea typeface="Gadugi"/>
                <a:cs typeface="Calibri"/>
              </a:rPr>
              <a:t>YEAR 10</a:t>
            </a:r>
          </a:p>
        </p:txBody>
      </p:sp>
      <p:sp>
        <p:nvSpPr>
          <p:cNvPr id="17" name="TextBox 16">
            <a:extLst>
              <a:ext uri="{FF2B5EF4-FFF2-40B4-BE49-F238E27FC236}">
                <a16:creationId xmlns:a16="http://schemas.microsoft.com/office/drawing/2014/main" id="{9DECF3DA-92D1-6505-2506-F978FD4D334E}"/>
              </a:ext>
            </a:extLst>
          </p:cNvPr>
          <p:cNvSpPr txBox="1"/>
          <p:nvPr/>
        </p:nvSpPr>
        <p:spPr>
          <a:xfrm rot="16200000">
            <a:off x="-186194" y="4699983"/>
            <a:ext cx="107307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600" b="1">
                <a:solidFill>
                  <a:srgbClr val="3F3A71"/>
                </a:solidFill>
                <a:latin typeface="Gadugi"/>
                <a:ea typeface="Gadugi"/>
                <a:cs typeface="Calibri"/>
              </a:rPr>
              <a:t>YEAR 11</a:t>
            </a:r>
            <a:endParaRPr lang="en-US" sz="1600"/>
          </a:p>
        </p:txBody>
      </p:sp>
      <p:cxnSp>
        <p:nvCxnSpPr>
          <p:cNvPr id="25" name="Straight Arrow Connector 24">
            <a:extLst>
              <a:ext uri="{FF2B5EF4-FFF2-40B4-BE49-F238E27FC236}">
                <a16:creationId xmlns:a16="http://schemas.microsoft.com/office/drawing/2014/main" id="{6C76BA51-88EB-7872-6B31-84410AB0C911}"/>
              </a:ext>
            </a:extLst>
          </p:cNvPr>
          <p:cNvCxnSpPr/>
          <p:nvPr/>
        </p:nvCxnSpPr>
        <p:spPr>
          <a:xfrm>
            <a:off x="299045" y="2981841"/>
            <a:ext cx="6852257" cy="13667"/>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ED751A3D-1D39-D2CA-CB5A-13D32495B6EB}"/>
              </a:ext>
            </a:extLst>
          </p:cNvPr>
          <p:cNvSpPr/>
          <p:nvPr/>
        </p:nvSpPr>
        <p:spPr>
          <a:xfrm>
            <a:off x="2931900" y="2154992"/>
            <a:ext cx="4274484" cy="571308"/>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000" b="1" dirty="0">
                <a:latin typeface="Gadugi" panose="020B0502040204020203" pitchFamily="34" charset="0"/>
                <a:ea typeface="Gadugi" panose="020B0502040204020203" pitchFamily="34" charset="0"/>
                <a:cs typeface="Calibri"/>
              </a:rPr>
              <a:t>Spring/Summer Term </a:t>
            </a:r>
          </a:p>
          <a:p>
            <a:r>
              <a:rPr lang="en-US" sz="1000" dirty="0">
                <a:latin typeface="Gadugi" panose="020B0502040204020203" pitchFamily="34" charset="0"/>
                <a:ea typeface="Gadugi" panose="020B0502040204020203" pitchFamily="34" charset="0"/>
                <a:cs typeface="Calibri"/>
              </a:rPr>
              <a:t>Start to consider what you might like to do once you leave school after Year 11 and begin your research</a:t>
            </a:r>
            <a:endParaRPr lang="en-US" dirty="0">
              <a:latin typeface="Gadugi" panose="020B0502040204020203" pitchFamily="34" charset="0"/>
              <a:ea typeface="Gadugi" panose="020B0502040204020203" pitchFamily="34" charset="0"/>
            </a:endParaRPr>
          </a:p>
        </p:txBody>
      </p:sp>
      <p:cxnSp>
        <p:nvCxnSpPr>
          <p:cNvPr id="47" name="Straight Arrow Connector 46">
            <a:extLst>
              <a:ext uri="{FF2B5EF4-FFF2-40B4-BE49-F238E27FC236}">
                <a16:creationId xmlns:a16="http://schemas.microsoft.com/office/drawing/2014/main" id="{949C4FF2-4FA8-2E84-AE1A-65AB78C0C8D5}"/>
              </a:ext>
            </a:extLst>
          </p:cNvPr>
          <p:cNvCxnSpPr>
            <a:cxnSpLocks/>
          </p:cNvCxnSpPr>
          <p:nvPr/>
        </p:nvCxnSpPr>
        <p:spPr>
          <a:xfrm flipV="1">
            <a:off x="392012" y="6707697"/>
            <a:ext cx="6858985" cy="8348"/>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27C1E2D-5BB6-B2C5-DB56-5D168EC53B6A}"/>
              </a:ext>
            </a:extLst>
          </p:cNvPr>
          <p:cNvCxnSpPr>
            <a:cxnSpLocks/>
          </p:cNvCxnSpPr>
          <p:nvPr/>
        </p:nvCxnSpPr>
        <p:spPr>
          <a:xfrm>
            <a:off x="350345" y="1913271"/>
            <a:ext cx="6852257" cy="13667"/>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3175BBD4-1E81-4CA8-8980-8B5AF02BF220}"/>
              </a:ext>
            </a:extLst>
          </p:cNvPr>
          <p:cNvSpPr/>
          <p:nvPr/>
        </p:nvSpPr>
        <p:spPr>
          <a:xfrm>
            <a:off x="3030557" y="3064226"/>
            <a:ext cx="2106000" cy="927272"/>
          </a:xfrm>
          <a:prstGeom prst="roundRect">
            <a:avLst>
              <a:gd name="adj" fmla="val 9272"/>
            </a:avLst>
          </a:prstGeom>
          <a:solidFill>
            <a:srgbClr val="3F34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000" b="1">
                <a:latin typeface="Gadugi" panose="020B0502040204020203" pitchFamily="34" charset="0"/>
                <a:ea typeface="Gadugi" panose="020B0502040204020203" pitchFamily="34" charset="0"/>
                <a:cs typeface="Calibri"/>
              </a:rPr>
              <a:t>February - April</a:t>
            </a:r>
          </a:p>
          <a:p>
            <a:r>
              <a:rPr lang="en-US" sz="1000">
                <a:latin typeface="Gadugi" panose="020B0502040204020203" pitchFamily="34" charset="0"/>
                <a:ea typeface="Gadugi" panose="020B0502040204020203" pitchFamily="34" charset="0"/>
                <a:cs typeface="Calibri"/>
              </a:rPr>
              <a:t>You may be invited to an interview for the sixth forms or colleges where you have applied</a:t>
            </a:r>
          </a:p>
        </p:txBody>
      </p:sp>
      <p:sp>
        <p:nvSpPr>
          <p:cNvPr id="6" name="TextBox 5">
            <a:extLst>
              <a:ext uri="{FF2B5EF4-FFF2-40B4-BE49-F238E27FC236}">
                <a16:creationId xmlns:a16="http://schemas.microsoft.com/office/drawing/2014/main" id="{9770C0CB-5087-8A43-A488-576E0D6225F2}"/>
              </a:ext>
            </a:extLst>
          </p:cNvPr>
          <p:cNvSpPr txBox="1"/>
          <p:nvPr/>
        </p:nvSpPr>
        <p:spPr>
          <a:xfrm>
            <a:off x="392011" y="634355"/>
            <a:ext cx="4814990" cy="584775"/>
          </a:xfrm>
          <a:prstGeom prst="rect">
            <a:avLst/>
          </a:prstGeom>
          <a:noFill/>
        </p:spPr>
        <p:txBody>
          <a:bodyPr wrap="square" rtlCol="0">
            <a:spAutoFit/>
          </a:bodyPr>
          <a:lstStyle/>
          <a:p>
            <a:r>
              <a:rPr lang="en-GB" sz="3200" b="1">
                <a:solidFill>
                  <a:srgbClr val="3F346A"/>
                </a:solidFill>
                <a:latin typeface="Trebuchet MS" panose="020B0703020202090204" pitchFamily="34" charset="0"/>
              </a:rPr>
              <a:t>APPLICATION TIMELINE</a:t>
            </a:r>
          </a:p>
        </p:txBody>
      </p:sp>
      <p:graphicFrame>
        <p:nvGraphicFramePr>
          <p:cNvPr id="5" name="Table 11">
            <a:extLst>
              <a:ext uri="{FF2B5EF4-FFF2-40B4-BE49-F238E27FC236}">
                <a16:creationId xmlns:a16="http://schemas.microsoft.com/office/drawing/2014/main" id="{0F140A74-A134-4644-802A-83492BECD0DA}"/>
              </a:ext>
            </a:extLst>
          </p:cNvPr>
          <p:cNvGraphicFramePr>
            <a:graphicFrameLocks noGrp="1"/>
          </p:cNvGraphicFramePr>
          <p:nvPr/>
        </p:nvGraphicFramePr>
        <p:xfrm>
          <a:off x="759634" y="1552402"/>
          <a:ext cx="6442968" cy="370840"/>
        </p:xfrm>
        <a:graphic>
          <a:graphicData uri="http://schemas.openxmlformats.org/drawingml/2006/table">
            <a:tbl>
              <a:tblPr firstRow="1" bandRow="1">
                <a:tableStyleId>{5C22544A-7EE6-4342-B048-85BDC9FD1C3A}</a:tableStyleId>
              </a:tblPr>
              <a:tblGrid>
                <a:gridCol w="2147656">
                  <a:extLst>
                    <a:ext uri="{9D8B030D-6E8A-4147-A177-3AD203B41FA5}">
                      <a16:colId xmlns:a16="http://schemas.microsoft.com/office/drawing/2014/main" val="3412651062"/>
                    </a:ext>
                  </a:extLst>
                </a:gridCol>
                <a:gridCol w="2147656">
                  <a:extLst>
                    <a:ext uri="{9D8B030D-6E8A-4147-A177-3AD203B41FA5}">
                      <a16:colId xmlns:a16="http://schemas.microsoft.com/office/drawing/2014/main" val="1756613910"/>
                    </a:ext>
                  </a:extLst>
                </a:gridCol>
                <a:gridCol w="2147656">
                  <a:extLst>
                    <a:ext uri="{9D8B030D-6E8A-4147-A177-3AD203B41FA5}">
                      <a16:colId xmlns:a16="http://schemas.microsoft.com/office/drawing/2014/main" val="3112631257"/>
                    </a:ext>
                  </a:extLst>
                </a:gridCol>
              </a:tblGrid>
              <a:tr h="370840">
                <a:tc>
                  <a:txBody>
                    <a:bodyPr/>
                    <a:lstStyle/>
                    <a:p>
                      <a:pPr algn="ctr"/>
                      <a:r>
                        <a:rPr lang="en-GB" sz="1600" b="1">
                          <a:solidFill>
                            <a:srgbClr val="3F3A71"/>
                          </a:solidFill>
                          <a:latin typeface="Gadugi"/>
                          <a:ea typeface="Gadugi"/>
                        </a:rPr>
                        <a:t>Autumn</a:t>
                      </a:r>
                      <a:endParaRPr lang="en-GB"/>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b="1">
                          <a:solidFill>
                            <a:srgbClr val="3F3A71"/>
                          </a:solidFill>
                          <a:latin typeface="Gadugi"/>
                          <a:ea typeface="Gadugi"/>
                        </a:rPr>
                        <a:t>Spring</a:t>
                      </a: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b="1">
                          <a:solidFill>
                            <a:srgbClr val="3F3A71"/>
                          </a:solidFill>
                          <a:latin typeface="Gadugi"/>
                          <a:ea typeface="Gadugi"/>
                        </a:rPr>
                        <a:t>Summer</a:t>
                      </a:r>
                      <a:endParaRPr lang="en-GB"/>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3837633"/>
                  </a:ext>
                </a:extLst>
              </a:tr>
            </a:tbl>
          </a:graphicData>
        </a:graphic>
      </p:graphicFrame>
      <p:sp>
        <p:nvSpPr>
          <p:cNvPr id="67" name="Rectangle: Rounded Corners 66">
            <a:extLst>
              <a:ext uri="{FF2B5EF4-FFF2-40B4-BE49-F238E27FC236}">
                <a16:creationId xmlns:a16="http://schemas.microsoft.com/office/drawing/2014/main" id="{DD4C2708-83A7-40FF-9800-9F30AC151647}"/>
              </a:ext>
            </a:extLst>
          </p:cNvPr>
          <p:cNvSpPr/>
          <p:nvPr/>
        </p:nvSpPr>
        <p:spPr>
          <a:xfrm>
            <a:off x="759636" y="3058992"/>
            <a:ext cx="2161814" cy="1192866"/>
          </a:xfrm>
          <a:prstGeom prst="roundRect">
            <a:avLst>
              <a:gd name="adj" fmla="val 8064"/>
            </a:avLst>
          </a:prstGeom>
          <a:solidFill>
            <a:srgbClr val="2881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dirty="0">
                <a:latin typeface="Gadugi" panose="020B0502040204020203" pitchFamily="34" charset="0"/>
                <a:ea typeface="Gadugi" panose="020B0502040204020203" pitchFamily="34" charset="0"/>
                <a:cs typeface="+mn-lt"/>
              </a:rPr>
              <a:t>September </a:t>
            </a:r>
          </a:p>
          <a:p>
            <a:r>
              <a:rPr lang="en-GB" sz="1000" dirty="0">
                <a:latin typeface="Gadugi" panose="020B0502040204020203" pitchFamily="34" charset="0"/>
                <a:ea typeface="Gadugi" panose="020B0502040204020203" pitchFamily="34" charset="0"/>
                <a:cs typeface="+mn-lt"/>
              </a:rPr>
              <a:t>Go to open days and evenings (physical and virtual) for the institutions you are interested in attending. Having a preferred option and a back-up choice is recommended. </a:t>
            </a:r>
            <a:endParaRPr lang="en-US" sz="900" dirty="0">
              <a:latin typeface="Gadugi" panose="020B0502040204020203" pitchFamily="34" charset="0"/>
              <a:ea typeface="Gadugi" panose="020B0502040204020203" pitchFamily="34" charset="0"/>
              <a:cs typeface="Calibri"/>
            </a:endParaRPr>
          </a:p>
        </p:txBody>
      </p:sp>
      <p:sp>
        <p:nvSpPr>
          <p:cNvPr id="68" name="Rectangle: Rounded Corners 67">
            <a:extLst>
              <a:ext uri="{FF2B5EF4-FFF2-40B4-BE49-F238E27FC236}">
                <a16:creationId xmlns:a16="http://schemas.microsoft.com/office/drawing/2014/main" id="{329DBC1A-5844-4A90-B8AA-359F63A8B988}"/>
              </a:ext>
            </a:extLst>
          </p:cNvPr>
          <p:cNvSpPr/>
          <p:nvPr/>
        </p:nvSpPr>
        <p:spPr>
          <a:xfrm>
            <a:off x="763416" y="4302394"/>
            <a:ext cx="2168484" cy="1122077"/>
          </a:xfrm>
          <a:prstGeom prst="roundRect">
            <a:avLst>
              <a:gd name="adj" fmla="val 6740"/>
            </a:avLst>
          </a:prstGeom>
          <a:solidFill>
            <a:srgbClr val="2881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dirty="0">
                <a:latin typeface="Gadugi" panose="020B0502040204020203" pitchFamily="34" charset="0"/>
                <a:ea typeface="Gadugi" panose="020B0502040204020203" pitchFamily="34" charset="0"/>
                <a:cs typeface="+mn-lt"/>
              </a:rPr>
              <a:t>September – October</a:t>
            </a:r>
          </a:p>
          <a:p>
            <a:r>
              <a:rPr lang="en-GB" sz="1000" dirty="0">
                <a:latin typeface="Gadugi" panose="020B0502040204020203" pitchFamily="34" charset="0"/>
                <a:ea typeface="Gadugi" panose="020B0502040204020203" pitchFamily="34" charset="0"/>
                <a:cs typeface="+mn-lt"/>
              </a:rPr>
              <a:t>You might be invited to a meeting with your school’s Careers Advisor or your tutor to discuss your options and make sure you know the entry requirements for your preferred options.</a:t>
            </a:r>
            <a:endParaRPr lang="en-US" sz="900" dirty="0">
              <a:latin typeface="Gadugi" panose="020B0502040204020203" pitchFamily="34" charset="0"/>
              <a:ea typeface="Gadugi" panose="020B0502040204020203" pitchFamily="34" charset="0"/>
              <a:cs typeface="Calibri"/>
            </a:endParaRPr>
          </a:p>
        </p:txBody>
      </p:sp>
      <p:sp>
        <p:nvSpPr>
          <p:cNvPr id="72" name="Rectangle: Rounded Corners 71">
            <a:extLst>
              <a:ext uri="{FF2B5EF4-FFF2-40B4-BE49-F238E27FC236}">
                <a16:creationId xmlns:a16="http://schemas.microsoft.com/office/drawing/2014/main" id="{D7300A35-DED3-4A43-832F-D7BCEFB668D8}"/>
              </a:ext>
            </a:extLst>
          </p:cNvPr>
          <p:cNvSpPr/>
          <p:nvPr/>
        </p:nvSpPr>
        <p:spPr>
          <a:xfrm>
            <a:off x="5207002" y="3079015"/>
            <a:ext cx="1995601" cy="459737"/>
          </a:xfrm>
          <a:prstGeom prst="roundRect">
            <a:avLst/>
          </a:prstGeom>
          <a:solidFill>
            <a:srgbClr val="F6F1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a:solidFill>
                  <a:srgbClr val="002060"/>
                </a:solidFill>
                <a:latin typeface="Gadugi" panose="020B0502040204020203" pitchFamily="34" charset="0"/>
                <a:ea typeface="Gadugi" panose="020B0502040204020203" pitchFamily="34" charset="0"/>
                <a:cs typeface="+mn-lt"/>
              </a:rPr>
              <a:t>August </a:t>
            </a:r>
          </a:p>
          <a:p>
            <a:r>
              <a:rPr lang="en-GB" sz="1000">
                <a:solidFill>
                  <a:srgbClr val="002060"/>
                </a:solidFill>
                <a:latin typeface="Gadugi" panose="020B0502040204020203" pitchFamily="34" charset="0"/>
                <a:ea typeface="Gadugi" panose="020B0502040204020203" pitchFamily="34" charset="0"/>
                <a:cs typeface="+mn-lt"/>
              </a:rPr>
              <a:t>Results Day!</a:t>
            </a:r>
            <a:r>
              <a:rPr lang="en-GB" sz="1000" b="1">
                <a:solidFill>
                  <a:srgbClr val="002060"/>
                </a:solidFill>
                <a:latin typeface="Gadugi" panose="020B0502040204020203" pitchFamily="34" charset="0"/>
                <a:ea typeface="Gadugi" panose="020B0502040204020203" pitchFamily="34" charset="0"/>
                <a:cs typeface="+mn-lt"/>
              </a:rPr>
              <a:t> </a:t>
            </a:r>
          </a:p>
        </p:txBody>
      </p:sp>
      <p:sp>
        <p:nvSpPr>
          <p:cNvPr id="42" name="Rectangle: Rounded Corners 41">
            <a:extLst>
              <a:ext uri="{FF2B5EF4-FFF2-40B4-BE49-F238E27FC236}">
                <a16:creationId xmlns:a16="http://schemas.microsoft.com/office/drawing/2014/main" id="{14CCC48D-EE9E-4AC9-9A6A-B30F6C6ABB4E}"/>
              </a:ext>
            </a:extLst>
          </p:cNvPr>
          <p:cNvSpPr/>
          <p:nvPr/>
        </p:nvSpPr>
        <p:spPr>
          <a:xfrm>
            <a:off x="752965" y="5477667"/>
            <a:ext cx="2168484" cy="689052"/>
          </a:xfrm>
          <a:prstGeom prst="roundRect">
            <a:avLst>
              <a:gd name="adj" fmla="val 10760"/>
            </a:avLst>
          </a:prstGeom>
          <a:solidFill>
            <a:srgbClr val="2881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a:latin typeface="Gadugi" panose="020B0502040204020203" pitchFamily="34" charset="0"/>
                <a:ea typeface="Gadugi" panose="020B0502040204020203" pitchFamily="34" charset="0"/>
                <a:cs typeface="+mn-lt"/>
              </a:rPr>
              <a:t>September – December</a:t>
            </a:r>
          </a:p>
          <a:p>
            <a:r>
              <a:rPr lang="en-GB" sz="1000">
                <a:latin typeface="Gadugi" panose="020B0502040204020203" pitchFamily="34" charset="0"/>
                <a:ea typeface="Gadugi" panose="020B0502040204020203" pitchFamily="34" charset="0"/>
                <a:cs typeface="+mn-lt"/>
              </a:rPr>
              <a:t>Once you have an idea of where you might like to go, start your applications.  </a:t>
            </a:r>
            <a:endParaRPr lang="en-US" sz="900">
              <a:latin typeface="Gadugi" panose="020B0502040204020203" pitchFamily="34" charset="0"/>
              <a:ea typeface="Gadugi" panose="020B0502040204020203" pitchFamily="34" charset="0"/>
              <a:cs typeface="Calibri"/>
            </a:endParaRPr>
          </a:p>
        </p:txBody>
      </p:sp>
      <p:sp>
        <p:nvSpPr>
          <p:cNvPr id="44" name="TextBox 43">
            <a:extLst>
              <a:ext uri="{FF2B5EF4-FFF2-40B4-BE49-F238E27FC236}">
                <a16:creationId xmlns:a16="http://schemas.microsoft.com/office/drawing/2014/main" id="{498A4594-F1B7-43F3-BE64-9573AF28E99E}"/>
              </a:ext>
            </a:extLst>
          </p:cNvPr>
          <p:cNvSpPr txBox="1"/>
          <p:nvPr/>
        </p:nvSpPr>
        <p:spPr>
          <a:xfrm>
            <a:off x="759635" y="6262860"/>
            <a:ext cx="2144716"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200" b="1">
                <a:solidFill>
                  <a:srgbClr val="3F3A71"/>
                </a:solidFill>
                <a:latin typeface="Gadugi"/>
                <a:ea typeface="Gadugi"/>
                <a:cs typeface="Calibri"/>
              </a:rPr>
              <a:t>December –  Sixth form application deadline</a:t>
            </a:r>
            <a:endParaRPr lang="en-US" sz="1200"/>
          </a:p>
        </p:txBody>
      </p:sp>
      <p:sp>
        <p:nvSpPr>
          <p:cNvPr id="45" name="TextBox 44">
            <a:extLst>
              <a:ext uri="{FF2B5EF4-FFF2-40B4-BE49-F238E27FC236}">
                <a16:creationId xmlns:a16="http://schemas.microsoft.com/office/drawing/2014/main" id="{CA9EA78F-962A-4AB2-9AA2-F64C882B0041}"/>
              </a:ext>
            </a:extLst>
          </p:cNvPr>
          <p:cNvSpPr txBox="1"/>
          <p:nvPr/>
        </p:nvSpPr>
        <p:spPr>
          <a:xfrm>
            <a:off x="2974400" y="4977767"/>
            <a:ext cx="2144716"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200" b="1">
                <a:solidFill>
                  <a:srgbClr val="3F3A71"/>
                </a:solidFill>
                <a:latin typeface="Gadugi" panose="020B0502040204020203" pitchFamily="34" charset="0"/>
                <a:ea typeface="Gadugi" panose="020B0502040204020203" pitchFamily="34" charset="0"/>
                <a:cs typeface="Calibri"/>
              </a:rPr>
              <a:t>April – most applications submitted by now</a:t>
            </a:r>
            <a:endParaRPr lang="en-US" sz="1200">
              <a:latin typeface="Gadugi" panose="020B0502040204020203" pitchFamily="34" charset="0"/>
              <a:ea typeface="Gadugi" panose="020B0502040204020203" pitchFamily="34" charset="0"/>
            </a:endParaRPr>
          </a:p>
        </p:txBody>
      </p:sp>
      <p:sp>
        <p:nvSpPr>
          <p:cNvPr id="46" name="Rectangle: Rounded Corners 45">
            <a:extLst>
              <a:ext uri="{FF2B5EF4-FFF2-40B4-BE49-F238E27FC236}">
                <a16:creationId xmlns:a16="http://schemas.microsoft.com/office/drawing/2014/main" id="{AF574A5A-A46A-4DAD-B4E2-8E7F180A9C90}"/>
              </a:ext>
            </a:extLst>
          </p:cNvPr>
          <p:cNvSpPr/>
          <p:nvPr/>
        </p:nvSpPr>
        <p:spPr>
          <a:xfrm>
            <a:off x="3030557" y="4071348"/>
            <a:ext cx="2106000" cy="810278"/>
          </a:xfrm>
          <a:prstGeom prst="roundRect">
            <a:avLst>
              <a:gd name="adj" fmla="val 9272"/>
            </a:avLst>
          </a:prstGeom>
          <a:solidFill>
            <a:srgbClr val="3F34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000" b="1" dirty="0">
                <a:latin typeface="Gadugi" panose="020B0502040204020203" pitchFamily="34" charset="0"/>
                <a:ea typeface="Gadugi" panose="020B0502040204020203" pitchFamily="34" charset="0"/>
                <a:cs typeface="Calibri"/>
              </a:rPr>
              <a:t>Spring Term</a:t>
            </a:r>
          </a:p>
          <a:p>
            <a:r>
              <a:rPr lang="en-US" sz="1000" dirty="0">
                <a:latin typeface="Gadugi" panose="020B0502040204020203" pitchFamily="34" charset="0"/>
                <a:ea typeface="Gadugi" panose="020B0502040204020203" pitchFamily="34" charset="0"/>
                <a:cs typeface="Calibri"/>
              </a:rPr>
              <a:t>You will start to receive responses to your applications and should know by April. </a:t>
            </a:r>
          </a:p>
        </p:txBody>
      </p:sp>
      <p:sp>
        <p:nvSpPr>
          <p:cNvPr id="52" name="Oval 51">
            <a:extLst>
              <a:ext uri="{FF2B5EF4-FFF2-40B4-BE49-F238E27FC236}">
                <a16:creationId xmlns:a16="http://schemas.microsoft.com/office/drawing/2014/main" id="{0E0C2395-6183-4094-861D-AD0DA2441C3B}"/>
              </a:ext>
            </a:extLst>
          </p:cNvPr>
          <p:cNvSpPr>
            <a:spLocks noChangeAspect="1"/>
          </p:cNvSpPr>
          <p:nvPr/>
        </p:nvSpPr>
        <p:spPr>
          <a:xfrm>
            <a:off x="2799507" y="5426586"/>
            <a:ext cx="1115269" cy="1122077"/>
          </a:xfrm>
          <a:prstGeom prst="ellipse">
            <a:avLst/>
          </a:prstGeom>
          <a:solidFill>
            <a:srgbClr val="D5D0C7"/>
          </a:solidFill>
          <a:ln>
            <a:solidFill>
              <a:srgbClr val="322C5D"/>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GB" sz="850">
                <a:solidFill>
                  <a:srgbClr val="3F3A71"/>
                </a:solidFill>
                <a:latin typeface="Gadugi" panose="020B0502040204020203" pitchFamily="34" charset="0"/>
                <a:ea typeface="Gadugi" panose="020B0502040204020203" pitchFamily="34" charset="0"/>
                <a:cs typeface="Calibri"/>
              </a:rPr>
              <a:t>Many colleges keep applications open until the start of term or courses are full</a:t>
            </a:r>
          </a:p>
        </p:txBody>
      </p:sp>
      <p:sp>
        <p:nvSpPr>
          <p:cNvPr id="62" name="TextBox 61">
            <a:extLst>
              <a:ext uri="{FF2B5EF4-FFF2-40B4-BE49-F238E27FC236}">
                <a16:creationId xmlns:a16="http://schemas.microsoft.com/office/drawing/2014/main" id="{56AFD1BB-57AF-4F38-B31B-FFE31E877A99}"/>
              </a:ext>
            </a:extLst>
          </p:cNvPr>
          <p:cNvSpPr txBox="1"/>
          <p:nvPr/>
        </p:nvSpPr>
        <p:spPr>
          <a:xfrm>
            <a:off x="363742" y="7009795"/>
            <a:ext cx="5818884" cy="646331"/>
          </a:xfrm>
          <a:prstGeom prst="rect">
            <a:avLst/>
          </a:prstGeom>
          <a:noFill/>
        </p:spPr>
        <p:txBody>
          <a:bodyPr wrap="square" lIns="91440" tIns="45720" rIns="91440" bIns="45720" rtlCol="0" anchor="t">
            <a:spAutoFit/>
          </a:bodyPr>
          <a:lstStyle/>
          <a:p>
            <a:r>
              <a:rPr lang="en-GB" sz="1200" b="1" dirty="0">
                <a:solidFill>
                  <a:srgbClr val="237B84"/>
                </a:solidFill>
                <a:latin typeface="Gadugi"/>
                <a:ea typeface="Gadugi"/>
              </a:rPr>
              <a:t>If you have joined a new school after September or haven’t been able to apply according to this timeline, don’t worry. Use this checklist to make sure you have done everything you need to:</a:t>
            </a:r>
          </a:p>
        </p:txBody>
      </p:sp>
      <p:pic>
        <p:nvPicPr>
          <p:cNvPr id="19" name="Picture 18" descr="Icon&#10;&#10;Description automatically generated">
            <a:extLst>
              <a:ext uri="{FF2B5EF4-FFF2-40B4-BE49-F238E27FC236}">
                <a16:creationId xmlns:a16="http://schemas.microsoft.com/office/drawing/2014/main" id="{874B20A0-4B66-4E88-A10C-32269E14EC71}"/>
              </a:ext>
            </a:extLst>
          </p:cNvPr>
          <p:cNvPicPr>
            <a:picLocks noChangeAspect="1"/>
          </p:cNvPicPr>
          <p:nvPr/>
        </p:nvPicPr>
        <p:blipFill>
          <a:blip r:embed="rId3"/>
          <a:stretch>
            <a:fillRect/>
          </a:stretch>
        </p:blipFill>
        <p:spPr>
          <a:xfrm>
            <a:off x="5516333" y="117353"/>
            <a:ext cx="1548000" cy="1548000"/>
          </a:xfrm>
          <a:prstGeom prst="rect">
            <a:avLst/>
          </a:prstGeom>
        </p:spPr>
      </p:pic>
      <p:sp>
        <p:nvSpPr>
          <p:cNvPr id="64" name="TextBox 63">
            <a:extLst>
              <a:ext uri="{FF2B5EF4-FFF2-40B4-BE49-F238E27FC236}">
                <a16:creationId xmlns:a16="http://schemas.microsoft.com/office/drawing/2014/main" id="{EAB58B7E-9FE0-4AC9-8933-7E590BDFF025}"/>
              </a:ext>
            </a:extLst>
          </p:cNvPr>
          <p:cNvSpPr txBox="1"/>
          <p:nvPr/>
        </p:nvSpPr>
        <p:spPr>
          <a:xfrm>
            <a:off x="882081" y="7683845"/>
            <a:ext cx="6549706" cy="461665"/>
          </a:xfrm>
          <a:prstGeom prst="rect">
            <a:avLst/>
          </a:prstGeom>
          <a:noFill/>
        </p:spPr>
        <p:txBody>
          <a:bodyPr wrap="square" lIns="91440" tIns="45720" rIns="270000" bIns="45720" rtlCol="0" anchor="t">
            <a:spAutoFit/>
          </a:bodyPr>
          <a:lstStyle/>
          <a:p>
            <a:r>
              <a:rPr lang="en-GB" sz="1200">
                <a:solidFill>
                  <a:srgbClr val="237B84"/>
                </a:solidFill>
                <a:latin typeface="Gadugi"/>
                <a:ea typeface="Gadugi"/>
              </a:rPr>
              <a:t>Research the options that you have in your area. Focus on understanding the different institutions and what qualifications they offer. </a:t>
            </a:r>
          </a:p>
        </p:txBody>
      </p:sp>
      <p:grpSp>
        <p:nvGrpSpPr>
          <p:cNvPr id="24" name="Group 23">
            <a:extLst>
              <a:ext uri="{FF2B5EF4-FFF2-40B4-BE49-F238E27FC236}">
                <a16:creationId xmlns:a16="http://schemas.microsoft.com/office/drawing/2014/main" id="{D7520FEE-4E1C-4ED4-B0D1-9DD9C72D0CCE}"/>
              </a:ext>
            </a:extLst>
          </p:cNvPr>
          <p:cNvGrpSpPr/>
          <p:nvPr/>
        </p:nvGrpSpPr>
        <p:grpSpPr>
          <a:xfrm>
            <a:off x="331231" y="7570553"/>
            <a:ext cx="720000" cy="720000"/>
            <a:chOff x="49255" y="8032860"/>
            <a:chExt cx="720000" cy="720000"/>
          </a:xfrm>
        </p:grpSpPr>
        <p:pic>
          <p:nvPicPr>
            <p:cNvPr id="23" name="Graphic 22" descr="Checkbox Checked with solid fill">
              <a:extLst>
                <a:ext uri="{FF2B5EF4-FFF2-40B4-BE49-F238E27FC236}">
                  <a16:creationId xmlns:a16="http://schemas.microsoft.com/office/drawing/2014/main" id="{C36283E9-678D-4602-9849-9D117E622B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55" y="8032860"/>
              <a:ext cx="720000" cy="720000"/>
            </a:xfrm>
            <a:prstGeom prst="rect">
              <a:avLst/>
            </a:prstGeom>
          </p:spPr>
        </p:pic>
        <p:pic>
          <p:nvPicPr>
            <p:cNvPr id="66" name="Graphic 65" descr="Checkbox Checked with solid fill">
              <a:extLst>
                <a:ext uri="{FF2B5EF4-FFF2-40B4-BE49-F238E27FC236}">
                  <a16:creationId xmlns:a16="http://schemas.microsoft.com/office/drawing/2014/main" id="{BE3ABDCF-881C-4DA4-96EE-4EABFF474D0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30260" t="30936" r="30809" b="33983"/>
            <a:stretch/>
          </p:blipFill>
          <p:spPr>
            <a:xfrm>
              <a:off x="263524" y="8248650"/>
              <a:ext cx="288925" cy="260350"/>
            </a:xfrm>
            <a:prstGeom prst="rect">
              <a:avLst/>
            </a:prstGeom>
          </p:spPr>
        </p:pic>
      </p:grpSp>
      <p:grpSp>
        <p:nvGrpSpPr>
          <p:cNvPr id="74" name="Group 73">
            <a:extLst>
              <a:ext uri="{FF2B5EF4-FFF2-40B4-BE49-F238E27FC236}">
                <a16:creationId xmlns:a16="http://schemas.microsoft.com/office/drawing/2014/main" id="{ABDD0D3C-9231-437C-AED9-2DD1AF8F73E6}"/>
              </a:ext>
            </a:extLst>
          </p:cNvPr>
          <p:cNvGrpSpPr/>
          <p:nvPr/>
        </p:nvGrpSpPr>
        <p:grpSpPr>
          <a:xfrm>
            <a:off x="329962" y="8174988"/>
            <a:ext cx="720000" cy="720000"/>
            <a:chOff x="49255" y="8032860"/>
            <a:chExt cx="720000" cy="720000"/>
          </a:xfrm>
        </p:grpSpPr>
        <p:pic>
          <p:nvPicPr>
            <p:cNvPr id="75" name="Graphic 74" descr="Checkbox Checked with solid fill">
              <a:extLst>
                <a:ext uri="{FF2B5EF4-FFF2-40B4-BE49-F238E27FC236}">
                  <a16:creationId xmlns:a16="http://schemas.microsoft.com/office/drawing/2014/main" id="{9AEDAA5D-72AE-4DC7-8D04-1F7713E2A1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55" y="8032860"/>
              <a:ext cx="720000" cy="720000"/>
            </a:xfrm>
            <a:prstGeom prst="rect">
              <a:avLst/>
            </a:prstGeom>
          </p:spPr>
        </p:pic>
        <p:pic>
          <p:nvPicPr>
            <p:cNvPr id="76" name="Graphic 75" descr="Checkbox Checked with solid fill">
              <a:extLst>
                <a:ext uri="{FF2B5EF4-FFF2-40B4-BE49-F238E27FC236}">
                  <a16:creationId xmlns:a16="http://schemas.microsoft.com/office/drawing/2014/main" id="{964A1DA6-CF93-445A-B5B6-8A292592211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30260" t="30936" r="30809" b="33983"/>
            <a:stretch/>
          </p:blipFill>
          <p:spPr>
            <a:xfrm>
              <a:off x="263524" y="8248650"/>
              <a:ext cx="288925" cy="260350"/>
            </a:xfrm>
            <a:prstGeom prst="rect">
              <a:avLst/>
            </a:prstGeom>
          </p:spPr>
        </p:pic>
      </p:grpSp>
      <p:sp>
        <p:nvSpPr>
          <p:cNvPr id="77" name="TextBox 76">
            <a:extLst>
              <a:ext uri="{FF2B5EF4-FFF2-40B4-BE49-F238E27FC236}">
                <a16:creationId xmlns:a16="http://schemas.microsoft.com/office/drawing/2014/main" id="{BACA02B0-3837-4B4B-A488-8B0F0A8A294B}"/>
              </a:ext>
            </a:extLst>
          </p:cNvPr>
          <p:cNvSpPr txBox="1"/>
          <p:nvPr/>
        </p:nvSpPr>
        <p:spPr>
          <a:xfrm>
            <a:off x="882081" y="8218950"/>
            <a:ext cx="6561520" cy="646331"/>
          </a:xfrm>
          <a:prstGeom prst="rect">
            <a:avLst/>
          </a:prstGeom>
          <a:noFill/>
        </p:spPr>
        <p:txBody>
          <a:bodyPr wrap="square" lIns="91440" tIns="45720" rIns="270000" bIns="45720" rtlCol="0" anchor="t">
            <a:spAutoFit/>
          </a:bodyPr>
          <a:lstStyle/>
          <a:p>
            <a:r>
              <a:rPr lang="en-GB" sz="1200" dirty="0">
                <a:solidFill>
                  <a:srgbClr val="237B84"/>
                </a:solidFill>
                <a:latin typeface="Gadugi"/>
                <a:ea typeface="Gadugi"/>
              </a:rPr>
              <a:t>Speak to your school’s Careers Advisor or your tutor to have an open conversation about what options are right for you. Find out if your school helps with applications, for instance, do they use a one-stop shop like Help You Choose?</a:t>
            </a:r>
          </a:p>
        </p:txBody>
      </p:sp>
      <p:grpSp>
        <p:nvGrpSpPr>
          <p:cNvPr id="78" name="Group 77">
            <a:extLst>
              <a:ext uri="{FF2B5EF4-FFF2-40B4-BE49-F238E27FC236}">
                <a16:creationId xmlns:a16="http://schemas.microsoft.com/office/drawing/2014/main" id="{7F51B618-7594-4C2A-B99F-50F8E43A829A}"/>
              </a:ext>
            </a:extLst>
          </p:cNvPr>
          <p:cNvGrpSpPr/>
          <p:nvPr/>
        </p:nvGrpSpPr>
        <p:grpSpPr>
          <a:xfrm>
            <a:off x="331231" y="8810202"/>
            <a:ext cx="720000" cy="720000"/>
            <a:chOff x="49255" y="8032860"/>
            <a:chExt cx="720000" cy="720000"/>
          </a:xfrm>
        </p:grpSpPr>
        <p:pic>
          <p:nvPicPr>
            <p:cNvPr id="79" name="Graphic 78" descr="Checkbox Checked with solid fill">
              <a:extLst>
                <a:ext uri="{FF2B5EF4-FFF2-40B4-BE49-F238E27FC236}">
                  <a16:creationId xmlns:a16="http://schemas.microsoft.com/office/drawing/2014/main" id="{580FD87E-CE8C-458A-BF68-2662386354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55" y="8032860"/>
              <a:ext cx="720000" cy="720000"/>
            </a:xfrm>
            <a:prstGeom prst="rect">
              <a:avLst/>
            </a:prstGeom>
          </p:spPr>
        </p:pic>
        <p:pic>
          <p:nvPicPr>
            <p:cNvPr id="80" name="Graphic 79" descr="Checkbox Checked with solid fill">
              <a:extLst>
                <a:ext uri="{FF2B5EF4-FFF2-40B4-BE49-F238E27FC236}">
                  <a16:creationId xmlns:a16="http://schemas.microsoft.com/office/drawing/2014/main" id="{9FB1E8B1-EDB3-4061-B393-951A44E8686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30260" t="30936" r="30809" b="33983"/>
            <a:stretch/>
          </p:blipFill>
          <p:spPr>
            <a:xfrm>
              <a:off x="263524" y="8248650"/>
              <a:ext cx="288925" cy="260350"/>
            </a:xfrm>
            <a:prstGeom prst="rect">
              <a:avLst/>
            </a:prstGeom>
          </p:spPr>
        </p:pic>
      </p:grpSp>
      <p:sp>
        <p:nvSpPr>
          <p:cNvPr id="81" name="TextBox 80">
            <a:extLst>
              <a:ext uri="{FF2B5EF4-FFF2-40B4-BE49-F238E27FC236}">
                <a16:creationId xmlns:a16="http://schemas.microsoft.com/office/drawing/2014/main" id="{1657A930-FA71-42C6-B7DC-0FBA3E10426B}"/>
              </a:ext>
            </a:extLst>
          </p:cNvPr>
          <p:cNvSpPr txBox="1"/>
          <p:nvPr/>
        </p:nvSpPr>
        <p:spPr>
          <a:xfrm>
            <a:off x="856034" y="8874040"/>
            <a:ext cx="6601800" cy="646331"/>
          </a:xfrm>
          <a:prstGeom prst="rect">
            <a:avLst/>
          </a:prstGeom>
          <a:noFill/>
        </p:spPr>
        <p:txBody>
          <a:bodyPr wrap="square" lIns="91440" tIns="45720" rIns="270000" bIns="45720" rtlCol="0" anchor="t">
            <a:spAutoFit/>
          </a:bodyPr>
          <a:lstStyle/>
          <a:p>
            <a:r>
              <a:rPr lang="en-GB" sz="1200" dirty="0">
                <a:solidFill>
                  <a:srgbClr val="237B84"/>
                </a:solidFill>
                <a:latin typeface="Gadugi"/>
                <a:ea typeface="Gadugi"/>
              </a:rPr>
              <a:t>Contact the institutions you want to apply to and ask when their deadline is for applications. Telling them you are a service child may allow flexibility in deadlines, giving you the same chance to make a strong application as your classmates. </a:t>
            </a:r>
          </a:p>
        </p:txBody>
      </p:sp>
      <p:sp>
        <p:nvSpPr>
          <p:cNvPr id="82" name="Rectangle: Rounded Corners 81">
            <a:extLst>
              <a:ext uri="{FF2B5EF4-FFF2-40B4-BE49-F238E27FC236}">
                <a16:creationId xmlns:a16="http://schemas.microsoft.com/office/drawing/2014/main" id="{7455D277-CD0D-4390-98A7-285E26A3ACD2}"/>
              </a:ext>
            </a:extLst>
          </p:cNvPr>
          <p:cNvSpPr/>
          <p:nvPr/>
        </p:nvSpPr>
        <p:spPr>
          <a:xfrm>
            <a:off x="5217773" y="4550431"/>
            <a:ext cx="1995601" cy="1523105"/>
          </a:xfrm>
          <a:prstGeom prst="roundRect">
            <a:avLst/>
          </a:prstGeom>
          <a:no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dirty="0">
                <a:solidFill>
                  <a:srgbClr val="3F3A71"/>
                </a:solidFill>
                <a:latin typeface="Gadugi" panose="020B0502040204020203" pitchFamily="34" charset="0"/>
                <a:ea typeface="Gadugi" panose="020B0502040204020203" pitchFamily="34" charset="0"/>
                <a:cs typeface="Calibri"/>
              </a:rPr>
              <a:t>Not got into your preferred or back-up option?</a:t>
            </a:r>
          </a:p>
          <a:p>
            <a:pPr algn="ctr"/>
            <a:r>
              <a:rPr lang="en-GB" sz="1000" dirty="0">
                <a:solidFill>
                  <a:srgbClr val="3F3A71"/>
                </a:solidFill>
                <a:latin typeface="Gadugi" panose="020B0502040204020203" pitchFamily="34" charset="0"/>
                <a:ea typeface="Gadugi" panose="020B0502040204020203" pitchFamily="34" charset="0"/>
                <a:cs typeface="Calibri"/>
              </a:rPr>
              <a:t>Your local authority has a duty to make sure you are offered a suitable place by the end of September. This is known as the </a:t>
            </a:r>
            <a:r>
              <a:rPr lang="en-GB" sz="1000" b="1" dirty="0">
                <a:solidFill>
                  <a:srgbClr val="3F3A71"/>
                </a:solidFill>
                <a:latin typeface="Gadugi" panose="020B0502040204020203" pitchFamily="34" charset="0"/>
                <a:ea typeface="Gadugi" panose="020B0502040204020203" pitchFamily="34" charset="0"/>
                <a:cs typeface="Calibri"/>
              </a:rPr>
              <a:t>September Guarantee.​</a:t>
            </a:r>
          </a:p>
        </p:txBody>
      </p:sp>
      <p:grpSp>
        <p:nvGrpSpPr>
          <p:cNvPr id="84" name="Group 83">
            <a:extLst>
              <a:ext uri="{FF2B5EF4-FFF2-40B4-BE49-F238E27FC236}">
                <a16:creationId xmlns:a16="http://schemas.microsoft.com/office/drawing/2014/main" id="{5C367F8B-177C-487C-9279-29A904CF4AC4}"/>
              </a:ext>
            </a:extLst>
          </p:cNvPr>
          <p:cNvGrpSpPr/>
          <p:nvPr/>
        </p:nvGrpSpPr>
        <p:grpSpPr>
          <a:xfrm>
            <a:off x="329962" y="9414637"/>
            <a:ext cx="720000" cy="720000"/>
            <a:chOff x="49255" y="8032860"/>
            <a:chExt cx="720000" cy="720000"/>
          </a:xfrm>
        </p:grpSpPr>
        <p:pic>
          <p:nvPicPr>
            <p:cNvPr id="85" name="Graphic 84" descr="Checkbox Checked with solid fill">
              <a:extLst>
                <a:ext uri="{FF2B5EF4-FFF2-40B4-BE49-F238E27FC236}">
                  <a16:creationId xmlns:a16="http://schemas.microsoft.com/office/drawing/2014/main" id="{E64261D2-AE8B-4847-99FA-19D51A69E6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255" y="8032860"/>
              <a:ext cx="720000" cy="720000"/>
            </a:xfrm>
            <a:prstGeom prst="rect">
              <a:avLst/>
            </a:prstGeom>
          </p:spPr>
        </p:pic>
        <p:pic>
          <p:nvPicPr>
            <p:cNvPr id="86" name="Graphic 85" descr="Checkbox Checked with solid fill">
              <a:extLst>
                <a:ext uri="{FF2B5EF4-FFF2-40B4-BE49-F238E27FC236}">
                  <a16:creationId xmlns:a16="http://schemas.microsoft.com/office/drawing/2014/main" id="{898C54A8-D28A-4821-9987-AD5732DFCFB0}"/>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30260" t="30936" r="30809" b="33983"/>
            <a:stretch/>
          </p:blipFill>
          <p:spPr>
            <a:xfrm>
              <a:off x="263524" y="8248650"/>
              <a:ext cx="288925" cy="260350"/>
            </a:xfrm>
            <a:prstGeom prst="rect">
              <a:avLst/>
            </a:prstGeom>
          </p:spPr>
        </p:pic>
      </p:grpSp>
      <p:sp>
        <p:nvSpPr>
          <p:cNvPr id="87" name="TextBox 86">
            <a:extLst>
              <a:ext uri="{FF2B5EF4-FFF2-40B4-BE49-F238E27FC236}">
                <a16:creationId xmlns:a16="http://schemas.microsoft.com/office/drawing/2014/main" id="{16598D95-7218-4A04-A7C4-77192B23C7E8}"/>
              </a:ext>
            </a:extLst>
          </p:cNvPr>
          <p:cNvSpPr txBox="1"/>
          <p:nvPr/>
        </p:nvSpPr>
        <p:spPr>
          <a:xfrm>
            <a:off x="856034" y="9630271"/>
            <a:ext cx="6543206" cy="276999"/>
          </a:xfrm>
          <a:prstGeom prst="rect">
            <a:avLst/>
          </a:prstGeom>
          <a:noFill/>
        </p:spPr>
        <p:txBody>
          <a:bodyPr wrap="square" lIns="91440" tIns="45720" rIns="270000" bIns="45720" rtlCol="0" anchor="t">
            <a:spAutoFit/>
          </a:bodyPr>
          <a:lstStyle/>
          <a:p>
            <a:r>
              <a:rPr lang="en-GB" sz="1200" dirty="0">
                <a:solidFill>
                  <a:srgbClr val="237B84"/>
                </a:solidFill>
                <a:latin typeface="Gadugi"/>
                <a:ea typeface="Gadugi"/>
              </a:rPr>
              <a:t>Make your application.</a:t>
            </a:r>
          </a:p>
        </p:txBody>
      </p:sp>
      <p:pic>
        <p:nvPicPr>
          <p:cNvPr id="15" name="Picture 14" descr="Icon&#10;&#10;Description automatically generated">
            <a:extLst>
              <a:ext uri="{FF2B5EF4-FFF2-40B4-BE49-F238E27FC236}">
                <a16:creationId xmlns:a16="http://schemas.microsoft.com/office/drawing/2014/main" id="{BABDCEF7-16E0-4F46-8339-96F9786349A5}"/>
              </a:ext>
            </a:extLst>
          </p:cNvPr>
          <p:cNvPicPr>
            <a:picLocks noChangeAspect="1"/>
          </p:cNvPicPr>
          <p:nvPr/>
        </p:nvPicPr>
        <p:blipFill rotWithShape="1">
          <a:blip r:embed="rId8"/>
          <a:srcRect l="15032" t="11294" r="16098" b="11201"/>
          <a:stretch/>
        </p:blipFill>
        <p:spPr>
          <a:xfrm>
            <a:off x="6182626" y="6744878"/>
            <a:ext cx="1030748" cy="1160008"/>
          </a:xfrm>
          <a:prstGeom prst="rect">
            <a:avLst/>
          </a:prstGeom>
        </p:spPr>
      </p:pic>
      <p:sp>
        <p:nvSpPr>
          <p:cNvPr id="89" name="TextBox 88">
            <a:extLst>
              <a:ext uri="{FF2B5EF4-FFF2-40B4-BE49-F238E27FC236}">
                <a16:creationId xmlns:a16="http://schemas.microsoft.com/office/drawing/2014/main" id="{7690B63E-46EF-4424-AEE4-2611A54B035B}"/>
              </a:ext>
            </a:extLst>
          </p:cNvPr>
          <p:cNvSpPr txBox="1"/>
          <p:nvPr/>
        </p:nvSpPr>
        <p:spPr>
          <a:xfrm>
            <a:off x="2268707" y="6784329"/>
            <a:ext cx="3015532" cy="276999"/>
          </a:xfrm>
          <a:prstGeom prst="rect">
            <a:avLst/>
          </a:prstGeom>
          <a:noFill/>
        </p:spPr>
        <p:txBody>
          <a:bodyPr wrap="square" lIns="91440" tIns="45720" rIns="91440" bIns="45720" rtlCol="0" anchor="t">
            <a:spAutoFit/>
          </a:bodyPr>
          <a:lstStyle/>
          <a:p>
            <a:pPr algn="ctr"/>
            <a:r>
              <a:rPr lang="en-GB" sz="1200" b="1">
                <a:solidFill>
                  <a:srgbClr val="002060"/>
                </a:solidFill>
                <a:latin typeface="Gadugi"/>
                <a:ea typeface="Gadugi"/>
              </a:rPr>
              <a:t>MOVED SCHOOL LATER IN THE YEAR?</a:t>
            </a:r>
            <a:endParaRPr lang="en-GB" sz="1200" b="1">
              <a:solidFill>
                <a:srgbClr val="237B84"/>
              </a:solidFill>
              <a:latin typeface="Gadugi"/>
              <a:ea typeface="Gadugi"/>
            </a:endParaRPr>
          </a:p>
        </p:txBody>
      </p:sp>
      <p:sp>
        <p:nvSpPr>
          <p:cNvPr id="14" name="TextBox 13">
            <a:extLst>
              <a:ext uri="{FF2B5EF4-FFF2-40B4-BE49-F238E27FC236}">
                <a16:creationId xmlns:a16="http://schemas.microsoft.com/office/drawing/2014/main" id="{B463970D-AAC4-CF4C-855D-CB986F645957}"/>
              </a:ext>
            </a:extLst>
          </p:cNvPr>
          <p:cNvSpPr txBox="1"/>
          <p:nvPr/>
        </p:nvSpPr>
        <p:spPr>
          <a:xfrm>
            <a:off x="4770737" y="10101419"/>
            <a:ext cx="2495807" cy="246221"/>
          </a:xfrm>
          <a:prstGeom prst="rect">
            <a:avLst/>
          </a:prstGeom>
          <a:noFill/>
        </p:spPr>
        <p:txBody>
          <a:bodyPr wrap="square" lIns="91440" tIns="45720" rIns="91440" bIns="45720" rtlCol="0" anchor="t">
            <a:spAutoFit/>
          </a:bodyPr>
          <a:lstStyle/>
          <a:p>
            <a:pPr algn="r"/>
            <a:r>
              <a:rPr lang="en-US" sz="1000" dirty="0">
                <a:solidFill>
                  <a:srgbClr val="237B84"/>
                </a:solidFill>
                <a:latin typeface="Gadugi"/>
                <a:ea typeface="Gadugi"/>
              </a:rPr>
              <a:t>Making My Application </a:t>
            </a:r>
            <a:r>
              <a:rPr lang="en-US" sz="1000" dirty="0">
                <a:latin typeface="Gadugi"/>
                <a:ea typeface="Gadugi"/>
              </a:rPr>
              <a:t>| </a:t>
            </a:r>
            <a:r>
              <a:rPr lang="en-US" sz="1000" dirty="0">
                <a:solidFill>
                  <a:srgbClr val="237B84"/>
                </a:solidFill>
                <a:latin typeface="Gadugi"/>
                <a:ea typeface="Gadugi"/>
              </a:rPr>
              <a:t>17</a:t>
            </a:r>
            <a:endParaRPr lang="en-US" sz="1000" dirty="0">
              <a:solidFill>
                <a:srgbClr val="237B84"/>
              </a:solidFill>
              <a:latin typeface="Gadugi" panose="020B0502040204020203" pitchFamily="34" charset="0"/>
              <a:ea typeface="Gadugi"/>
            </a:endParaRPr>
          </a:p>
        </p:txBody>
      </p:sp>
    </p:spTree>
    <p:extLst>
      <p:ext uri="{BB962C8B-B14F-4D97-AF65-F5344CB8AC3E}">
        <p14:creationId xmlns:p14="http://schemas.microsoft.com/office/powerpoint/2010/main" val="5555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B2FA39-A9D1-2A4B-85DB-5F0C0A6228BC}"/>
              </a:ext>
            </a:extLst>
          </p:cNvPr>
          <p:cNvPicPr>
            <a:picLocks noChangeAspect="1"/>
          </p:cNvPicPr>
          <p:nvPr/>
        </p:nvPicPr>
        <p:blipFill>
          <a:blip r:embed="rId2"/>
          <a:stretch>
            <a:fillRect/>
          </a:stretch>
        </p:blipFill>
        <p:spPr>
          <a:xfrm>
            <a:off x="4372968" y="-998417"/>
            <a:ext cx="3840727" cy="3840727"/>
          </a:xfrm>
          <a:prstGeom prst="rect">
            <a:avLst/>
          </a:prstGeom>
        </p:spPr>
      </p:pic>
      <p:sp>
        <p:nvSpPr>
          <p:cNvPr id="14" name="TextBox 13">
            <a:extLst>
              <a:ext uri="{FF2B5EF4-FFF2-40B4-BE49-F238E27FC236}">
                <a16:creationId xmlns:a16="http://schemas.microsoft.com/office/drawing/2014/main" id="{B463970D-AAC4-CF4C-855D-CB986F645957}"/>
              </a:ext>
            </a:extLst>
          </p:cNvPr>
          <p:cNvSpPr txBox="1"/>
          <p:nvPr/>
        </p:nvSpPr>
        <p:spPr>
          <a:xfrm>
            <a:off x="431800" y="10058400"/>
            <a:ext cx="2495807" cy="246221"/>
          </a:xfrm>
          <a:prstGeom prst="rect">
            <a:avLst/>
          </a:prstGeom>
          <a:noFill/>
        </p:spPr>
        <p:txBody>
          <a:bodyPr wrap="square" lIns="91440" tIns="45720" rIns="91440" bIns="45720" rtlCol="0" anchor="t">
            <a:spAutoFit/>
          </a:bodyPr>
          <a:lstStyle/>
          <a:p>
            <a:r>
              <a:rPr lang="en-US" sz="1000">
                <a:solidFill>
                  <a:srgbClr val="237B84"/>
                </a:solidFill>
                <a:latin typeface="Gadugi"/>
                <a:ea typeface="Gadugi"/>
              </a:rPr>
              <a:t>18</a:t>
            </a:r>
            <a:r>
              <a:rPr lang="en-US" sz="1000">
                <a:latin typeface="Gadugi"/>
                <a:ea typeface="Gadugi"/>
              </a:rPr>
              <a:t> | </a:t>
            </a:r>
            <a:r>
              <a:rPr lang="en-US" sz="1000">
                <a:solidFill>
                  <a:srgbClr val="237B84"/>
                </a:solidFill>
                <a:latin typeface="Gadugi"/>
                <a:ea typeface="Gadugi"/>
              </a:rPr>
              <a:t>Making My Application</a:t>
            </a:r>
            <a:endParaRPr lang="en-US" sz="1000">
              <a:solidFill>
                <a:srgbClr val="237B84"/>
              </a:solidFill>
              <a:latin typeface="Gadugi" panose="020B0502040204020203" pitchFamily="34" charset="0"/>
            </a:endParaRPr>
          </a:p>
        </p:txBody>
      </p:sp>
      <p:pic>
        <p:nvPicPr>
          <p:cNvPr id="16" name="Picture 15">
            <a:extLst>
              <a:ext uri="{FF2B5EF4-FFF2-40B4-BE49-F238E27FC236}">
                <a16:creationId xmlns:a16="http://schemas.microsoft.com/office/drawing/2014/main" id="{C181B35E-4386-5248-84E6-DFD4F06DDD9B}"/>
              </a:ext>
            </a:extLst>
          </p:cNvPr>
          <p:cNvPicPr>
            <a:picLocks noChangeAspect="1"/>
          </p:cNvPicPr>
          <p:nvPr/>
        </p:nvPicPr>
        <p:blipFill>
          <a:blip r:embed="rId3"/>
          <a:stretch>
            <a:fillRect/>
          </a:stretch>
        </p:blipFill>
        <p:spPr>
          <a:xfrm>
            <a:off x="5522022" y="172017"/>
            <a:ext cx="1546590" cy="1505007"/>
          </a:xfrm>
          <a:prstGeom prst="rect">
            <a:avLst/>
          </a:prstGeom>
        </p:spPr>
      </p:pic>
      <p:sp>
        <p:nvSpPr>
          <p:cNvPr id="4" name="TextBox 3">
            <a:extLst>
              <a:ext uri="{FF2B5EF4-FFF2-40B4-BE49-F238E27FC236}">
                <a16:creationId xmlns:a16="http://schemas.microsoft.com/office/drawing/2014/main" id="{BB67F79D-934B-496F-1E9A-966B8AB62535}"/>
              </a:ext>
            </a:extLst>
          </p:cNvPr>
          <p:cNvSpPr txBox="1"/>
          <p:nvPr/>
        </p:nvSpPr>
        <p:spPr>
          <a:xfrm>
            <a:off x="435128" y="1219653"/>
            <a:ext cx="61236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3F3A71"/>
                </a:solidFill>
                <a:latin typeface="Gadugi"/>
                <a:ea typeface="Gadugi"/>
              </a:rPr>
              <a:t>POST-18 OPTIONS</a:t>
            </a:r>
          </a:p>
        </p:txBody>
      </p:sp>
      <p:sp>
        <p:nvSpPr>
          <p:cNvPr id="13" name="TextBox 12">
            <a:extLst>
              <a:ext uri="{FF2B5EF4-FFF2-40B4-BE49-F238E27FC236}">
                <a16:creationId xmlns:a16="http://schemas.microsoft.com/office/drawing/2014/main" id="{5103E313-7198-EF11-A64C-6638555C15C0}"/>
              </a:ext>
            </a:extLst>
          </p:cNvPr>
          <p:cNvSpPr txBox="1"/>
          <p:nvPr/>
        </p:nvSpPr>
        <p:spPr>
          <a:xfrm rot="16200000">
            <a:off x="-213937" y="2984487"/>
            <a:ext cx="1138646"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b="1">
                <a:solidFill>
                  <a:srgbClr val="3F3A71"/>
                </a:solidFill>
                <a:latin typeface="Gadugi"/>
                <a:ea typeface="Gadugi"/>
                <a:cs typeface="Calibri"/>
              </a:rPr>
              <a:t>YEAR 12</a:t>
            </a:r>
          </a:p>
        </p:txBody>
      </p:sp>
      <p:sp>
        <p:nvSpPr>
          <p:cNvPr id="17" name="TextBox 16">
            <a:extLst>
              <a:ext uri="{FF2B5EF4-FFF2-40B4-BE49-F238E27FC236}">
                <a16:creationId xmlns:a16="http://schemas.microsoft.com/office/drawing/2014/main" id="{9DECF3DA-92D1-6505-2506-F978FD4D334E}"/>
              </a:ext>
            </a:extLst>
          </p:cNvPr>
          <p:cNvSpPr txBox="1"/>
          <p:nvPr/>
        </p:nvSpPr>
        <p:spPr>
          <a:xfrm rot="16200000">
            <a:off x="-144528" y="7058497"/>
            <a:ext cx="1073079"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000" b="1">
                <a:solidFill>
                  <a:srgbClr val="3F3A71"/>
                </a:solidFill>
                <a:latin typeface="Gadugi"/>
                <a:ea typeface="Gadugi"/>
                <a:cs typeface="Calibri"/>
              </a:rPr>
              <a:t>YEAR 13</a:t>
            </a:r>
            <a:endParaRPr lang="en-US" sz="2000"/>
          </a:p>
        </p:txBody>
      </p:sp>
      <p:cxnSp>
        <p:nvCxnSpPr>
          <p:cNvPr id="25" name="Straight Arrow Connector 24">
            <a:extLst>
              <a:ext uri="{FF2B5EF4-FFF2-40B4-BE49-F238E27FC236}">
                <a16:creationId xmlns:a16="http://schemas.microsoft.com/office/drawing/2014/main" id="{6C76BA51-88EB-7872-6B31-84410AB0C911}"/>
              </a:ext>
            </a:extLst>
          </p:cNvPr>
          <p:cNvCxnSpPr/>
          <p:nvPr/>
        </p:nvCxnSpPr>
        <p:spPr>
          <a:xfrm>
            <a:off x="340575" y="4906402"/>
            <a:ext cx="6852257" cy="13667"/>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ED751A3D-1D39-D2CA-CB5A-13D32495B6EB}"/>
              </a:ext>
            </a:extLst>
          </p:cNvPr>
          <p:cNvSpPr/>
          <p:nvPr/>
        </p:nvSpPr>
        <p:spPr>
          <a:xfrm>
            <a:off x="759633" y="2002393"/>
            <a:ext cx="6442968" cy="571308"/>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000" b="1" dirty="0">
                <a:latin typeface="Gadugi"/>
                <a:ea typeface="Gadugi"/>
                <a:cs typeface="Calibri"/>
              </a:rPr>
              <a:t>Spring/Summer Term </a:t>
            </a:r>
          </a:p>
          <a:p>
            <a:r>
              <a:rPr lang="en-US" sz="1000" dirty="0">
                <a:latin typeface="Gadugi"/>
                <a:ea typeface="Gadugi"/>
                <a:cs typeface="Calibri"/>
              </a:rPr>
              <a:t>Start to consider what you might like to do once you leave school next year and begin your research.</a:t>
            </a:r>
            <a:endParaRPr lang="en-US" dirty="0"/>
          </a:p>
        </p:txBody>
      </p:sp>
      <p:sp>
        <p:nvSpPr>
          <p:cNvPr id="37" name="Rectangle: Rounded Corners 36">
            <a:extLst>
              <a:ext uri="{FF2B5EF4-FFF2-40B4-BE49-F238E27FC236}">
                <a16:creationId xmlns:a16="http://schemas.microsoft.com/office/drawing/2014/main" id="{C893ADCC-3931-50B1-4D58-C103C17DC65C}"/>
              </a:ext>
            </a:extLst>
          </p:cNvPr>
          <p:cNvSpPr/>
          <p:nvPr/>
        </p:nvSpPr>
        <p:spPr>
          <a:xfrm>
            <a:off x="743634" y="2615675"/>
            <a:ext cx="6472444" cy="768678"/>
          </a:xfrm>
          <a:prstGeom prst="roundRect">
            <a:avLst>
              <a:gd name="adj" fmla="val 11495"/>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000" b="1" dirty="0">
                <a:latin typeface="Gadugi"/>
                <a:ea typeface="Gadugi"/>
                <a:cs typeface="Calibri"/>
              </a:rPr>
              <a:t>March - June </a:t>
            </a:r>
            <a:endParaRPr lang="en-US" dirty="0">
              <a:latin typeface="Calibri" panose="020F0502020204030204"/>
              <a:ea typeface="Gadugi"/>
              <a:cs typeface="Calibri"/>
            </a:endParaRPr>
          </a:p>
          <a:p>
            <a:r>
              <a:rPr lang="en-US" sz="1000" dirty="0">
                <a:latin typeface="Gadugi"/>
                <a:ea typeface="Gadugi"/>
                <a:cs typeface="Calibri"/>
              </a:rPr>
              <a:t>Your school or college will start giving you lots of information about your choices, including university. They will probably be asking what you want to do and giving you tasks to do, such as, drafting a Personal Statement. </a:t>
            </a:r>
            <a:endParaRPr lang="en-US" dirty="0">
              <a:cs typeface="Calibri"/>
            </a:endParaRPr>
          </a:p>
        </p:txBody>
      </p:sp>
      <p:sp>
        <p:nvSpPr>
          <p:cNvPr id="39" name="Rectangle: Rounded Corners 38">
            <a:extLst>
              <a:ext uri="{FF2B5EF4-FFF2-40B4-BE49-F238E27FC236}">
                <a16:creationId xmlns:a16="http://schemas.microsoft.com/office/drawing/2014/main" id="{F099E063-D27B-D6BB-FF80-651B432CB807}"/>
              </a:ext>
            </a:extLst>
          </p:cNvPr>
          <p:cNvSpPr/>
          <p:nvPr/>
        </p:nvSpPr>
        <p:spPr>
          <a:xfrm>
            <a:off x="724095" y="3430083"/>
            <a:ext cx="6472445" cy="800433"/>
          </a:xfrm>
          <a:prstGeom prst="roundRect">
            <a:avLst>
              <a:gd name="adj" fmla="val 12694"/>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a:latin typeface="Gadugi"/>
                <a:ea typeface="Gadugi"/>
                <a:cs typeface="Calibri"/>
              </a:rPr>
              <a:t>July </a:t>
            </a:r>
          </a:p>
          <a:p>
            <a:r>
              <a:rPr lang="en-GB" sz="1000">
                <a:latin typeface="Gadugi"/>
                <a:ea typeface="Gadugi"/>
                <a:cs typeface="Calibri"/>
              </a:rPr>
              <a:t>Start to get specific. Create a list of the options you are most interested in. </a:t>
            </a:r>
          </a:p>
          <a:p>
            <a:r>
              <a:rPr lang="en-GB" sz="1000">
                <a:latin typeface="Gadugi"/>
                <a:ea typeface="Gadugi"/>
                <a:cs typeface="Calibri"/>
              </a:rPr>
              <a:t>For instance, writing down the courses and universities you are interested in or the apprenticeships and their application process. </a:t>
            </a:r>
            <a:endParaRPr lang="en-US" sz="900">
              <a:cs typeface="Calibri"/>
            </a:endParaRPr>
          </a:p>
        </p:txBody>
      </p:sp>
      <p:sp>
        <p:nvSpPr>
          <p:cNvPr id="43" name="Rectangle: Rounded Corners 42">
            <a:extLst>
              <a:ext uri="{FF2B5EF4-FFF2-40B4-BE49-F238E27FC236}">
                <a16:creationId xmlns:a16="http://schemas.microsoft.com/office/drawing/2014/main" id="{00A02FB5-0654-597E-A95C-C99A6AC7E6F0}"/>
              </a:ext>
            </a:extLst>
          </p:cNvPr>
          <p:cNvSpPr/>
          <p:nvPr/>
        </p:nvSpPr>
        <p:spPr>
          <a:xfrm>
            <a:off x="761177" y="5014898"/>
            <a:ext cx="2478849" cy="371014"/>
          </a:xfrm>
          <a:prstGeom prst="roundRect">
            <a:avLst/>
          </a:prstGeom>
          <a:solidFill>
            <a:srgbClr val="3F3A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dirty="0">
                <a:latin typeface="Gadugi"/>
                <a:ea typeface="+mn-lt"/>
                <a:cs typeface="+mn-lt"/>
              </a:rPr>
              <a:t>September </a:t>
            </a:r>
          </a:p>
          <a:p>
            <a:r>
              <a:rPr lang="en-GB" sz="1000" dirty="0">
                <a:latin typeface="Gadugi"/>
                <a:ea typeface="+mn-lt"/>
                <a:cs typeface="+mn-lt"/>
              </a:rPr>
              <a:t>UCAS applications Open. </a:t>
            </a:r>
            <a:endParaRPr lang="en-US" sz="900" dirty="0">
              <a:cs typeface="Calibri"/>
            </a:endParaRPr>
          </a:p>
        </p:txBody>
      </p:sp>
      <p:cxnSp>
        <p:nvCxnSpPr>
          <p:cNvPr id="47" name="Straight Arrow Connector 46">
            <a:extLst>
              <a:ext uri="{FF2B5EF4-FFF2-40B4-BE49-F238E27FC236}">
                <a16:creationId xmlns:a16="http://schemas.microsoft.com/office/drawing/2014/main" id="{949C4FF2-4FA8-2E84-AE1A-65AB78C0C8D5}"/>
              </a:ext>
            </a:extLst>
          </p:cNvPr>
          <p:cNvCxnSpPr>
            <a:cxnSpLocks/>
          </p:cNvCxnSpPr>
          <p:nvPr/>
        </p:nvCxnSpPr>
        <p:spPr>
          <a:xfrm flipV="1">
            <a:off x="509689" y="9951534"/>
            <a:ext cx="6858985" cy="8348"/>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27C1E2D-5BB6-B2C5-DB56-5D168EC53B6A}"/>
              </a:ext>
            </a:extLst>
          </p:cNvPr>
          <p:cNvCxnSpPr>
            <a:cxnSpLocks/>
          </p:cNvCxnSpPr>
          <p:nvPr/>
        </p:nvCxnSpPr>
        <p:spPr>
          <a:xfrm>
            <a:off x="350345" y="1913271"/>
            <a:ext cx="6852257" cy="13667"/>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3175BBD4-1E81-4CA8-8980-8B5AF02BF220}"/>
              </a:ext>
            </a:extLst>
          </p:cNvPr>
          <p:cNvSpPr/>
          <p:nvPr/>
        </p:nvSpPr>
        <p:spPr>
          <a:xfrm>
            <a:off x="3273133" y="5011523"/>
            <a:ext cx="2106000" cy="3404582"/>
          </a:xfrm>
          <a:prstGeom prst="roundRect">
            <a:avLst>
              <a:gd name="adj" fmla="val 9272"/>
            </a:avLst>
          </a:prstGeom>
          <a:solidFill>
            <a:srgbClr val="2881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000" b="1">
                <a:latin typeface="Gadugi"/>
                <a:ea typeface="Gadugi"/>
                <a:cs typeface="Calibri"/>
              </a:rPr>
              <a:t>September – March</a:t>
            </a:r>
          </a:p>
          <a:p>
            <a:r>
              <a:rPr lang="en-US" sz="1000">
                <a:latin typeface="Gadugi"/>
                <a:ea typeface="Gadugi"/>
                <a:cs typeface="Calibri"/>
              </a:rPr>
              <a:t>Many employers start advertising their apprenticeships for September starts.</a:t>
            </a:r>
            <a:endParaRPr lang="en-US" sz="1000">
              <a:cs typeface="Calibri"/>
            </a:endParaRPr>
          </a:p>
        </p:txBody>
      </p:sp>
      <p:sp>
        <p:nvSpPr>
          <p:cNvPr id="6" name="TextBox 5">
            <a:extLst>
              <a:ext uri="{FF2B5EF4-FFF2-40B4-BE49-F238E27FC236}">
                <a16:creationId xmlns:a16="http://schemas.microsoft.com/office/drawing/2014/main" id="{9770C0CB-5087-8A43-A488-576E0D6225F2}"/>
              </a:ext>
            </a:extLst>
          </p:cNvPr>
          <p:cNvSpPr txBox="1"/>
          <p:nvPr/>
        </p:nvSpPr>
        <p:spPr>
          <a:xfrm>
            <a:off x="392011" y="634355"/>
            <a:ext cx="4814990" cy="584775"/>
          </a:xfrm>
          <a:prstGeom prst="rect">
            <a:avLst/>
          </a:prstGeom>
          <a:noFill/>
        </p:spPr>
        <p:txBody>
          <a:bodyPr wrap="square" rtlCol="0">
            <a:spAutoFit/>
          </a:bodyPr>
          <a:lstStyle/>
          <a:p>
            <a:r>
              <a:rPr lang="en-GB" sz="3200" b="1">
                <a:solidFill>
                  <a:srgbClr val="3F346A"/>
                </a:solidFill>
                <a:latin typeface="Trebuchet MS" panose="020B0703020202090204" pitchFamily="34" charset="0"/>
              </a:rPr>
              <a:t>APPLICATION TIMELINE</a:t>
            </a:r>
          </a:p>
        </p:txBody>
      </p:sp>
      <p:sp>
        <p:nvSpPr>
          <p:cNvPr id="38" name="Rectangle: Rounded Corners 37">
            <a:extLst>
              <a:ext uri="{FF2B5EF4-FFF2-40B4-BE49-F238E27FC236}">
                <a16:creationId xmlns:a16="http://schemas.microsoft.com/office/drawing/2014/main" id="{8671B268-C81D-445D-9BF9-3CA0038E6909}"/>
              </a:ext>
            </a:extLst>
          </p:cNvPr>
          <p:cNvSpPr/>
          <p:nvPr/>
        </p:nvSpPr>
        <p:spPr>
          <a:xfrm>
            <a:off x="743634" y="4276157"/>
            <a:ext cx="2106581" cy="524993"/>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dirty="0">
                <a:latin typeface="Gadugi"/>
                <a:ea typeface="Gadugi"/>
                <a:cs typeface="Calibri"/>
              </a:rPr>
              <a:t>Summer - Early Autumn </a:t>
            </a:r>
            <a:r>
              <a:rPr lang="en-GB" sz="1000" dirty="0">
                <a:latin typeface="Gadugi"/>
                <a:ea typeface="Gadugi"/>
                <a:cs typeface="Calibri"/>
              </a:rPr>
              <a:t> </a:t>
            </a:r>
          </a:p>
          <a:p>
            <a:r>
              <a:rPr lang="en-GB" sz="1000" dirty="0">
                <a:latin typeface="Gadugi"/>
                <a:ea typeface="Gadugi"/>
                <a:cs typeface="Calibri"/>
              </a:rPr>
              <a:t>Book your place at open days (physical and virtual). </a:t>
            </a:r>
          </a:p>
        </p:txBody>
      </p:sp>
      <p:sp>
        <p:nvSpPr>
          <p:cNvPr id="50" name="Oval 49">
            <a:extLst>
              <a:ext uri="{FF2B5EF4-FFF2-40B4-BE49-F238E27FC236}">
                <a16:creationId xmlns:a16="http://schemas.microsoft.com/office/drawing/2014/main" id="{500A1F14-83E7-48CB-9FE3-34D440C3E72B}"/>
              </a:ext>
            </a:extLst>
          </p:cNvPr>
          <p:cNvSpPr>
            <a:spLocks noChangeAspect="1"/>
          </p:cNvSpPr>
          <p:nvPr/>
        </p:nvSpPr>
        <p:spPr>
          <a:xfrm>
            <a:off x="2657520" y="4059743"/>
            <a:ext cx="1170611" cy="1177757"/>
          </a:xfrm>
          <a:prstGeom prst="ellipse">
            <a:avLst/>
          </a:prstGeom>
          <a:solidFill>
            <a:srgbClr val="D5D0C7"/>
          </a:solidFill>
          <a:ln>
            <a:solidFill>
              <a:srgbClr val="322C5D"/>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GB" sz="850" dirty="0">
                <a:solidFill>
                  <a:srgbClr val="3F3A71"/>
                </a:solidFill>
                <a:cs typeface="Calibri"/>
              </a:rPr>
              <a:t>Speak to the institution if you need support attending the open day as they often have funds available!</a:t>
            </a:r>
          </a:p>
        </p:txBody>
      </p:sp>
      <p:graphicFrame>
        <p:nvGraphicFramePr>
          <p:cNvPr id="5" name="Table 11">
            <a:extLst>
              <a:ext uri="{FF2B5EF4-FFF2-40B4-BE49-F238E27FC236}">
                <a16:creationId xmlns:a16="http://schemas.microsoft.com/office/drawing/2014/main" id="{0F140A74-A134-4644-802A-83492BECD0DA}"/>
              </a:ext>
            </a:extLst>
          </p:cNvPr>
          <p:cNvGraphicFramePr>
            <a:graphicFrameLocks noGrp="1"/>
          </p:cNvGraphicFramePr>
          <p:nvPr/>
        </p:nvGraphicFramePr>
        <p:xfrm>
          <a:off x="759634" y="1552402"/>
          <a:ext cx="6442968" cy="370840"/>
        </p:xfrm>
        <a:graphic>
          <a:graphicData uri="http://schemas.openxmlformats.org/drawingml/2006/table">
            <a:tbl>
              <a:tblPr firstRow="1" bandRow="1">
                <a:tableStyleId>{5C22544A-7EE6-4342-B048-85BDC9FD1C3A}</a:tableStyleId>
              </a:tblPr>
              <a:tblGrid>
                <a:gridCol w="2147656">
                  <a:extLst>
                    <a:ext uri="{9D8B030D-6E8A-4147-A177-3AD203B41FA5}">
                      <a16:colId xmlns:a16="http://schemas.microsoft.com/office/drawing/2014/main" val="3412651062"/>
                    </a:ext>
                  </a:extLst>
                </a:gridCol>
                <a:gridCol w="2147656">
                  <a:extLst>
                    <a:ext uri="{9D8B030D-6E8A-4147-A177-3AD203B41FA5}">
                      <a16:colId xmlns:a16="http://schemas.microsoft.com/office/drawing/2014/main" val="1756613910"/>
                    </a:ext>
                  </a:extLst>
                </a:gridCol>
                <a:gridCol w="2147656">
                  <a:extLst>
                    <a:ext uri="{9D8B030D-6E8A-4147-A177-3AD203B41FA5}">
                      <a16:colId xmlns:a16="http://schemas.microsoft.com/office/drawing/2014/main" val="3112631257"/>
                    </a:ext>
                  </a:extLst>
                </a:gridCol>
              </a:tblGrid>
              <a:tr h="370840">
                <a:tc>
                  <a:txBody>
                    <a:bodyPr/>
                    <a:lstStyle/>
                    <a:p>
                      <a:pPr algn="ctr"/>
                      <a:r>
                        <a:rPr lang="en-GB" sz="1600" b="1">
                          <a:solidFill>
                            <a:srgbClr val="3F3A71"/>
                          </a:solidFill>
                          <a:latin typeface="Gadugi"/>
                          <a:ea typeface="Gadugi"/>
                        </a:rPr>
                        <a:t>University</a:t>
                      </a:r>
                      <a:endParaRPr lang="en-GB"/>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b="1">
                          <a:solidFill>
                            <a:srgbClr val="3F3A71"/>
                          </a:solidFill>
                          <a:latin typeface="Gadugi"/>
                          <a:ea typeface="Gadugi"/>
                        </a:rPr>
                        <a:t>Apprenticeship</a:t>
                      </a:r>
                      <a:endParaRPr lang="en-GB"/>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600" b="1">
                          <a:solidFill>
                            <a:srgbClr val="3F3A71"/>
                          </a:solidFill>
                          <a:latin typeface="Gadugi"/>
                          <a:ea typeface="Gadugi"/>
                        </a:rPr>
                        <a:t>Employment</a:t>
                      </a:r>
                      <a:endParaRPr lang="en-GB"/>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3837633"/>
                  </a:ext>
                </a:extLst>
              </a:tr>
            </a:tbl>
          </a:graphicData>
        </a:graphic>
      </p:graphicFrame>
      <p:sp>
        <p:nvSpPr>
          <p:cNvPr id="68" name="Rectangle: Rounded Corners 67">
            <a:extLst>
              <a:ext uri="{FF2B5EF4-FFF2-40B4-BE49-F238E27FC236}">
                <a16:creationId xmlns:a16="http://schemas.microsoft.com/office/drawing/2014/main" id="{329DBC1A-5844-4A90-B8AA-359F63A8B988}"/>
              </a:ext>
            </a:extLst>
          </p:cNvPr>
          <p:cNvSpPr/>
          <p:nvPr/>
        </p:nvSpPr>
        <p:spPr>
          <a:xfrm>
            <a:off x="761199" y="5435976"/>
            <a:ext cx="2469069" cy="1776879"/>
          </a:xfrm>
          <a:prstGeom prst="roundRect">
            <a:avLst>
              <a:gd name="adj" fmla="val 4875"/>
            </a:avLst>
          </a:prstGeom>
          <a:solidFill>
            <a:srgbClr val="3F3A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dirty="0">
                <a:latin typeface="Gadugi"/>
                <a:ea typeface="Gadugi"/>
                <a:cs typeface="+mn-lt"/>
              </a:rPr>
              <a:t>*October early UCAS Deadline* </a:t>
            </a:r>
            <a:r>
              <a:rPr lang="en-GB" sz="1000" dirty="0">
                <a:latin typeface="Gadugi"/>
                <a:ea typeface="Gadugi"/>
                <a:cs typeface="+mn-lt"/>
              </a:rPr>
              <a:t>for Oxford/ Cambridge &amp; Medicine/ Vet Med/ Dentistry applicants.</a:t>
            </a:r>
            <a:endParaRPr lang="en-US" dirty="0"/>
          </a:p>
          <a:p>
            <a:endParaRPr lang="en-GB" sz="1000" dirty="0">
              <a:latin typeface="Gadugi"/>
              <a:ea typeface="Gadugi"/>
              <a:cs typeface="+mn-lt"/>
            </a:endParaRPr>
          </a:p>
          <a:p>
            <a:r>
              <a:rPr lang="en-GB" sz="1000" b="1" dirty="0">
                <a:latin typeface="Gadugi"/>
                <a:ea typeface="Gadugi"/>
                <a:cs typeface="+mn-lt"/>
              </a:rPr>
              <a:t>October - November</a:t>
            </a:r>
            <a:endParaRPr lang="en-GB" dirty="0"/>
          </a:p>
          <a:p>
            <a:r>
              <a:rPr lang="en-GB" sz="1000" dirty="0">
                <a:latin typeface="Gadugi"/>
                <a:ea typeface="Gadugi"/>
                <a:cs typeface="+mn-lt"/>
              </a:rPr>
              <a:t>Write your application and discuss with your Careers Advisor and/or tutor. Your application can be submitted now, if you are ready. Universities will run Applicant Days and interviews during this time too. </a:t>
            </a:r>
            <a:endParaRPr lang="en-US" sz="1000">
              <a:latin typeface="Gadugi" panose="020B0502040204020203" pitchFamily="34" charset="0"/>
              <a:ea typeface="Gadugi" panose="020B0502040204020203" pitchFamily="34" charset="0"/>
              <a:cs typeface="Calibri"/>
            </a:endParaRPr>
          </a:p>
        </p:txBody>
      </p:sp>
      <p:sp>
        <p:nvSpPr>
          <p:cNvPr id="69" name="Rectangle: Rounded Corners 68">
            <a:extLst>
              <a:ext uri="{FF2B5EF4-FFF2-40B4-BE49-F238E27FC236}">
                <a16:creationId xmlns:a16="http://schemas.microsoft.com/office/drawing/2014/main" id="{982B7208-7E86-48F2-8112-DAE1FA626232}"/>
              </a:ext>
            </a:extLst>
          </p:cNvPr>
          <p:cNvSpPr/>
          <p:nvPr/>
        </p:nvSpPr>
        <p:spPr>
          <a:xfrm>
            <a:off x="754901" y="7250068"/>
            <a:ext cx="2469070" cy="624669"/>
          </a:xfrm>
          <a:prstGeom prst="roundRect">
            <a:avLst/>
          </a:prstGeom>
          <a:solidFill>
            <a:srgbClr val="3F3A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dirty="0">
                <a:latin typeface="Gadugi"/>
                <a:ea typeface="Gadugi"/>
                <a:cs typeface="+mn-lt"/>
              </a:rPr>
              <a:t>Late Autumn - Spring </a:t>
            </a:r>
            <a:endParaRPr lang="en-GB" sz="1000" b="1">
              <a:latin typeface="Gadugi" panose="020B0502040204020203" pitchFamily="34" charset="0"/>
              <a:ea typeface="Gadugi" panose="020B0502040204020203" pitchFamily="34" charset="0"/>
              <a:cs typeface="+mn-lt"/>
            </a:endParaRPr>
          </a:p>
          <a:p>
            <a:r>
              <a:rPr lang="en-GB" sz="1000" dirty="0">
                <a:latin typeface="Gadugi"/>
                <a:ea typeface="Gadugi"/>
                <a:cs typeface="+mn-lt"/>
              </a:rPr>
              <a:t>Universities will begin to send offers via UCAS and early applicants may be invited for testing.</a:t>
            </a:r>
            <a:endParaRPr lang="en-US" sz="900" dirty="0">
              <a:latin typeface="Gadugi" panose="020B0502040204020203" pitchFamily="34" charset="0"/>
              <a:ea typeface="Gadugi" panose="020B0502040204020203" pitchFamily="34" charset="0"/>
              <a:cs typeface="+mn-lt"/>
            </a:endParaRPr>
          </a:p>
        </p:txBody>
      </p:sp>
      <p:sp>
        <p:nvSpPr>
          <p:cNvPr id="70" name="Rectangle: Rounded Corners 69">
            <a:extLst>
              <a:ext uri="{FF2B5EF4-FFF2-40B4-BE49-F238E27FC236}">
                <a16:creationId xmlns:a16="http://schemas.microsoft.com/office/drawing/2014/main" id="{45E919E8-288E-4425-9C8E-F4B3C4DEEC6D}"/>
              </a:ext>
            </a:extLst>
          </p:cNvPr>
          <p:cNvSpPr/>
          <p:nvPr/>
        </p:nvSpPr>
        <p:spPr>
          <a:xfrm>
            <a:off x="764649" y="7912519"/>
            <a:ext cx="2469069" cy="449955"/>
          </a:xfrm>
          <a:prstGeom prst="roundRect">
            <a:avLst/>
          </a:prstGeom>
          <a:solidFill>
            <a:srgbClr val="3F3A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a:latin typeface="Gadugi" panose="020B0502040204020203" pitchFamily="34" charset="0"/>
                <a:ea typeface="Gadugi" panose="020B0502040204020203" pitchFamily="34" charset="0"/>
                <a:cs typeface="+mn-lt"/>
              </a:rPr>
              <a:t>January </a:t>
            </a:r>
          </a:p>
          <a:p>
            <a:r>
              <a:rPr lang="en-GB" sz="1000">
                <a:latin typeface="Gadugi" panose="020B0502040204020203" pitchFamily="34" charset="0"/>
                <a:ea typeface="Gadugi" panose="020B0502040204020203" pitchFamily="34" charset="0"/>
                <a:cs typeface="+mn-lt"/>
              </a:rPr>
              <a:t>UCAS applications close. </a:t>
            </a:r>
            <a:endParaRPr lang="en-US" sz="900">
              <a:latin typeface="Gadugi" panose="020B0502040204020203" pitchFamily="34" charset="0"/>
              <a:ea typeface="Gadugi" panose="020B0502040204020203" pitchFamily="34" charset="0"/>
              <a:cs typeface="Calibri"/>
            </a:endParaRPr>
          </a:p>
        </p:txBody>
      </p:sp>
      <p:sp>
        <p:nvSpPr>
          <p:cNvPr id="71" name="Rectangle: Rounded Corners 70">
            <a:extLst>
              <a:ext uri="{FF2B5EF4-FFF2-40B4-BE49-F238E27FC236}">
                <a16:creationId xmlns:a16="http://schemas.microsoft.com/office/drawing/2014/main" id="{76F62144-AA27-427A-B8DA-8C34E168A0AB}"/>
              </a:ext>
            </a:extLst>
          </p:cNvPr>
          <p:cNvSpPr/>
          <p:nvPr/>
        </p:nvSpPr>
        <p:spPr>
          <a:xfrm>
            <a:off x="764649" y="8408599"/>
            <a:ext cx="2469069" cy="507285"/>
          </a:xfrm>
          <a:prstGeom prst="roundRect">
            <a:avLst/>
          </a:prstGeom>
          <a:solidFill>
            <a:srgbClr val="3F3A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dirty="0">
                <a:latin typeface="Gadugi" panose="020B0502040204020203" pitchFamily="34" charset="0"/>
                <a:ea typeface="Gadugi" panose="020B0502040204020203" pitchFamily="34" charset="0"/>
                <a:cs typeface="+mn-lt"/>
              </a:rPr>
              <a:t>Easter </a:t>
            </a:r>
          </a:p>
          <a:p>
            <a:r>
              <a:rPr lang="en-GB" sz="1000" dirty="0">
                <a:latin typeface="Gadugi" panose="020B0502040204020203" pitchFamily="34" charset="0"/>
                <a:ea typeface="Gadugi" panose="020B0502040204020203" pitchFamily="34" charset="0"/>
                <a:cs typeface="+mn-lt"/>
              </a:rPr>
              <a:t>Decide on your first and second choice universities. </a:t>
            </a:r>
            <a:endParaRPr lang="en-US" sz="900" dirty="0">
              <a:latin typeface="Gadugi" panose="020B0502040204020203" pitchFamily="34" charset="0"/>
              <a:ea typeface="Gadugi" panose="020B0502040204020203" pitchFamily="34" charset="0"/>
              <a:cs typeface="Calibri"/>
            </a:endParaRPr>
          </a:p>
        </p:txBody>
      </p:sp>
      <p:sp>
        <p:nvSpPr>
          <p:cNvPr id="72" name="Rectangle: Rounded Corners 71">
            <a:extLst>
              <a:ext uri="{FF2B5EF4-FFF2-40B4-BE49-F238E27FC236}">
                <a16:creationId xmlns:a16="http://schemas.microsoft.com/office/drawing/2014/main" id="{D7300A35-DED3-4A43-832F-D7BCEFB668D8}"/>
              </a:ext>
            </a:extLst>
          </p:cNvPr>
          <p:cNvSpPr/>
          <p:nvPr/>
        </p:nvSpPr>
        <p:spPr>
          <a:xfrm>
            <a:off x="773184" y="9396072"/>
            <a:ext cx="6439186" cy="459737"/>
          </a:xfrm>
          <a:prstGeom prst="roundRect">
            <a:avLst/>
          </a:prstGeom>
          <a:solidFill>
            <a:srgbClr val="3F3A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a:latin typeface="Gadugi" panose="020B0502040204020203" pitchFamily="34" charset="0"/>
                <a:ea typeface="Gadugi" panose="020B0502040204020203" pitchFamily="34" charset="0"/>
                <a:cs typeface="+mn-lt"/>
              </a:rPr>
              <a:t>August </a:t>
            </a:r>
          </a:p>
          <a:p>
            <a:r>
              <a:rPr lang="en-GB" sz="1000">
                <a:latin typeface="Gadugi" panose="020B0502040204020203" pitchFamily="34" charset="0"/>
                <a:ea typeface="Gadugi" panose="020B0502040204020203" pitchFamily="34" charset="0"/>
                <a:cs typeface="+mn-lt"/>
              </a:rPr>
              <a:t>Results Day!</a:t>
            </a:r>
            <a:r>
              <a:rPr lang="en-GB" sz="1000" b="1">
                <a:latin typeface="Gadugi" panose="020B0502040204020203" pitchFamily="34" charset="0"/>
                <a:ea typeface="Gadugi" panose="020B0502040204020203" pitchFamily="34" charset="0"/>
                <a:cs typeface="+mn-lt"/>
              </a:rPr>
              <a:t> </a:t>
            </a:r>
          </a:p>
        </p:txBody>
      </p:sp>
      <p:sp>
        <p:nvSpPr>
          <p:cNvPr id="73" name="Rectangle: Rounded Corners 72">
            <a:extLst>
              <a:ext uri="{FF2B5EF4-FFF2-40B4-BE49-F238E27FC236}">
                <a16:creationId xmlns:a16="http://schemas.microsoft.com/office/drawing/2014/main" id="{DB952E13-9B61-43D4-AEBB-98E76438D54D}"/>
              </a:ext>
            </a:extLst>
          </p:cNvPr>
          <p:cNvSpPr/>
          <p:nvPr/>
        </p:nvSpPr>
        <p:spPr>
          <a:xfrm>
            <a:off x="771753" y="8952867"/>
            <a:ext cx="3055848" cy="389901"/>
          </a:xfrm>
          <a:prstGeom prst="roundRect">
            <a:avLst/>
          </a:prstGeom>
          <a:solidFill>
            <a:srgbClr val="3F3A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b="1" dirty="0">
                <a:latin typeface="Gadugi" panose="020B0502040204020203" pitchFamily="34" charset="0"/>
                <a:ea typeface="Gadugi" panose="020B0502040204020203" pitchFamily="34" charset="0"/>
                <a:cs typeface="+mn-lt"/>
              </a:rPr>
              <a:t>May </a:t>
            </a:r>
          </a:p>
          <a:p>
            <a:r>
              <a:rPr lang="en-GB" sz="1000" dirty="0">
                <a:latin typeface="Gadugi" panose="020B0502040204020203" pitchFamily="34" charset="0"/>
                <a:ea typeface="Gadugi" panose="020B0502040204020203" pitchFamily="34" charset="0"/>
                <a:cs typeface="+mn-lt"/>
              </a:rPr>
              <a:t>Deadline for applying for Student Finance. </a:t>
            </a:r>
          </a:p>
        </p:txBody>
      </p:sp>
      <p:sp>
        <p:nvSpPr>
          <p:cNvPr id="61" name="Rectangle: Rounded Corners 60">
            <a:extLst>
              <a:ext uri="{FF2B5EF4-FFF2-40B4-BE49-F238E27FC236}">
                <a16:creationId xmlns:a16="http://schemas.microsoft.com/office/drawing/2014/main" id="{0F0AD65D-FF91-51FD-0402-E6ED01DA4D3C}"/>
              </a:ext>
            </a:extLst>
          </p:cNvPr>
          <p:cNvSpPr/>
          <p:nvPr/>
        </p:nvSpPr>
        <p:spPr>
          <a:xfrm>
            <a:off x="5119848" y="8217197"/>
            <a:ext cx="2106000" cy="1472497"/>
          </a:xfrm>
          <a:prstGeom prst="roundRect">
            <a:avLst>
              <a:gd name="adj" fmla="val 7921"/>
            </a:avLst>
          </a:prstGeom>
          <a:solidFill>
            <a:srgbClr val="F6F1B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45720" rIns="0" bIns="45720" rtlCol="0" anchor="ctr"/>
          <a:lstStyle/>
          <a:p>
            <a:r>
              <a:rPr lang="en-US" sz="1000" b="1" dirty="0">
                <a:solidFill>
                  <a:srgbClr val="3F346A"/>
                </a:solidFill>
                <a:latin typeface="Gadugi"/>
                <a:ea typeface="Gadugi"/>
                <a:cs typeface="Calibri"/>
              </a:rPr>
              <a:t>June – September</a:t>
            </a:r>
          </a:p>
          <a:p>
            <a:r>
              <a:rPr lang="en-US" sz="1000" dirty="0">
                <a:solidFill>
                  <a:srgbClr val="3F346A"/>
                </a:solidFill>
                <a:latin typeface="Gadugi"/>
                <a:ea typeface="Gadugi"/>
                <a:cs typeface="Calibri"/>
              </a:rPr>
              <a:t>Recruitment processes can sometimes take three months. Starting with submitting applications, attending interviews, offer of employment and pre-employment checks </a:t>
            </a:r>
            <a:endParaRPr lang="en-US" sz="800" dirty="0">
              <a:solidFill>
                <a:srgbClr val="3F346A"/>
              </a:solidFill>
              <a:cs typeface="Calibri"/>
            </a:endParaRPr>
          </a:p>
        </p:txBody>
      </p:sp>
      <p:pic>
        <p:nvPicPr>
          <p:cNvPr id="12" name="Picture 11">
            <a:extLst>
              <a:ext uri="{FF2B5EF4-FFF2-40B4-BE49-F238E27FC236}">
                <a16:creationId xmlns:a16="http://schemas.microsoft.com/office/drawing/2014/main" id="{37405744-31B5-4860-95A4-2439068EF2D3}"/>
              </a:ext>
            </a:extLst>
          </p:cNvPr>
          <p:cNvPicPr>
            <a:picLocks noChangeAspect="1"/>
          </p:cNvPicPr>
          <p:nvPr/>
        </p:nvPicPr>
        <p:blipFill rotWithShape="1">
          <a:blip r:embed="rId4"/>
          <a:srcRect l="43220" t="22792" b="30828"/>
          <a:stretch/>
        </p:blipFill>
        <p:spPr>
          <a:xfrm>
            <a:off x="6099368" y="6158046"/>
            <a:ext cx="1398196" cy="802743"/>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37D3FFDC-E9A8-43A5-BF58-647FBC2A888E}"/>
              </a:ext>
            </a:extLst>
          </p:cNvPr>
          <p:cNvPicPr>
            <a:picLocks noChangeAspect="1"/>
          </p:cNvPicPr>
          <p:nvPr/>
        </p:nvPicPr>
        <p:blipFill>
          <a:blip r:embed="rId5"/>
          <a:stretch>
            <a:fillRect/>
          </a:stretch>
        </p:blipFill>
        <p:spPr>
          <a:xfrm>
            <a:off x="5027448" y="5858506"/>
            <a:ext cx="1401824" cy="1401824"/>
          </a:xfrm>
          <a:prstGeom prst="rect">
            <a:avLst/>
          </a:prstGeom>
        </p:spPr>
      </p:pic>
    </p:spTree>
    <p:extLst>
      <p:ext uri="{BB962C8B-B14F-4D97-AF65-F5344CB8AC3E}">
        <p14:creationId xmlns:p14="http://schemas.microsoft.com/office/powerpoint/2010/main" val="1276800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B40584-F90F-18FF-FB60-297BBF176865}"/>
              </a:ext>
            </a:extLst>
          </p:cNvPr>
          <p:cNvSpPr txBox="1"/>
          <p:nvPr/>
        </p:nvSpPr>
        <p:spPr>
          <a:xfrm>
            <a:off x="439449" y="2464067"/>
            <a:ext cx="6832391" cy="10618291"/>
          </a:xfrm>
          <a:prstGeom prst="rect">
            <a:avLst/>
          </a:prstGeom>
          <a:noFill/>
        </p:spPr>
        <p:txBody>
          <a:bodyPr wrap="square" numCol="2" spcCol="252000" rtlCol="0">
            <a:spAutoFit/>
          </a:bodyPr>
          <a:lstStyle/>
          <a:p>
            <a:r>
              <a:rPr lang="en-GB" sz="1200" b="1" dirty="0">
                <a:solidFill>
                  <a:srgbClr val="3F3A71"/>
                </a:solidFill>
                <a:latin typeface="Gadugi" panose="020B0502040204020203" pitchFamily="34" charset="0"/>
              </a:rPr>
              <a:t>Preparing for interviews</a:t>
            </a:r>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Many colleges, sixth forms, employers and universities will invite students along to an interview or audition. In some cases these will be compulsory depending on the course you have applied to study.</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If you are looking to apply to study a degree in Medicine, Dentistry, Nursing, Education, Music, and Art &amp; Design, you are more than likely to be invited to interview. </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Interviews help both students and course tutors to find out if they’re a suitable match. Sometimes they may want to see your work ahead of the interview, but they will give you plenty of notice if this is the case. </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Here are some top tips to help you prepare:</a:t>
            </a:r>
          </a:p>
          <a:p>
            <a:pPr marL="171450" indent="-171450">
              <a:buFont typeface="Arial" panose="020B0604020202020204" pitchFamily="34" charset="0"/>
              <a:buChar char="•"/>
            </a:pPr>
            <a:r>
              <a:rPr lang="en-GB" sz="1200" b="1" dirty="0">
                <a:solidFill>
                  <a:srgbClr val="3F3A71"/>
                </a:solidFill>
                <a:latin typeface="Gadugi" panose="020B0502040204020203" pitchFamily="34" charset="0"/>
              </a:rPr>
              <a:t>Plan ahead - </a:t>
            </a:r>
            <a:r>
              <a:rPr lang="en-GB" sz="1200" dirty="0">
                <a:solidFill>
                  <a:srgbClr val="3F3A71"/>
                </a:solidFill>
                <a:latin typeface="Gadugi" panose="020B0502040204020203" pitchFamily="34" charset="0"/>
              </a:rPr>
              <a:t>double check details in the invitation, i.e. date, time and location, and get a good night’s sleep.</a:t>
            </a:r>
          </a:p>
          <a:p>
            <a:pPr marL="171450" indent="-171450">
              <a:buFont typeface="Arial" panose="020B0604020202020204" pitchFamily="34" charset="0"/>
              <a:buChar char="•"/>
            </a:pPr>
            <a:r>
              <a:rPr lang="en-GB" sz="1200" b="1" dirty="0">
                <a:solidFill>
                  <a:srgbClr val="3F3A71"/>
                </a:solidFill>
                <a:latin typeface="Gadugi" panose="020B0502040204020203" pitchFamily="34" charset="0"/>
              </a:rPr>
              <a:t>Make a good impression - </a:t>
            </a:r>
            <a:r>
              <a:rPr lang="en-GB" sz="1200" dirty="0">
                <a:solidFill>
                  <a:srgbClr val="3F3A71"/>
                </a:solidFill>
                <a:latin typeface="Gadugi" panose="020B0502040204020203" pitchFamily="34" charset="0"/>
              </a:rPr>
              <a:t>Plan your route whether you are using public transport or travelling via car and dress suitably. Be mindful of your manners and body language. </a:t>
            </a:r>
          </a:p>
          <a:p>
            <a:pPr marL="171450" indent="-171450">
              <a:buFont typeface="Arial" panose="020B0604020202020204" pitchFamily="34" charset="0"/>
              <a:buChar char="•"/>
            </a:pPr>
            <a:r>
              <a:rPr lang="en-GB" sz="1200" b="1" dirty="0">
                <a:solidFill>
                  <a:srgbClr val="3F3A71"/>
                </a:solidFill>
                <a:latin typeface="Gadugi" panose="020B0502040204020203" pitchFamily="34" charset="0"/>
              </a:rPr>
              <a:t>Try to relax -</a:t>
            </a:r>
            <a:r>
              <a:rPr lang="en-GB" sz="1200" dirty="0">
                <a:solidFill>
                  <a:srgbClr val="3F3A71"/>
                </a:solidFill>
                <a:latin typeface="Gadugi" panose="020B0502040204020203" pitchFamily="34" charset="0"/>
              </a:rPr>
              <a:t> interviews can be a daunting experience, but this is totally normal, especially when it is your first! Try to enjoy the experience and don’t panic if they ask you something you don’t know the answer to. Ask them to repeat the question and give it a go. </a:t>
            </a:r>
          </a:p>
          <a:p>
            <a:pPr marL="171450" indent="-171450">
              <a:buFont typeface="Arial" panose="020B0604020202020204" pitchFamily="34" charset="0"/>
              <a:buChar char="•"/>
            </a:pPr>
            <a:r>
              <a:rPr lang="en-GB" sz="1200" b="1" dirty="0">
                <a:solidFill>
                  <a:srgbClr val="3F3A71"/>
                </a:solidFill>
                <a:latin typeface="Gadugi" panose="020B0502040204020203" pitchFamily="34" charset="0"/>
              </a:rPr>
              <a:t>Familiarise yourself with your application/ Personal Statement -</a:t>
            </a:r>
            <a:r>
              <a:rPr lang="en-GB" sz="1200" dirty="0">
                <a:solidFill>
                  <a:srgbClr val="3F3A71"/>
                </a:solidFill>
                <a:latin typeface="Gadugi" panose="020B0502040204020203" pitchFamily="34" charset="0"/>
              </a:rPr>
              <a:t> your interviewer will have read this, so ensure you know what you included and be prepared to talk about it. </a:t>
            </a: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endParaRPr lang="en-GB" sz="1200" b="1" dirty="0">
              <a:solidFill>
                <a:srgbClr val="3F3A71"/>
              </a:solidFill>
              <a:latin typeface="Gadugi" panose="020B0502040204020203" pitchFamily="34" charset="0"/>
            </a:endParaRPr>
          </a:p>
          <a:p>
            <a:pPr marL="171450" indent="-171450">
              <a:buFont typeface="Arial" panose="020B0604020202020204" pitchFamily="34" charset="0"/>
              <a:buChar char="•"/>
            </a:pPr>
            <a:r>
              <a:rPr lang="en-GB" sz="1200" b="1" dirty="0">
                <a:solidFill>
                  <a:srgbClr val="3F3A71"/>
                </a:solidFill>
                <a:latin typeface="Gadugi" panose="020B0502040204020203" pitchFamily="34" charset="0"/>
              </a:rPr>
              <a:t>Prepare a few responses to common interview questions -</a:t>
            </a:r>
            <a:r>
              <a:rPr lang="en-GB" sz="1200" dirty="0">
                <a:solidFill>
                  <a:srgbClr val="3F3A71"/>
                </a:solidFill>
                <a:latin typeface="Gadugi" panose="020B0502040204020203" pitchFamily="34" charset="0"/>
              </a:rPr>
              <a:t> for example, ‘can you give me an example of a time you worked in a team?’ and ‘can you tell me a little bit about your reasons for applying for this course/ role?’</a:t>
            </a:r>
          </a:p>
          <a:p>
            <a:pPr marL="171450" indent="-171450">
              <a:buFont typeface="Arial" panose="020B0604020202020204" pitchFamily="34" charset="0"/>
              <a:buChar char="•"/>
            </a:pPr>
            <a:r>
              <a:rPr lang="en-GB" sz="1200" b="1" dirty="0">
                <a:solidFill>
                  <a:srgbClr val="3F3A71"/>
                </a:solidFill>
                <a:latin typeface="Gadugi" panose="020B0502040204020203" pitchFamily="34" charset="0"/>
              </a:rPr>
              <a:t>Prepare questions to ask -</a:t>
            </a:r>
            <a:r>
              <a:rPr lang="en-GB" sz="1200" dirty="0">
                <a:solidFill>
                  <a:srgbClr val="3F3A71"/>
                </a:solidFill>
                <a:latin typeface="Gadugi" panose="020B0502040204020203" pitchFamily="34" charset="0"/>
              </a:rPr>
              <a:t> look through the course details or job description again and write down two-five questions you’d like to ask at the end of the interview. These should show your passion for the course/role. </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The University of Oxford and Cambridge will not offer candidates a place without an interview, regardless of the course. University College London and Imperial College London may also invite candidates for an interview.</a:t>
            </a:r>
          </a:p>
          <a:p>
            <a:r>
              <a:rPr lang="en-GB" sz="1200" dirty="0">
                <a:solidFill>
                  <a:srgbClr val="3F3A71"/>
                </a:solidFill>
                <a:latin typeface="Gadugi" panose="020B0502040204020203" pitchFamily="34" charset="0"/>
              </a:rPr>
              <a:t>    </a:t>
            </a:r>
          </a:p>
          <a:p>
            <a:r>
              <a:rPr lang="en-GB" sz="1200" b="1" dirty="0">
                <a:solidFill>
                  <a:srgbClr val="3F3A71"/>
                </a:solidFill>
                <a:latin typeface="Gadugi" panose="020B0502040204020203" pitchFamily="34" charset="0"/>
              </a:rPr>
              <a:t>Submitting a portfolio or taking an admissions test</a:t>
            </a:r>
          </a:p>
          <a:p>
            <a:r>
              <a:rPr lang="en-GB" sz="1200" dirty="0">
                <a:solidFill>
                  <a:srgbClr val="3F3A71"/>
                </a:solidFill>
                <a:latin typeface="Gadugi" panose="020B0502040204020203" pitchFamily="34" charset="0"/>
              </a:rPr>
              <a:t>Instead of an interview you may be asked to submit a portfolio or take an admissions test. In this case, the university will let you know what you need to do and by when. If for any reason you can’t meet their requirements, you must let them know as early as possible.</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It is worth speaking with your teacher/tutor about preparing for these too, they might be able to help you prepare a monologue or music piece for example. </a:t>
            </a:r>
          </a:p>
          <a:p>
            <a:endParaRPr lang="en-GB" sz="1200" dirty="0">
              <a:solidFill>
                <a:srgbClr val="3F3A71"/>
              </a:solidFill>
              <a:latin typeface="Gadugi" panose="020B0502040204020203" pitchFamily="34" charset="0"/>
            </a:endParaRPr>
          </a:p>
          <a:p>
            <a:endParaRPr lang="en-GB" sz="1200" dirty="0">
              <a:solidFill>
                <a:srgbClr val="3F3A71"/>
              </a:solidFill>
              <a:latin typeface="Gadugi" panose="020B0502040204020203" pitchFamily="34" charset="0"/>
            </a:endParaRPr>
          </a:p>
        </p:txBody>
      </p:sp>
      <p:pic>
        <p:nvPicPr>
          <p:cNvPr id="7" name="Picture 6" descr="Icon&#10;&#10;Description automatically generated">
            <a:extLst>
              <a:ext uri="{FF2B5EF4-FFF2-40B4-BE49-F238E27FC236}">
                <a16:creationId xmlns:a16="http://schemas.microsoft.com/office/drawing/2014/main" id="{7CE006A7-169C-FF00-1863-98F2362D7C86}"/>
              </a:ext>
            </a:extLst>
          </p:cNvPr>
          <p:cNvPicPr>
            <a:picLocks noChangeAspect="1"/>
          </p:cNvPicPr>
          <p:nvPr/>
        </p:nvPicPr>
        <p:blipFill>
          <a:blip r:embed="rId2"/>
          <a:stretch>
            <a:fillRect/>
          </a:stretch>
        </p:blipFill>
        <p:spPr>
          <a:xfrm>
            <a:off x="5077648" y="8091697"/>
            <a:ext cx="2050228" cy="2050228"/>
          </a:xfrm>
          <a:prstGeom prst="rect">
            <a:avLst/>
          </a:prstGeom>
        </p:spPr>
      </p:pic>
      <p:sp>
        <p:nvSpPr>
          <p:cNvPr id="4" name="TextBox 3">
            <a:extLst>
              <a:ext uri="{FF2B5EF4-FFF2-40B4-BE49-F238E27FC236}">
                <a16:creationId xmlns:a16="http://schemas.microsoft.com/office/drawing/2014/main" id="{B3914504-F06E-B440-A27F-3BD98C0C2C80}"/>
              </a:ext>
            </a:extLst>
          </p:cNvPr>
          <p:cNvSpPr txBox="1"/>
          <p:nvPr/>
        </p:nvSpPr>
        <p:spPr>
          <a:xfrm>
            <a:off x="392011" y="1362342"/>
            <a:ext cx="6879830" cy="1015663"/>
          </a:xfrm>
          <a:prstGeom prst="rect">
            <a:avLst/>
          </a:prstGeom>
          <a:noFill/>
        </p:spPr>
        <p:txBody>
          <a:bodyPr wrap="square" lIns="91440" tIns="45720" rIns="91440" bIns="45720" rtlCol="0" anchor="t">
            <a:spAutoFit/>
          </a:bodyPr>
          <a:lstStyle/>
          <a:p>
            <a:r>
              <a:rPr lang="en-GB" sz="1200" b="1" dirty="0">
                <a:solidFill>
                  <a:srgbClr val="237B84"/>
                </a:solidFill>
                <a:latin typeface="Gadugi"/>
                <a:ea typeface="Gadugi"/>
              </a:rPr>
              <a:t>You’ve made your application…phew! </a:t>
            </a:r>
          </a:p>
          <a:p>
            <a:endParaRPr lang="en-GB" sz="1200" b="1" dirty="0">
              <a:solidFill>
                <a:srgbClr val="237B84"/>
              </a:solidFill>
              <a:latin typeface="Gadugi"/>
              <a:ea typeface="Gadugi"/>
            </a:endParaRPr>
          </a:p>
          <a:p>
            <a:r>
              <a:rPr lang="en-GB" sz="1200" b="1" dirty="0">
                <a:solidFill>
                  <a:srgbClr val="237B84"/>
                </a:solidFill>
                <a:latin typeface="Gadugi"/>
                <a:ea typeface="Gadugi"/>
              </a:rPr>
              <a:t>What next? Perhaps you have to attend an interview or audition. Maybe you have to sit an entry test or prepare a portfolio. Try not to worry, there is lots of support and advice available to you. </a:t>
            </a:r>
            <a:endParaRPr lang="en-GB" sz="1200" b="1" dirty="0">
              <a:solidFill>
                <a:srgbClr val="237B84"/>
              </a:solidFill>
              <a:latin typeface="Gadugi" panose="020B0502040204020203" pitchFamily="34" charset="0"/>
            </a:endParaRPr>
          </a:p>
        </p:txBody>
      </p:sp>
      <p:sp>
        <p:nvSpPr>
          <p:cNvPr id="6" name="TextBox 5">
            <a:extLst>
              <a:ext uri="{FF2B5EF4-FFF2-40B4-BE49-F238E27FC236}">
                <a16:creationId xmlns:a16="http://schemas.microsoft.com/office/drawing/2014/main" id="{058BFE35-C6F5-4F4F-A6B9-3568EF78CBF1}"/>
              </a:ext>
            </a:extLst>
          </p:cNvPr>
          <p:cNvSpPr txBox="1"/>
          <p:nvPr/>
        </p:nvSpPr>
        <p:spPr>
          <a:xfrm>
            <a:off x="392010" y="634355"/>
            <a:ext cx="6618390" cy="584775"/>
          </a:xfrm>
          <a:prstGeom prst="rect">
            <a:avLst/>
          </a:prstGeom>
          <a:noFill/>
        </p:spPr>
        <p:txBody>
          <a:bodyPr wrap="square" rtlCol="0">
            <a:spAutoFit/>
          </a:bodyPr>
          <a:lstStyle/>
          <a:p>
            <a:r>
              <a:rPr lang="en-GB" sz="3200" b="1">
                <a:solidFill>
                  <a:srgbClr val="3F346A"/>
                </a:solidFill>
                <a:latin typeface="Trebuchet MS" panose="020B0703020202090204" pitchFamily="34" charset="0"/>
              </a:rPr>
              <a:t>YOU’VE APPLIED – WHAT NEXT?</a:t>
            </a:r>
          </a:p>
        </p:txBody>
      </p:sp>
      <p:sp>
        <p:nvSpPr>
          <p:cNvPr id="10" name="TextBox 9">
            <a:extLst>
              <a:ext uri="{FF2B5EF4-FFF2-40B4-BE49-F238E27FC236}">
                <a16:creationId xmlns:a16="http://schemas.microsoft.com/office/drawing/2014/main" id="{C9E20EC1-603D-B640-9C2D-16E98A91CD84}"/>
              </a:ext>
            </a:extLst>
          </p:cNvPr>
          <p:cNvSpPr txBox="1"/>
          <p:nvPr/>
        </p:nvSpPr>
        <p:spPr>
          <a:xfrm>
            <a:off x="4632069" y="10108364"/>
            <a:ext cx="2495807" cy="246221"/>
          </a:xfrm>
          <a:prstGeom prst="rect">
            <a:avLst/>
          </a:prstGeom>
          <a:noFill/>
        </p:spPr>
        <p:txBody>
          <a:bodyPr wrap="square" lIns="91440" tIns="45720" rIns="91440" bIns="45720" rtlCol="0" anchor="t">
            <a:spAutoFit/>
          </a:bodyPr>
          <a:lstStyle/>
          <a:p>
            <a:pPr algn="r"/>
            <a:r>
              <a:rPr lang="en-US" sz="1000" dirty="0">
                <a:solidFill>
                  <a:srgbClr val="288184"/>
                </a:solidFill>
                <a:latin typeface="Gadugi"/>
                <a:ea typeface="Gadugi"/>
              </a:rPr>
              <a:t>Next Steps </a:t>
            </a:r>
            <a:r>
              <a:rPr lang="en-US" sz="1000" dirty="0">
                <a:solidFill>
                  <a:srgbClr val="3F3A71"/>
                </a:solidFill>
                <a:latin typeface="Gadugi"/>
                <a:ea typeface="Gadugi"/>
              </a:rPr>
              <a:t>| </a:t>
            </a:r>
            <a:r>
              <a:rPr lang="en-US" sz="1000" dirty="0">
                <a:solidFill>
                  <a:srgbClr val="288184"/>
                </a:solidFill>
                <a:latin typeface="Gadugi"/>
                <a:ea typeface="Gadugi"/>
              </a:rPr>
              <a:t>19</a:t>
            </a:r>
          </a:p>
        </p:txBody>
      </p:sp>
      <p:pic>
        <p:nvPicPr>
          <p:cNvPr id="8" name="Picture 7">
            <a:extLst>
              <a:ext uri="{FF2B5EF4-FFF2-40B4-BE49-F238E27FC236}">
                <a16:creationId xmlns:a16="http://schemas.microsoft.com/office/drawing/2014/main" id="{349FF7C9-71AF-0816-998F-A0583D6FB3E2}"/>
              </a:ext>
            </a:extLst>
          </p:cNvPr>
          <p:cNvPicPr>
            <a:picLocks noChangeAspect="1"/>
          </p:cNvPicPr>
          <p:nvPr/>
        </p:nvPicPr>
        <p:blipFill>
          <a:blip r:embed="rId3"/>
          <a:stretch>
            <a:fillRect/>
          </a:stretch>
        </p:blipFill>
        <p:spPr>
          <a:xfrm>
            <a:off x="3178935" y="8789937"/>
            <a:ext cx="2050228" cy="2050228"/>
          </a:xfrm>
          <a:prstGeom prst="rect">
            <a:avLst/>
          </a:prstGeom>
        </p:spPr>
      </p:pic>
    </p:spTree>
    <p:extLst>
      <p:ext uri="{BB962C8B-B14F-4D97-AF65-F5344CB8AC3E}">
        <p14:creationId xmlns:p14="http://schemas.microsoft.com/office/powerpoint/2010/main" val="4008128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1332171-68B1-B242-902A-88BCF10A2C38}"/>
              </a:ext>
            </a:extLst>
          </p:cNvPr>
          <p:cNvSpPr/>
          <p:nvPr/>
        </p:nvSpPr>
        <p:spPr>
          <a:xfrm>
            <a:off x="3943350" y="2983230"/>
            <a:ext cx="3171401" cy="6338570"/>
          </a:xfrm>
          <a:prstGeom prst="roundRect">
            <a:avLst/>
          </a:prstGeom>
          <a:noFill/>
          <a:ln>
            <a:solidFill>
              <a:srgbClr val="237B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9DF519-6F80-A541-9234-7FDE3F4DEDA7}"/>
              </a:ext>
            </a:extLst>
          </p:cNvPr>
          <p:cNvSpPr txBox="1"/>
          <p:nvPr/>
        </p:nvSpPr>
        <p:spPr>
          <a:xfrm>
            <a:off x="4131316" y="3211480"/>
            <a:ext cx="2867959" cy="6001643"/>
          </a:xfrm>
          <a:prstGeom prst="rect">
            <a:avLst/>
          </a:prstGeom>
          <a:noFill/>
        </p:spPr>
        <p:txBody>
          <a:bodyPr wrap="square" rtlCol="0">
            <a:spAutoFit/>
          </a:bodyPr>
          <a:lstStyle/>
          <a:p>
            <a:r>
              <a:rPr lang="en-GB" sz="1600" b="1" dirty="0">
                <a:solidFill>
                  <a:srgbClr val="237B84"/>
                </a:solidFill>
                <a:latin typeface="Trebuchet MS" panose="020B0703020202090204" pitchFamily="34" charset="0"/>
              </a:rPr>
              <a:t>What you can say to encourage young people</a:t>
            </a:r>
          </a:p>
          <a:p>
            <a:endParaRPr lang="en-GB" sz="1600" b="1" dirty="0">
              <a:solidFill>
                <a:srgbClr val="237B84"/>
              </a:solidFill>
              <a:latin typeface="Trebuchet MS" panose="020B0703020202090204" pitchFamily="34" charset="0"/>
            </a:endParaRPr>
          </a:p>
          <a:p>
            <a:pPr marL="171450" indent="-171450">
              <a:buFont typeface="Arial" panose="020B0604020202020204" pitchFamily="34" charset="0"/>
              <a:buChar char="•"/>
            </a:pPr>
            <a:r>
              <a:rPr lang="en-GB" sz="1200" dirty="0">
                <a:solidFill>
                  <a:srgbClr val="237B84"/>
                </a:solidFill>
                <a:latin typeface="Gadugi" panose="020B0502040204020203" pitchFamily="34" charset="0"/>
              </a:rPr>
              <a:t>You will be able to live independently and make your own decisions.</a:t>
            </a:r>
          </a:p>
          <a:p>
            <a:pPr marL="171450" indent="-171450">
              <a:buFont typeface="Arial" panose="020B0604020202020204" pitchFamily="34" charset="0"/>
              <a:buChar char="•"/>
            </a:pPr>
            <a:r>
              <a:rPr lang="en-GB" sz="1200" dirty="0">
                <a:solidFill>
                  <a:srgbClr val="237B84"/>
                </a:solidFill>
                <a:latin typeface="Gadugi" panose="020B0502040204020203" pitchFamily="34" charset="0"/>
              </a:rPr>
              <a:t>You will always feel proud of your achievements and gain confidence from them.</a:t>
            </a:r>
          </a:p>
          <a:p>
            <a:pPr marL="171450" indent="-171450">
              <a:buFont typeface="Arial" panose="020B0604020202020204" pitchFamily="34" charset="0"/>
              <a:buChar char="•"/>
            </a:pPr>
            <a:r>
              <a:rPr lang="en-GB" sz="1200" dirty="0">
                <a:solidFill>
                  <a:srgbClr val="237B84"/>
                </a:solidFill>
                <a:latin typeface="Gadugi" panose="020B0502040204020203" pitchFamily="34" charset="0"/>
              </a:rPr>
              <a:t>You will find clubs and societies for every interest imaginable.</a:t>
            </a:r>
          </a:p>
          <a:p>
            <a:pPr marL="171450" indent="-171450">
              <a:buFont typeface="Arial" panose="020B0604020202020204" pitchFamily="34" charset="0"/>
              <a:buChar char="•"/>
            </a:pPr>
            <a:r>
              <a:rPr lang="en-GB" sz="1200" dirty="0">
                <a:solidFill>
                  <a:srgbClr val="237B84"/>
                </a:solidFill>
                <a:latin typeface="Gadugi" panose="020B0502040204020203" pitchFamily="34" charset="0"/>
              </a:rPr>
              <a:t>You will have access to more jobs when you qualify (40% of jobs ask for a degree).</a:t>
            </a:r>
          </a:p>
          <a:p>
            <a:pPr marL="171450" indent="-171450">
              <a:buFont typeface="Arial" panose="020B0604020202020204" pitchFamily="34" charset="0"/>
              <a:buChar char="•"/>
            </a:pPr>
            <a:r>
              <a:rPr lang="en-GB" sz="1200" dirty="0">
                <a:solidFill>
                  <a:srgbClr val="237B84"/>
                </a:solidFill>
                <a:latin typeface="Gadugi" panose="020B0502040204020203" pitchFamily="34" charset="0"/>
              </a:rPr>
              <a:t>You will fit in. Higher Education welcomes all kinds of people from all types of backgrounds.</a:t>
            </a:r>
          </a:p>
          <a:p>
            <a:pPr marL="171450" indent="-171450">
              <a:buFont typeface="Arial" panose="020B0604020202020204" pitchFamily="34" charset="0"/>
              <a:buChar char="•"/>
            </a:pPr>
            <a:r>
              <a:rPr lang="en-GB" sz="1200" dirty="0">
                <a:solidFill>
                  <a:srgbClr val="237B84"/>
                </a:solidFill>
                <a:latin typeface="Gadugi" panose="020B0502040204020203" pitchFamily="34" charset="0"/>
              </a:rPr>
              <a:t>You can study a subject you’re good at and care about.</a:t>
            </a:r>
          </a:p>
          <a:p>
            <a:pPr marL="171450" indent="-171450">
              <a:buFont typeface="Arial" panose="020B0604020202020204" pitchFamily="34" charset="0"/>
              <a:buChar char="•"/>
            </a:pPr>
            <a:r>
              <a:rPr lang="en-GB" sz="1200" dirty="0">
                <a:solidFill>
                  <a:srgbClr val="237B84"/>
                </a:solidFill>
                <a:latin typeface="Gadugi" panose="020B0502040204020203" pitchFamily="34" charset="0"/>
              </a:rPr>
              <a:t>You will have the potential to earn more money (on average graduates earn 55% more over their working lives than those who start work at 18).</a:t>
            </a:r>
          </a:p>
          <a:p>
            <a:pPr marL="171450" indent="-171450">
              <a:buFont typeface="Arial" panose="020B0604020202020204" pitchFamily="34" charset="0"/>
              <a:buChar char="•"/>
            </a:pPr>
            <a:r>
              <a:rPr lang="en-GB" sz="1200" dirty="0">
                <a:solidFill>
                  <a:srgbClr val="237B84"/>
                </a:solidFill>
                <a:latin typeface="Gadugi" panose="020B0502040204020203" pitchFamily="34" charset="0"/>
              </a:rPr>
              <a:t>You will have the chance to choose a city or town you would love to live in.</a:t>
            </a:r>
          </a:p>
          <a:p>
            <a:pPr marL="171450" indent="-171450">
              <a:buFont typeface="Arial" panose="020B0604020202020204" pitchFamily="34" charset="0"/>
              <a:buChar char="•"/>
            </a:pPr>
            <a:r>
              <a:rPr lang="en-GB" sz="1200" dirty="0">
                <a:solidFill>
                  <a:srgbClr val="237B84"/>
                </a:solidFill>
                <a:latin typeface="Gadugi" panose="020B0502040204020203" pitchFamily="34" charset="0"/>
              </a:rPr>
              <a:t>You will meet new people and make lasting friendships.</a:t>
            </a:r>
          </a:p>
          <a:p>
            <a:pPr marL="171450" indent="-171450">
              <a:buFont typeface="Arial" panose="020B0604020202020204" pitchFamily="34" charset="0"/>
              <a:buChar char="•"/>
            </a:pPr>
            <a:r>
              <a:rPr lang="en-GB" sz="1200" dirty="0">
                <a:solidFill>
                  <a:srgbClr val="237B84"/>
                </a:solidFill>
                <a:latin typeface="Gadugi" panose="020B0502040204020203" pitchFamily="34" charset="0"/>
              </a:rPr>
              <a:t>You will have access to lots of support to help you get there and stay there, so why not take advantage of it?</a:t>
            </a:r>
          </a:p>
        </p:txBody>
      </p:sp>
      <p:pic>
        <p:nvPicPr>
          <p:cNvPr id="4" name="Picture 3">
            <a:extLst>
              <a:ext uri="{FF2B5EF4-FFF2-40B4-BE49-F238E27FC236}">
                <a16:creationId xmlns:a16="http://schemas.microsoft.com/office/drawing/2014/main" id="{B548F4F4-2DE2-8C4C-BC4A-C2192BB9A42E}"/>
              </a:ext>
            </a:extLst>
          </p:cNvPr>
          <p:cNvPicPr>
            <a:picLocks noChangeAspect="1"/>
          </p:cNvPicPr>
          <p:nvPr/>
        </p:nvPicPr>
        <p:blipFill>
          <a:blip r:embed="rId2"/>
          <a:stretch>
            <a:fillRect/>
          </a:stretch>
        </p:blipFill>
        <p:spPr>
          <a:xfrm>
            <a:off x="4343199" y="-425858"/>
            <a:ext cx="3215956" cy="3215956"/>
          </a:xfrm>
          <a:prstGeom prst="rect">
            <a:avLst/>
          </a:prstGeom>
        </p:spPr>
      </p:pic>
      <p:sp>
        <p:nvSpPr>
          <p:cNvPr id="8" name="TextBox 7">
            <a:extLst>
              <a:ext uri="{FF2B5EF4-FFF2-40B4-BE49-F238E27FC236}">
                <a16:creationId xmlns:a16="http://schemas.microsoft.com/office/drawing/2014/main" id="{CBA1FC99-8E02-C04C-B9AF-7E78158A00EC}"/>
              </a:ext>
            </a:extLst>
          </p:cNvPr>
          <p:cNvSpPr txBox="1"/>
          <p:nvPr/>
        </p:nvSpPr>
        <p:spPr>
          <a:xfrm>
            <a:off x="392010" y="634355"/>
            <a:ext cx="4154590" cy="1077218"/>
          </a:xfrm>
          <a:prstGeom prst="rect">
            <a:avLst/>
          </a:prstGeom>
          <a:noFill/>
        </p:spPr>
        <p:txBody>
          <a:bodyPr wrap="square" rtlCol="0">
            <a:spAutoFit/>
          </a:bodyPr>
          <a:lstStyle/>
          <a:p>
            <a:r>
              <a:rPr lang="en-GB" sz="3200" b="1" dirty="0">
                <a:solidFill>
                  <a:srgbClr val="3F346A"/>
                </a:solidFill>
                <a:latin typeface="Trebuchet MS" panose="020B0703020202090204" pitchFamily="34" charset="0"/>
              </a:rPr>
              <a:t>PARENT/CARER ADVICE</a:t>
            </a:r>
          </a:p>
        </p:txBody>
      </p:sp>
      <p:sp>
        <p:nvSpPr>
          <p:cNvPr id="10" name="TextBox 9">
            <a:extLst>
              <a:ext uri="{FF2B5EF4-FFF2-40B4-BE49-F238E27FC236}">
                <a16:creationId xmlns:a16="http://schemas.microsoft.com/office/drawing/2014/main" id="{4331CD64-A12C-964B-950A-D0D2FB207B7D}"/>
              </a:ext>
            </a:extLst>
          </p:cNvPr>
          <p:cNvSpPr txBox="1"/>
          <p:nvPr/>
        </p:nvSpPr>
        <p:spPr>
          <a:xfrm>
            <a:off x="424246" y="1711573"/>
            <a:ext cx="3425121" cy="5262979"/>
          </a:xfrm>
          <a:prstGeom prst="rect">
            <a:avLst/>
          </a:prstGeom>
          <a:noFill/>
        </p:spPr>
        <p:txBody>
          <a:bodyPr wrap="square" rtlCol="0">
            <a:spAutoFit/>
          </a:bodyPr>
          <a:lstStyle/>
          <a:p>
            <a:r>
              <a:rPr lang="en-GB" sz="1200" b="1" dirty="0">
                <a:solidFill>
                  <a:srgbClr val="3F3A71"/>
                </a:solidFill>
                <a:latin typeface="Gadugi" panose="020B0502040204020203" pitchFamily="34" charset="0"/>
              </a:rPr>
              <a:t>Tips and advice for parents/carers </a:t>
            </a:r>
          </a:p>
          <a:p>
            <a:r>
              <a:rPr lang="en-GB" sz="1200" dirty="0">
                <a:solidFill>
                  <a:srgbClr val="3F3A71"/>
                </a:solidFill>
                <a:latin typeface="Gadugi" panose="020B0502040204020203" pitchFamily="34" charset="0"/>
              </a:rPr>
              <a:t>Whether or not you have a history of Higher Education in the family, the best thing you can do is to talk to your child about their options.</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Encouraging your young person to stick with their education and not to get disheartened, even if they get some disappointing assignment </a:t>
            </a:r>
          </a:p>
          <a:p>
            <a:r>
              <a:rPr lang="en-GB" sz="1200" dirty="0">
                <a:solidFill>
                  <a:srgbClr val="3F3A71"/>
                </a:solidFill>
                <a:latin typeface="Gadugi" panose="020B0502040204020203" pitchFamily="34" charset="0"/>
              </a:rPr>
              <a:t>or mock exam results, can support their </a:t>
            </a:r>
          </a:p>
          <a:p>
            <a:r>
              <a:rPr lang="en-GB" sz="1200" dirty="0">
                <a:solidFill>
                  <a:srgbClr val="3F3A71"/>
                </a:solidFill>
                <a:latin typeface="Gadugi" panose="020B0502040204020203" pitchFamily="34" charset="0"/>
              </a:rPr>
              <a:t>self-confidence and help them to do well, accepting that failure is a natural part of learning. </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Universities are looking for potential and can make contextual offers that take into account the fact that service children may have had a disrupted education. </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Arm yourself with as much information as possible and when it comes to open evenings and days, don’t be afraid to ask questions with or on behalf of your child. </a:t>
            </a: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You can find details of what extra support is offered by schools, sixth forms and universities by speaking to someone within the Welfare/Pastoral Teams or Wellbeing/Student Services.  </a:t>
            </a:r>
          </a:p>
        </p:txBody>
      </p:sp>
      <p:sp>
        <p:nvSpPr>
          <p:cNvPr id="12" name="TextBox 11">
            <a:extLst>
              <a:ext uri="{FF2B5EF4-FFF2-40B4-BE49-F238E27FC236}">
                <a16:creationId xmlns:a16="http://schemas.microsoft.com/office/drawing/2014/main" id="{ED473A12-3AE5-6E4C-8F2D-F1528E5A8CE9}"/>
              </a:ext>
            </a:extLst>
          </p:cNvPr>
          <p:cNvSpPr txBox="1"/>
          <p:nvPr/>
        </p:nvSpPr>
        <p:spPr>
          <a:xfrm>
            <a:off x="424246" y="10132829"/>
            <a:ext cx="1764016" cy="246221"/>
          </a:xfrm>
          <a:prstGeom prst="rect">
            <a:avLst/>
          </a:prstGeom>
          <a:noFill/>
        </p:spPr>
        <p:txBody>
          <a:bodyPr wrap="square" rtlCol="0">
            <a:spAutoFit/>
          </a:bodyPr>
          <a:lstStyle/>
          <a:p>
            <a:r>
              <a:rPr lang="en-US" sz="1000" dirty="0">
                <a:solidFill>
                  <a:srgbClr val="237B84"/>
                </a:solidFill>
                <a:latin typeface="Gadugi" panose="020B0502040204020203" pitchFamily="34" charset="0"/>
              </a:rPr>
              <a:t>20 </a:t>
            </a:r>
            <a:r>
              <a:rPr lang="en-US" sz="1000" dirty="0">
                <a:latin typeface="Gadugi" panose="020B0502040204020203" pitchFamily="34" charset="0"/>
              </a:rPr>
              <a:t>| </a:t>
            </a:r>
            <a:r>
              <a:rPr lang="en-US" sz="1000" dirty="0">
                <a:solidFill>
                  <a:srgbClr val="237B84"/>
                </a:solidFill>
                <a:latin typeface="Gadugi" panose="020B0502040204020203" pitchFamily="34" charset="0"/>
              </a:rPr>
              <a:t>Next Steps</a:t>
            </a:r>
          </a:p>
        </p:txBody>
      </p:sp>
      <p:pic>
        <p:nvPicPr>
          <p:cNvPr id="14" name="Picture 13" descr="Icon&#10;&#10;Description automatically generated">
            <a:extLst>
              <a:ext uri="{FF2B5EF4-FFF2-40B4-BE49-F238E27FC236}">
                <a16:creationId xmlns:a16="http://schemas.microsoft.com/office/drawing/2014/main" id="{609A527C-734B-5C20-158D-743CA5E03AA6}"/>
              </a:ext>
            </a:extLst>
          </p:cNvPr>
          <p:cNvPicPr>
            <a:picLocks noChangeAspect="1"/>
          </p:cNvPicPr>
          <p:nvPr/>
        </p:nvPicPr>
        <p:blipFill>
          <a:blip r:embed="rId3"/>
          <a:stretch>
            <a:fillRect/>
          </a:stretch>
        </p:blipFill>
        <p:spPr>
          <a:xfrm>
            <a:off x="4887566" y="119407"/>
            <a:ext cx="2127222" cy="2127222"/>
          </a:xfrm>
          <a:prstGeom prst="rect">
            <a:avLst/>
          </a:prstGeom>
        </p:spPr>
      </p:pic>
      <p:sp>
        <p:nvSpPr>
          <p:cNvPr id="5" name="Rectangle: Diagonal Corners Rounded 4">
            <a:extLst>
              <a:ext uri="{FF2B5EF4-FFF2-40B4-BE49-F238E27FC236}">
                <a16:creationId xmlns:a16="http://schemas.microsoft.com/office/drawing/2014/main" id="{FB75A420-D987-A257-99A3-A2AF1435B35C}"/>
              </a:ext>
            </a:extLst>
          </p:cNvPr>
          <p:cNvSpPr/>
          <p:nvPr/>
        </p:nvSpPr>
        <p:spPr>
          <a:xfrm>
            <a:off x="467664" y="6941784"/>
            <a:ext cx="3148661" cy="3191045"/>
          </a:xfrm>
          <a:prstGeom prst="round2DiagRect">
            <a:avLst/>
          </a:prstGeom>
          <a:solidFill>
            <a:srgbClr val="3F346A"/>
          </a:solidFill>
          <a:ln w="76200">
            <a:solidFill>
              <a:srgbClr val="05A49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latin typeface="Gadugi"/>
                <a:ea typeface="Gadugi"/>
              </a:rPr>
              <a:t>Being a service child you’re less dependent on parents always being around and also used to moving around, so settling into a new place alone was probably less daunting than for some. However, when I got dropped off to </a:t>
            </a:r>
            <a:r>
              <a:rPr lang="en-GB" sz="1200" b="1" dirty="0" err="1">
                <a:latin typeface="Gadugi"/>
                <a:ea typeface="Gadugi"/>
              </a:rPr>
              <a:t>uni</a:t>
            </a:r>
            <a:r>
              <a:rPr lang="en-GB" sz="1200" b="1" dirty="0">
                <a:latin typeface="Gadugi"/>
                <a:ea typeface="Gadugi"/>
              </a:rPr>
              <a:t>, my Dad was deployed and so that made the journey getting to uni more difficult, almost not allowing for a proper goodbye before you leave home for the first time.</a:t>
            </a:r>
          </a:p>
          <a:p>
            <a:pPr algn="ctr"/>
            <a:endParaRPr lang="en-GB" sz="1200" b="1" dirty="0">
              <a:latin typeface="Gadugi"/>
              <a:ea typeface="Gadugi"/>
            </a:endParaRPr>
          </a:p>
          <a:p>
            <a:pPr algn="ctr"/>
            <a:r>
              <a:rPr lang="en-GB" sz="1200" b="1" dirty="0">
                <a:solidFill>
                  <a:srgbClr val="05A49E"/>
                </a:solidFill>
                <a:latin typeface="Gadugi"/>
                <a:ea typeface="Gadugi"/>
              </a:rPr>
              <a:t>Rhianna, Service Child </a:t>
            </a:r>
          </a:p>
          <a:p>
            <a:pPr algn="ctr"/>
            <a:r>
              <a:rPr lang="en-GB" sz="1200" b="1" dirty="0">
                <a:solidFill>
                  <a:srgbClr val="05A49E"/>
                </a:solidFill>
                <a:latin typeface="Gadugi"/>
                <a:ea typeface="Gadugi"/>
              </a:rPr>
              <a:t>Biomedical Science</a:t>
            </a:r>
          </a:p>
          <a:p>
            <a:pPr algn="ctr"/>
            <a:r>
              <a:rPr lang="en-GB" sz="1200" b="1" dirty="0">
                <a:solidFill>
                  <a:srgbClr val="05A49E"/>
                </a:solidFill>
                <a:latin typeface="Gadugi"/>
                <a:ea typeface="Gadugi"/>
              </a:rPr>
              <a:t> Kings College, London</a:t>
            </a:r>
          </a:p>
        </p:txBody>
      </p:sp>
    </p:spTree>
    <p:extLst>
      <p:ext uri="{BB962C8B-B14F-4D97-AF65-F5344CB8AC3E}">
        <p14:creationId xmlns:p14="http://schemas.microsoft.com/office/powerpoint/2010/main" val="359190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2" name="Connector: Curved 181">
            <a:extLst>
              <a:ext uri="{FF2B5EF4-FFF2-40B4-BE49-F238E27FC236}">
                <a16:creationId xmlns:a16="http://schemas.microsoft.com/office/drawing/2014/main" id="{DEE39578-27AD-4AD5-878B-24059DCA4D2F}"/>
              </a:ext>
            </a:extLst>
          </p:cNvPr>
          <p:cNvCxnSpPr>
            <a:cxnSpLocks/>
          </p:cNvCxnSpPr>
          <p:nvPr/>
        </p:nvCxnSpPr>
        <p:spPr>
          <a:xfrm rot="10800000" flipV="1">
            <a:off x="4356869" y="5664602"/>
            <a:ext cx="1767592" cy="35248"/>
          </a:xfrm>
          <a:prstGeom prst="curvedConnector4">
            <a:avLst>
              <a:gd name="adj1" fmla="val 45656"/>
              <a:gd name="adj2" fmla="val -600003"/>
            </a:avLst>
          </a:prstGeom>
          <a:ln w="28575">
            <a:solidFill>
              <a:srgbClr val="D5D0C7"/>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AD6AAB9-923E-AFA0-0969-683AAC17F1D8}"/>
              </a:ext>
            </a:extLst>
          </p:cNvPr>
          <p:cNvPicPr>
            <a:picLocks noChangeAspect="1"/>
          </p:cNvPicPr>
          <p:nvPr/>
        </p:nvPicPr>
        <p:blipFill>
          <a:blip r:embed="rId2"/>
          <a:stretch>
            <a:fillRect/>
          </a:stretch>
        </p:blipFill>
        <p:spPr>
          <a:xfrm>
            <a:off x="4331451" y="-305492"/>
            <a:ext cx="3148890" cy="3148890"/>
          </a:xfrm>
          <a:prstGeom prst="rect">
            <a:avLst/>
          </a:prstGeom>
        </p:spPr>
      </p:pic>
      <p:sp>
        <p:nvSpPr>
          <p:cNvPr id="10" name="TextBox 9">
            <a:extLst>
              <a:ext uri="{FF2B5EF4-FFF2-40B4-BE49-F238E27FC236}">
                <a16:creationId xmlns:a16="http://schemas.microsoft.com/office/drawing/2014/main" id="{498FA372-7255-5EED-DE10-771DC9DB4BCF}"/>
              </a:ext>
            </a:extLst>
          </p:cNvPr>
          <p:cNvSpPr txBox="1"/>
          <p:nvPr/>
        </p:nvSpPr>
        <p:spPr>
          <a:xfrm>
            <a:off x="4796760" y="10023388"/>
            <a:ext cx="2443759" cy="243015"/>
          </a:xfrm>
          <a:prstGeom prst="rect">
            <a:avLst/>
          </a:prstGeom>
          <a:noFill/>
        </p:spPr>
        <p:txBody>
          <a:bodyPr wrap="square" rtlCol="0">
            <a:spAutoFit/>
          </a:bodyPr>
          <a:lstStyle/>
          <a:p>
            <a:pPr algn="r"/>
            <a:r>
              <a:rPr lang="en-US" sz="979" dirty="0">
                <a:solidFill>
                  <a:srgbClr val="288184"/>
                </a:solidFill>
                <a:latin typeface="Gadugi" panose="020B0502040204020203" pitchFamily="34" charset="0"/>
              </a:rPr>
              <a:t>Introduction </a:t>
            </a:r>
            <a:r>
              <a:rPr lang="en-US" sz="979" dirty="0">
                <a:solidFill>
                  <a:srgbClr val="3F3A71"/>
                </a:solidFill>
                <a:latin typeface="Gadugi" panose="020B0502040204020203" pitchFamily="34" charset="0"/>
              </a:rPr>
              <a:t>| </a:t>
            </a:r>
            <a:r>
              <a:rPr lang="en-US" sz="979" dirty="0">
                <a:solidFill>
                  <a:srgbClr val="288184"/>
                </a:solidFill>
                <a:latin typeface="Gadugi" panose="020B0502040204020203" pitchFamily="34" charset="0"/>
              </a:rPr>
              <a:t>3</a:t>
            </a:r>
          </a:p>
        </p:txBody>
      </p:sp>
      <p:sp>
        <p:nvSpPr>
          <p:cNvPr id="4162" name="Rectangle: Rounded Corners 4161">
            <a:extLst>
              <a:ext uri="{FF2B5EF4-FFF2-40B4-BE49-F238E27FC236}">
                <a16:creationId xmlns:a16="http://schemas.microsoft.com/office/drawing/2014/main" id="{A9B3B741-D66A-5F8F-C541-E183E7ABB275}"/>
              </a:ext>
            </a:extLst>
          </p:cNvPr>
          <p:cNvSpPr/>
          <p:nvPr/>
        </p:nvSpPr>
        <p:spPr>
          <a:xfrm>
            <a:off x="1727803" y="1933780"/>
            <a:ext cx="1361885" cy="483353"/>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US" sz="1077">
                <a:latin typeface="Gadugi"/>
                <a:ea typeface="Gadugi"/>
                <a:cs typeface="Calibri"/>
              </a:rPr>
              <a:t>I've just moved to a new school</a:t>
            </a:r>
          </a:p>
        </p:txBody>
      </p:sp>
      <p:sp>
        <p:nvSpPr>
          <p:cNvPr id="4167" name="Rectangle: Rounded Corners 4166">
            <a:extLst>
              <a:ext uri="{FF2B5EF4-FFF2-40B4-BE49-F238E27FC236}">
                <a16:creationId xmlns:a16="http://schemas.microsoft.com/office/drawing/2014/main" id="{5DF0775A-B58B-3EB3-111B-C4A75338B914}"/>
              </a:ext>
            </a:extLst>
          </p:cNvPr>
          <p:cNvSpPr/>
          <p:nvPr/>
        </p:nvSpPr>
        <p:spPr>
          <a:xfrm>
            <a:off x="4454174" y="1933779"/>
            <a:ext cx="1361885" cy="483353"/>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US" sz="1077">
                <a:latin typeface="Gadugi"/>
                <a:ea typeface="Gadugi"/>
                <a:cs typeface="Calibri"/>
              </a:rPr>
              <a:t>I know this area well</a:t>
            </a:r>
          </a:p>
        </p:txBody>
      </p:sp>
      <p:sp>
        <p:nvSpPr>
          <p:cNvPr id="4174" name="Rectangle: Rounded Corners 4173">
            <a:extLst>
              <a:ext uri="{FF2B5EF4-FFF2-40B4-BE49-F238E27FC236}">
                <a16:creationId xmlns:a16="http://schemas.microsoft.com/office/drawing/2014/main" id="{05C3676F-13CE-CAE9-9865-3100300A71AF}"/>
              </a:ext>
            </a:extLst>
          </p:cNvPr>
          <p:cNvSpPr/>
          <p:nvPr/>
        </p:nvSpPr>
        <p:spPr>
          <a:xfrm>
            <a:off x="2891127" y="2570708"/>
            <a:ext cx="1823759" cy="4559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US" sz="1200" b="1">
                <a:solidFill>
                  <a:srgbClr val="3F3A71"/>
                </a:solidFill>
                <a:latin typeface="Gadugi"/>
                <a:ea typeface="Gadugi"/>
                <a:cs typeface="Calibri"/>
              </a:rPr>
              <a:t>What year are you in?</a:t>
            </a:r>
            <a:endParaRPr lang="en-US" sz="1200" b="1">
              <a:solidFill>
                <a:srgbClr val="3F3A71"/>
              </a:solidFill>
              <a:cs typeface="Calibri"/>
            </a:endParaRPr>
          </a:p>
        </p:txBody>
      </p:sp>
      <p:sp>
        <p:nvSpPr>
          <p:cNvPr id="4178" name="Rectangle: Rounded Corners 4177">
            <a:extLst>
              <a:ext uri="{FF2B5EF4-FFF2-40B4-BE49-F238E27FC236}">
                <a16:creationId xmlns:a16="http://schemas.microsoft.com/office/drawing/2014/main" id="{D6728E65-0E5A-F940-928D-0235362A9CBE}"/>
              </a:ext>
            </a:extLst>
          </p:cNvPr>
          <p:cNvSpPr/>
          <p:nvPr/>
        </p:nvSpPr>
        <p:spPr>
          <a:xfrm>
            <a:off x="4430155" y="3299254"/>
            <a:ext cx="758758" cy="565568"/>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US" sz="1077">
                <a:latin typeface="Gadugi"/>
                <a:ea typeface="Gadugi"/>
                <a:cs typeface="Calibri"/>
              </a:rPr>
              <a:t>Year 12</a:t>
            </a:r>
            <a:endParaRPr lang="en-US" sz="1762"/>
          </a:p>
        </p:txBody>
      </p:sp>
      <p:sp>
        <p:nvSpPr>
          <p:cNvPr id="4179" name="Rectangle: Rounded Corners 4178">
            <a:extLst>
              <a:ext uri="{FF2B5EF4-FFF2-40B4-BE49-F238E27FC236}">
                <a16:creationId xmlns:a16="http://schemas.microsoft.com/office/drawing/2014/main" id="{FA30A879-FC90-AD33-7200-9E90DFC238D2}"/>
              </a:ext>
            </a:extLst>
          </p:cNvPr>
          <p:cNvSpPr/>
          <p:nvPr/>
        </p:nvSpPr>
        <p:spPr>
          <a:xfrm>
            <a:off x="6291579" y="3299254"/>
            <a:ext cx="758758" cy="565568"/>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US" sz="1077">
                <a:latin typeface="Gadugi"/>
                <a:ea typeface="Gadugi"/>
                <a:cs typeface="Calibri"/>
              </a:rPr>
              <a:t>Year 13</a:t>
            </a:r>
            <a:endParaRPr lang="en-US" sz="1762"/>
          </a:p>
        </p:txBody>
      </p:sp>
      <p:sp>
        <p:nvSpPr>
          <p:cNvPr id="4177" name="Rectangle: Rounded Corners 4176">
            <a:extLst>
              <a:ext uri="{FF2B5EF4-FFF2-40B4-BE49-F238E27FC236}">
                <a16:creationId xmlns:a16="http://schemas.microsoft.com/office/drawing/2014/main" id="{992402FA-204B-29D4-6870-B25E49F1F38E}"/>
              </a:ext>
            </a:extLst>
          </p:cNvPr>
          <p:cNvSpPr/>
          <p:nvPr/>
        </p:nvSpPr>
        <p:spPr>
          <a:xfrm>
            <a:off x="2568732" y="3309585"/>
            <a:ext cx="758758" cy="565568"/>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US" sz="1077">
                <a:latin typeface="Gadugi"/>
                <a:ea typeface="Gadugi"/>
                <a:cs typeface="Calibri"/>
              </a:rPr>
              <a:t>Year 11</a:t>
            </a:r>
            <a:endParaRPr lang="en-US" sz="1762"/>
          </a:p>
        </p:txBody>
      </p:sp>
      <p:sp>
        <p:nvSpPr>
          <p:cNvPr id="4176" name="Rectangle: Rounded Corners 4175">
            <a:extLst>
              <a:ext uri="{FF2B5EF4-FFF2-40B4-BE49-F238E27FC236}">
                <a16:creationId xmlns:a16="http://schemas.microsoft.com/office/drawing/2014/main" id="{000DEDD9-62D0-616E-72A4-65DDA87E1274}"/>
              </a:ext>
            </a:extLst>
          </p:cNvPr>
          <p:cNvSpPr/>
          <p:nvPr/>
        </p:nvSpPr>
        <p:spPr>
          <a:xfrm>
            <a:off x="706157" y="3300047"/>
            <a:ext cx="758758" cy="565568"/>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US" sz="1077">
                <a:latin typeface="Gadugi"/>
                <a:ea typeface="Gadugi"/>
                <a:cs typeface="Calibri"/>
              </a:rPr>
              <a:t>Year 10</a:t>
            </a:r>
            <a:endParaRPr lang="en-US" sz="1762"/>
          </a:p>
        </p:txBody>
      </p:sp>
      <p:sp>
        <p:nvSpPr>
          <p:cNvPr id="4197" name="Rectangle: Rounded Corners 4196">
            <a:extLst>
              <a:ext uri="{FF2B5EF4-FFF2-40B4-BE49-F238E27FC236}">
                <a16:creationId xmlns:a16="http://schemas.microsoft.com/office/drawing/2014/main" id="{ECAD7972-1EE4-912A-D023-F5971B10C176}"/>
              </a:ext>
            </a:extLst>
          </p:cNvPr>
          <p:cNvSpPr/>
          <p:nvPr/>
        </p:nvSpPr>
        <p:spPr>
          <a:xfrm>
            <a:off x="1258430" y="4230070"/>
            <a:ext cx="1805591" cy="6095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US" sz="1200" b="1">
                <a:solidFill>
                  <a:srgbClr val="3F3A71"/>
                </a:solidFill>
                <a:latin typeface="Gadugi"/>
                <a:ea typeface="Gadugi"/>
                <a:cs typeface="Calibri"/>
              </a:rPr>
              <a:t>Do you know what your options are once you finish year 11?</a:t>
            </a:r>
            <a:endParaRPr lang="en-US" sz="2000"/>
          </a:p>
        </p:txBody>
      </p:sp>
      <p:cxnSp>
        <p:nvCxnSpPr>
          <p:cNvPr id="3" name="Connector: Elbow 2">
            <a:extLst>
              <a:ext uri="{FF2B5EF4-FFF2-40B4-BE49-F238E27FC236}">
                <a16:creationId xmlns:a16="http://schemas.microsoft.com/office/drawing/2014/main" id="{B9B87C75-5D9A-4C1E-8F93-5EED59535894}"/>
              </a:ext>
            </a:extLst>
          </p:cNvPr>
          <p:cNvCxnSpPr>
            <a:cxnSpLocks/>
            <a:endCxn id="4174" idx="0"/>
          </p:cNvCxnSpPr>
          <p:nvPr/>
        </p:nvCxnSpPr>
        <p:spPr>
          <a:xfrm>
            <a:off x="3089686" y="2175456"/>
            <a:ext cx="713321" cy="395252"/>
          </a:xfrm>
          <a:prstGeom prst="bentConnector2">
            <a:avLst/>
          </a:prstGeom>
          <a:ln w="28575">
            <a:solidFill>
              <a:srgbClr val="322C5D"/>
            </a:solidFill>
          </a:ln>
        </p:spPr>
        <p:style>
          <a:lnRef idx="1">
            <a:schemeClr val="accent1"/>
          </a:lnRef>
          <a:fillRef idx="0">
            <a:schemeClr val="accent1"/>
          </a:fillRef>
          <a:effectRef idx="0">
            <a:schemeClr val="accent1"/>
          </a:effectRef>
          <a:fontRef idx="minor">
            <a:schemeClr val="tx1"/>
          </a:fontRef>
        </p:style>
      </p:cxnSp>
      <p:cxnSp>
        <p:nvCxnSpPr>
          <p:cNvPr id="5" name="Connector: Elbow 4">
            <a:extLst>
              <a:ext uri="{FF2B5EF4-FFF2-40B4-BE49-F238E27FC236}">
                <a16:creationId xmlns:a16="http://schemas.microsoft.com/office/drawing/2014/main" id="{AAA5EEE7-E41C-4113-81E8-AFC20ECD5520}"/>
              </a:ext>
            </a:extLst>
          </p:cNvPr>
          <p:cNvCxnSpPr>
            <a:cxnSpLocks/>
            <a:endCxn id="4174" idx="0"/>
          </p:cNvCxnSpPr>
          <p:nvPr/>
        </p:nvCxnSpPr>
        <p:spPr>
          <a:xfrm rot="10800000" flipV="1">
            <a:off x="3803007" y="2175452"/>
            <a:ext cx="651166" cy="395255"/>
          </a:xfrm>
          <a:prstGeom prst="bentConnector2">
            <a:avLst/>
          </a:prstGeom>
          <a:ln w="28575">
            <a:solidFill>
              <a:srgbClr val="322C5D"/>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6D96805E-81F0-4339-8323-4843CE249AB4}"/>
              </a:ext>
            </a:extLst>
          </p:cNvPr>
          <p:cNvCxnSpPr>
            <a:cxnSpLocks/>
            <a:stCxn id="4174" idx="3"/>
            <a:endCxn id="4179" idx="0"/>
          </p:cNvCxnSpPr>
          <p:nvPr/>
        </p:nvCxnSpPr>
        <p:spPr>
          <a:xfrm>
            <a:off x="4714886" y="2798682"/>
            <a:ext cx="1956072" cy="500572"/>
          </a:xfrm>
          <a:prstGeom prst="bentConnector2">
            <a:avLst/>
          </a:prstGeom>
          <a:ln w="28575">
            <a:solidFill>
              <a:srgbClr val="322C5D"/>
            </a:solidFill>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158F6524-1F99-4CD7-A586-902BC4B030CA}"/>
              </a:ext>
            </a:extLst>
          </p:cNvPr>
          <p:cNvCxnSpPr>
            <a:cxnSpLocks/>
            <a:stCxn id="4174" idx="1"/>
            <a:endCxn id="4176" idx="0"/>
          </p:cNvCxnSpPr>
          <p:nvPr/>
        </p:nvCxnSpPr>
        <p:spPr>
          <a:xfrm rot="10800000" flipV="1">
            <a:off x="1085537" y="2798681"/>
            <a:ext cx="1805591" cy="501365"/>
          </a:xfrm>
          <a:prstGeom prst="bentConnector2">
            <a:avLst/>
          </a:prstGeom>
          <a:ln w="28575">
            <a:solidFill>
              <a:srgbClr val="322C5D"/>
            </a:solidFill>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F7D643E6-BA86-4E4E-8E52-000AC1F39372}"/>
              </a:ext>
            </a:extLst>
          </p:cNvPr>
          <p:cNvCxnSpPr>
            <a:cxnSpLocks/>
            <a:stCxn id="4174" idx="2"/>
            <a:endCxn id="4178" idx="0"/>
          </p:cNvCxnSpPr>
          <p:nvPr/>
        </p:nvCxnSpPr>
        <p:spPr>
          <a:xfrm rot="16200000" flipH="1">
            <a:off x="4169971" y="2659690"/>
            <a:ext cx="272599" cy="1006527"/>
          </a:xfrm>
          <a:prstGeom prst="bentConnector3">
            <a:avLst>
              <a:gd name="adj1"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735EC2C3-6AAD-453A-BBDA-F55B3A8ABABB}"/>
              </a:ext>
            </a:extLst>
          </p:cNvPr>
          <p:cNvCxnSpPr>
            <a:cxnSpLocks/>
            <a:stCxn id="4197" idx="0"/>
            <a:endCxn id="4176" idx="2"/>
          </p:cNvCxnSpPr>
          <p:nvPr/>
        </p:nvCxnSpPr>
        <p:spPr>
          <a:xfrm rot="16200000" flipV="1">
            <a:off x="1441154" y="3509998"/>
            <a:ext cx="364455" cy="1075690"/>
          </a:xfrm>
          <a:prstGeom prst="bentConnector3">
            <a:avLst>
              <a:gd name="adj1" fmla="val 48258"/>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29BF4CBF-6F70-4D44-9F03-7FB6441A6F91}"/>
              </a:ext>
            </a:extLst>
          </p:cNvPr>
          <p:cNvCxnSpPr>
            <a:cxnSpLocks/>
            <a:stCxn id="4197" idx="0"/>
            <a:endCxn id="4177" idx="2"/>
          </p:cNvCxnSpPr>
          <p:nvPr/>
        </p:nvCxnSpPr>
        <p:spPr>
          <a:xfrm rot="5400000" flipH="1" flipV="1">
            <a:off x="2377210" y="3659170"/>
            <a:ext cx="354917" cy="786885"/>
          </a:xfrm>
          <a:prstGeom prst="bentConnector3">
            <a:avLst>
              <a:gd name="adj1"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Text Box 2">
            <a:extLst>
              <a:ext uri="{FF2B5EF4-FFF2-40B4-BE49-F238E27FC236}">
                <a16:creationId xmlns:a16="http://schemas.microsoft.com/office/drawing/2014/main" id="{5A9C780C-14BF-4B5D-B9DB-8ECA1F93DA8D}"/>
              </a:ext>
            </a:extLst>
          </p:cNvPr>
          <p:cNvSpPr txBox="1">
            <a:spLocks noChangeArrowheads="1"/>
          </p:cNvSpPr>
          <p:nvPr/>
        </p:nvSpPr>
        <p:spPr bwMode="auto">
          <a:xfrm>
            <a:off x="3785569" y="8758032"/>
            <a:ext cx="1519814" cy="1195976"/>
          </a:xfrm>
          <a:prstGeom prst="roundRect">
            <a:avLst/>
          </a:prstGeom>
          <a:solidFill>
            <a:srgbClr val="3F3A71"/>
          </a:solidFill>
          <a:ln>
            <a:noFill/>
          </a:ln>
          <a:effectLst/>
        </p:spPr>
        <p:txBody>
          <a:bodyPr vert="horz" wrap="square" lIns="39477" tIns="39477" rIns="39477" bIns="39477" numCol="1" anchor="t" anchorCtr="0" compatLnSpc="1">
            <a:prstTxWarp prst="textNoShape">
              <a:avLst/>
            </a:prstTxWarp>
          </a:bodyPr>
          <a:lstStyle/>
          <a:p>
            <a:pPr algn="ctr" defTabSz="986912" eaLnBrk="0" fontAlgn="base" hangingPunct="0">
              <a:spcBef>
                <a:spcPct val="0"/>
              </a:spcBef>
              <a:spcAft>
                <a:spcPct val="0"/>
              </a:spcAft>
            </a:pPr>
            <a:r>
              <a:rPr lang="en-GB" altLang="en-US" sz="1079" dirty="0">
                <a:solidFill>
                  <a:schemeClr val="bg1"/>
                </a:solidFill>
                <a:latin typeface="Gadugi" panose="020B0502040204020203" pitchFamily="34" charset="0"/>
              </a:rPr>
              <a:t>Check out our timeline for applying on page 17 to help you know what decisions need to be made and when!</a:t>
            </a:r>
            <a:endParaRPr lang="en-US" altLang="en-US" sz="1943" dirty="0">
              <a:solidFill>
                <a:schemeClr val="bg1"/>
              </a:solidFill>
              <a:latin typeface="Arial" panose="020B0604020202020204" pitchFamily="34" charset="0"/>
            </a:endParaRPr>
          </a:p>
        </p:txBody>
      </p:sp>
      <p:sp>
        <p:nvSpPr>
          <p:cNvPr id="105" name="Text Box 2">
            <a:extLst>
              <a:ext uri="{FF2B5EF4-FFF2-40B4-BE49-F238E27FC236}">
                <a16:creationId xmlns:a16="http://schemas.microsoft.com/office/drawing/2014/main" id="{77F767EA-514F-44D8-985C-6E548A4C917D}"/>
              </a:ext>
            </a:extLst>
          </p:cNvPr>
          <p:cNvSpPr txBox="1">
            <a:spLocks noChangeArrowheads="1"/>
          </p:cNvSpPr>
          <p:nvPr/>
        </p:nvSpPr>
        <p:spPr bwMode="auto">
          <a:xfrm>
            <a:off x="445626" y="8760392"/>
            <a:ext cx="1519814" cy="1195976"/>
          </a:xfrm>
          <a:prstGeom prst="roundRect">
            <a:avLst/>
          </a:prstGeom>
          <a:solidFill>
            <a:srgbClr val="3F3A71"/>
          </a:solidFill>
          <a:ln>
            <a:noFill/>
          </a:ln>
          <a:effectLst/>
        </p:spPr>
        <p:txBody>
          <a:bodyPr vert="horz" wrap="square" lIns="39477" tIns="39477" rIns="39477" bIns="39477" numCol="1" anchor="ctr" anchorCtr="0" compatLnSpc="1">
            <a:prstTxWarp prst="textNoShape">
              <a:avLst/>
            </a:prstTxWarp>
          </a:bodyPr>
          <a:lstStyle/>
          <a:p>
            <a:pPr algn="ctr" defTabSz="986912" eaLnBrk="0" fontAlgn="base" hangingPunct="0">
              <a:spcBef>
                <a:spcPct val="0"/>
              </a:spcBef>
              <a:spcAft>
                <a:spcPct val="0"/>
              </a:spcAft>
            </a:pPr>
            <a:r>
              <a:rPr lang="en-GB" altLang="en-US" sz="1079" dirty="0">
                <a:solidFill>
                  <a:schemeClr val="bg1"/>
                </a:solidFill>
                <a:latin typeface="Gadugi" panose="020B0502040204020203" pitchFamily="34" charset="0"/>
              </a:rPr>
              <a:t>Great! Head to the ‘What do I need to know?’ section for extra information</a:t>
            </a:r>
          </a:p>
        </p:txBody>
      </p:sp>
      <p:sp>
        <p:nvSpPr>
          <p:cNvPr id="106" name="Text Box 2">
            <a:extLst>
              <a:ext uri="{FF2B5EF4-FFF2-40B4-BE49-F238E27FC236}">
                <a16:creationId xmlns:a16="http://schemas.microsoft.com/office/drawing/2014/main" id="{5BB0DB1C-B022-4E56-90EB-34472412356B}"/>
              </a:ext>
            </a:extLst>
          </p:cNvPr>
          <p:cNvSpPr txBox="1">
            <a:spLocks noChangeArrowheads="1"/>
          </p:cNvSpPr>
          <p:nvPr/>
        </p:nvSpPr>
        <p:spPr bwMode="auto">
          <a:xfrm>
            <a:off x="5449445" y="8780928"/>
            <a:ext cx="1664604" cy="1195976"/>
          </a:xfrm>
          <a:prstGeom prst="roundRect">
            <a:avLst/>
          </a:prstGeom>
          <a:solidFill>
            <a:srgbClr val="3F3A71"/>
          </a:solidFill>
          <a:ln>
            <a:noFill/>
          </a:ln>
          <a:effectLst/>
        </p:spPr>
        <p:txBody>
          <a:bodyPr vert="horz" wrap="square" lIns="39477" tIns="39477" rIns="39477" bIns="39477" numCol="1" anchor="t" anchorCtr="0" compatLnSpc="1">
            <a:prstTxWarp prst="textNoShape">
              <a:avLst/>
            </a:prstTxWarp>
          </a:bodyPr>
          <a:lstStyle/>
          <a:p>
            <a:pPr algn="ctr" defTabSz="986912" eaLnBrk="0" fontAlgn="base" hangingPunct="0">
              <a:spcBef>
                <a:spcPct val="0"/>
              </a:spcBef>
              <a:spcAft>
                <a:spcPct val="0"/>
              </a:spcAft>
            </a:pPr>
            <a:r>
              <a:rPr lang="en-GB" altLang="en-US" sz="1079">
                <a:solidFill>
                  <a:schemeClr val="bg1"/>
                </a:solidFill>
                <a:latin typeface="Gadugi" panose="020B0502040204020203" pitchFamily="34" charset="0"/>
              </a:rPr>
              <a:t>Reading through the ‘Making my application’ section will give you the information you need to make a strong application </a:t>
            </a:r>
          </a:p>
        </p:txBody>
      </p:sp>
      <p:sp>
        <p:nvSpPr>
          <p:cNvPr id="110" name="Oval 109">
            <a:extLst>
              <a:ext uri="{FF2B5EF4-FFF2-40B4-BE49-F238E27FC236}">
                <a16:creationId xmlns:a16="http://schemas.microsoft.com/office/drawing/2014/main" id="{58E512EC-9C2B-46ED-9742-09C15E5728C8}"/>
              </a:ext>
            </a:extLst>
          </p:cNvPr>
          <p:cNvSpPr>
            <a:spLocks noChangeAspect="1"/>
          </p:cNvSpPr>
          <p:nvPr/>
        </p:nvSpPr>
        <p:spPr>
          <a:xfrm>
            <a:off x="1492133" y="4947716"/>
            <a:ext cx="230109" cy="2295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81">
                <a:solidFill>
                  <a:srgbClr val="3F3A71"/>
                </a:solidFill>
                <a:cs typeface="Calibri"/>
              </a:rPr>
              <a:t>Yes</a:t>
            </a:r>
          </a:p>
        </p:txBody>
      </p:sp>
      <p:sp>
        <p:nvSpPr>
          <p:cNvPr id="111" name="Oval 110">
            <a:extLst>
              <a:ext uri="{FF2B5EF4-FFF2-40B4-BE49-F238E27FC236}">
                <a16:creationId xmlns:a16="http://schemas.microsoft.com/office/drawing/2014/main" id="{6D8CC752-22A9-49D5-A2F0-50C37BCE3E3A}"/>
              </a:ext>
            </a:extLst>
          </p:cNvPr>
          <p:cNvSpPr>
            <a:spLocks noChangeAspect="1"/>
          </p:cNvSpPr>
          <p:nvPr/>
        </p:nvSpPr>
        <p:spPr>
          <a:xfrm>
            <a:off x="2650467" y="4947716"/>
            <a:ext cx="230109" cy="2295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81">
                <a:solidFill>
                  <a:srgbClr val="3F3A71"/>
                </a:solidFill>
                <a:cs typeface="Calibri"/>
              </a:rPr>
              <a:t>No</a:t>
            </a:r>
          </a:p>
        </p:txBody>
      </p:sp>
      <p:cxnSp>
        <p:nvCxnSpPr>
          <p:cNvPr id="112" name="Connector: Elbow 111">
            <a:extLst>
              <a:ext uri="{FF2B5EF4-FFF2-40B4-BE49-F238E27FC236}">
                <a16:creationId xmlns:a16="http://schemas.microsoft.com/office/drawing/2014/main" id="{C3263D5C-A545-471E-91AB-D6FF07FF23F8}"/>
              </a:ext>
            </a:extLst>
          </p:cNvPr>
          <p:cNvCxnSpPr>
            <a:cxnSpLocks/>
            <a:stCxn id="4197" idx="2"/>
            <a:endCxn id="110" idx="6"/>
          </p:cNvCxnSpPr>
          <p:nvPr/>
        </p:nvCxnSpPr>
        <p:spPr>
          <a:xfrm rot="5400000">
            <a:off x="1830316" y="4731573"/>
            <a:ext cx="222837" cy="438984"/>
          </a:xfrm>
          <a:prstGeom prst="bentConnector2">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1B664891-472E-404E-B405-EC8E57B8FCF1}"/>
              </a:ext>
            </a:extLst>
          </p:cNvPr>
          <p:cNvCxnSpPr>
            <a:cxnSpLocks/>
            <a:stCxn id="111" idx="2"/>
            <a:endCxn id="4197" idx="2"/>
          </p:cNvCxnSpPr>
          <p:nvPr/>
        </p:nvCxnSpPr>
        <p:spPr>
          <a:xfrm rot="10800000">
            <a:off x="2161227" y="4839648"/>
            <a:ext cx="489241" cy="222837"/>
          </a:xfrm>
          <a:prstGeom prst="bentConnector2">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6" name="Connector: Elbow 115">
            <a:extLst>
              <a:ext uri="{FF2B5EF4-FFF2-40B4-BE49-F238E27FC236}">
                <a16:creationId xmlns:a16="http://schemas.microsoft.com/office/drawing/2014/main" id="{9EF4494E-935C-4507-9143-AB39A0CEC029}"/>
              </a:ext>
            </a:extLst>
          </p:cNvPr>
          <p:cNvCxnSpPr>
            <a:cxnSpLocks/>
            <a:stCxn id="111" idx="4"/>
            <a:endCxn id="65" idx="0"/>
          </p:cNvCxnSpPr>
          <p:nvPr/>
        </p:nvCxnSpPr>
        <p:spPr>
          <a:xfrm rot="16200000" flipH="1">
            <a:off x="1028968" y="6913805"/>
            <a:ext cx="3580780" cy="107673"/>
          </a:xfrm>
          <a:prstGeom prst="bentConnector3">
            <a:avLst>
              <a:gd name="adj1" fmla="val 50000"/>
            </a:avLst>
          </a:prstGeom>
          <a:ln w="28575">
            <a:solidFill>
              <a:srgbClr val="3F3A71"/>
            </a:solidFill>
          </a:ln>
        </p:spPr>
        <p:style>
          <a:lnRef idx="1">
            <a:schemeClr val="accent1"/>
          </a:lnRef>
          <a:fillRef idx="0">
            <a:schemeClr val="accent1"/>
          </a:fillRef>
          <a:effectRef idx="0">
            <a:schemeClr val="accent1"/>
          </a:effectRef>
          <a:fontRef idx="minor">
            <a:schemeClr val="tx1"/>
          </a:fontRef>
        </p:style>
      </p:cxnSp>
      <p:sp>
        <p:nvSpPr>
          <p:cNvPr id="121" name="Rectangle: Rounded Corners 120">
            <a:extLst>
              <a:ext uri="{FF2B5EF4-FFF2-40B4-BE49-F238E27FC236}">
                <a16:creationId xmlns:a16="http://schemas.microsoft.com/office/drawing/2014/main" id="{120F43AD-751C-4A89-B545-56FB94BA16E5}"/>
              </a:ext>
            </a:extLst>
          </p:cNvPr>
          <p:cNvSpPr/>
          <p:nvPr/>
        </p:nvSpPr>
        <p:spPr>
          <a:xfrm>
            <a:off x="762766" y="5640260"/>
            <a:ext cx="1688842" cy="6095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GB" sz="1200" b="1">
                <a:solidFill>
                  <a:srgbClr val="3F3A71"/>
                </a:solidFill>
                <a:latin typeface="Gadugi"/>
                <a:ea typeface="Gadugi"/>
                <a:cs typeface="Calibri"/>
              </a:rPr>
              <a:t>Do you know when you need to choose your final option?</a:t>
            </a:r>
          </a:p>
        </p:txBody>
      </p:sp>
      <p:cxnSp>
        <p:nvCxnSpPr>
          <p:cNvPr id="122" name="Connector: Elbow 121">
            <a:extLst>
              <a:ext uri="{FF2B5EF4-FFF2-40B4-BE49-F238E27FC236}">
                <a16:creationId xmlns:a16="http://schemas.microsoft.com/office/drawing/2014/main" id="{D85C838F-4E4E-40F4-8333-891A2C8FB768}"/>
              </a:ext>
            </a:extLst>
          </p:cNvPr>
          <p:cNvCxnSpPr>
            <a:cxnSpLocks/>
            <a:stCxn id="121" idx="0"/>
            <a:endCxn id="110" idx="4"/>
          </p:cNvCxnSpPr>
          <p:nvPr/>
        </p:nvCxnSpPr>
        <p:spPr>
          <a:xfrm rot="5400000" flipH="1" flipV="1">
            <a:off x="1375683" y="5408756"/>
            <a:ext cx="463008" cy="1"/>
          </a:xfrm>
          <a:prstGeom prst="bentConnector3">
            <a:avLst>
              <a:gd name="adj1"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EF71DB04-63AE-414C-8009-B57B6A81BD04}"/>
              </a:ext>
            </a:extLst>
          </p:cNvPr>
          <p:cNvSpPr>
            <a:spLocks noChangeAspect="1"/>
          </p:cNvSpPr>
          <p:nvPr/>
        </p:nvSpPr>
        <p:spPr>
          <a:xfrm>
            <a:off x="1182577" y="6706496"/>
            <a:ext cx="230109" cy="2295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81">
                <a:solidFill>
                  <a:srgbClr val="3F3A71"/>
                </a:solidFill>
                <a:cs typeface="Calibri"/>
              </a:rPr>
              <a:t>Yes</a:t>
            </a:r>
          </a:p>
        </p:txBody>
      </p:sp>
      <p:sp>
        <p:nvSpPr>
          <p:cNvPr id="126" name="Oval 125">
            <a:extLst>
              <a:ext uri="{FF2B5EF4-FFF2-40B4-BE49-F238E27FC236}">
                <a16:creationId xmlns:a16="http://schemas.microsoft.com/office/drawing/2014/main" id="{8D19B200-F856-4B1E-A220-69453229CD51}"/>
              </a:ext>
            </a:extLst>
          </p:cNvPr>
          <p:cNvSpPr>
            <a:spLocks noChangeAspect="1"/>
          </p:cNvSpPr>
          <p:nvPr/>
        </p:nvSpPr>
        <p:spPr>
          <a:xfrm>
            <a:off x="2112460" y="6706918"/>
            <a:ext cx="230109" cy="2295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81">
                <a:solidFill>
                  <a:srgbClr val="3F3A71"/>
                </a:solidFill>
                <a:cs typeface="Calibri"/>
              </a:rPr>
              <a:t>No</a:t>
            </a:r>
          </a:p>
        </p:txBody>
      </p:sp>
      <p:cxnSp>
        <p:nvCxnSpPr>
          <p:cNvPr id="127" name="Connector: Elbow 126">
            <a:extLst>
              <a:ext uri="{FF2B5EF4-FFF2-40B4-BE49-F238E27FC236}">
                <a16:creationId xmlns:a16="http://schemas.microsoft.com/office/drawing/2014/main" id="{87C661F9-C65C-4EF8-B7FB-CDB05B96810D}"/>
              </a:ext>
            </a:extLst>
          </p:cNvPr>
          <p:cNvCxnSpPr>
            <a:cxnSpLocks/>
            <a:stCxn id="121" idx="2"/>
            <a:endCxn id="125" idx="6"/>
          </p:cNvCxnSpPr>
          <p:nvPr/>
        </p:nvCxnSpPr>
        <p:spPr>
          <a:xfrm rot="5400000">
            <a:off x="1224224" y="6438300"/>
            <a:ext cx="571427" cy="194501"/>
          </a:xfrm>
          <a:prstGeom prst="bentConnector2">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E5052361-AC6D-471D-9FB9-A743824A92D5}"/>
              </a:ext>
            </a:extLst>
          </p:cNvPr>
          <p:cNvCxnSpPr>
            <a:cxnSpLocks/>
            <a:stCxn id="126" idx="2"/>
            <a:endCxn id="121" idx="2"/>
          </p:cNvCxnSpPr>
          <p:nvPr/>
        </p:nvCxnSpPr>
        <p:spPr>
          <a:xfrm rot="10800000">
            <a:off x="1607188" y="6249838"/>
            <a:ext cx="505273" cy="571849"/>
          </a:xfrm>
          <a:prstGeom prst="bentConnector2">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35850954-01D9-405B-8A04-3531297C2D7C}"/>
              </a:ext>
            </a:extLst>
          </p:cNvPr>
          <p:cNvCxnSpPr>
            <a:cxnSpLocks/>
            <a:stCxn id="125" idx="4"/>
            <a:endCxn id="105" idx="1"/>
          </p:cNvCxnSpPr>
          <p:nvPr/>
        </p:nvCxnSpPr>
        <p:spPr>
          <a:xfrm rot="5400000">
            <a:off x="-339545" y="7721203"/>
            <a:ext cx="2422348" cy="852006"/>
          </a:xfrm>
          <a:prstGeom prst="bentConnector4">
            <a:avLst>
              <a:gd name="adj1" fmla="val 37657"/>
              <a:gd name="adj2" fmla="val 126831"/>
            </a:avLst>
          </a:prstGeom>
          <a:ln w="28575">
            <a:solidFill>
              <a:srgbClr val="3F3A71"/>
            </a:solidFill>
          </a:ln>
        </p:spPr>
        <p:style>
          <a:lnRef idx="1">
            <a:schemeClr val="accent1"/>
          </a:lnRef>
          <a:fillRef idx="0">
            <a:schemeClr val="accent1"/>
          </a:fillRef>
          <a:effectRef idx="0">
            <a:schemeClr val="accent1"/>
          </a:effectRef>
          <a:fontRef idx="minor">
            <a:schemeClr val="tx1"/>
          </a:fontRef>
        </p:style>
      </p:cxnSp>
      <p:cxnSp>
        <p:nvCxnSpPr>
          <p:cNvPr id="138" name="Connector: Elbow 137">
            <a:extLst>
              <a:ext uri="{FF2B5EF4-FFF2-40B4-BE49-F238E27FC236}">
                <a16:creationId xmlns:a16="http://schemas.microsoft.com/office/drawing/2014/main" id="{0ABDD1DE-58AA-49A4-9856-41C23F901FBE}"/>
              </a:ext>
            </a:extLst>
          </p:cNvPr>
          <p:cNvCxnSpPr>
            <a:cxnSpLocks/>
            <a:stCxn id="126" idx="4"/>
            <a:endCxn id="66" idx="0"/>
          </p:cNvCxnSpPr>
          <p:nvPr/>
        </p:nvCxnSpPr>
        <p:spPr>
          <a:xfrm rot="16200000" flipH="1">
            <a:off x="2475706" y="6688262"/>
            <a:ext cx="1821578" cy="2317961"/>
          </a:xfrm>
          <a:prstGeom prst="bentConnector3">
            <a:avLst>
              <a:gd name="adj1" fmla="val 50000"/>
            </a:avLst>
          </a:prstGeom>
          <a:ln w="28575">
            <a:solidFill>
              <a:srgbClr val="3F3A71"/>
            </a:solidFill>
          </a:ln>
        </p:spPr>
        <p:style>
          <a:lnRef idx="1">
            <a:schemeClr val="accent1"/>
          </a:lnRef>
          <a:fillRef idx="0">
            <a:schemeClr val="accent1"/>
          </a:fillRef>
          <a:effectRef idx="0">
            <a:schemeClr val="accent1"/>
          </a:effectRef>
          <a:fontRef idx="minor">
            <a:schemeClr val="tx1"/>
          </a:fontRef>
        </p:style>
      </p:cxnSp>
      <p:sp>
        <p:nvSpPr>
          <p:cNvPr id="146" name="Rectangle: Rounded Corners 145">
            <a:extLst>
              <a:ext uri="{FF2B5EF4-FFF2-40B4-BE49-F238E27FC236}">
                <a16:creationId xmlns:a16="http://schemas.microsoft.com/office/drawing/2014/main" id="{80206584-F3FC-4090-BFA0-A7D5C155284D}"/>
              </a:ext>
            </a:extLst>
          </p:cNvPr>
          <p:cNvSpPr/>
          <p:nvPr/>
        </p:nvSpPr>
        <p:spPr>
          <a:xfrm>
            <a:off x="4907853" y="4207730"/>
            <a:ext cx="1745693" cy="6095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GB" sz="1200" b="1">
                <a:solidFill>
                  <a:srgbClr val="3F3A71"/>
                </a:solidFill>
                <a:latin typeface="Gadugi"/>
                <a:ea typeface="Gadugi"/>
                <a:cs typeface="Calibri"/>
              </a:rPr>
              <a:t>Do you want to stay in education?</a:t>
            </a:r>
          </a:p>
        </p:txBody>
      </p:sp>
      <p:sp>
        <p:nvSpPr>
          <p:cNvPr id="147" name="Oval 146">
            <a:extLst>
              <a:ext uri="{FF2B5EF4-FFF2-40B4-BE49-F238E27FC236}">
                <a16:creationId xmlns:a16="http://schemas.microsoft.com/office/drawing/2014/main" id="{3ECCB9CC-387F-4BB6-98DF-8448586E625A}"/>
              </a:ext>
            </a:extLst>
          </p:cNvPr>
          <p:cNvSpPr>
            <a:spLocks noChangeAspect="1"/>
          </p:cNvSpPr>
          <p:nvPr/>
        </p:nvSpPr>
        <p:spPr>
          <a:xfrm>
            <a:off x="4860289" y="4874458"/>
            <a:ext cx="230109" cy="2295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81">
                <a:solidFill>
                  <a:srgbClr val="3F3A71"/>
                </a:solidFill>
                <a:cs typeface="Calibri"/>
              </a:rPr>
              <a:t>Yes</a:t>
            </a:r>
          </a:p>
        </p:txBody>
      </p:sp>
      <p:sp>
        <p:nvSpPr>
          <p:cNvPr id="148" name="Oval 147">
            <a:extLst>
              <a:ext uri="{FF2B5EF4-FFF2-40B4-BE49-F238E27FC236}">
                <a16:creationId xmlns:a16="http://schemas.microsoft.com/office/drawing/2014/main" id="{A3CA04A0-B971-43FB-9B16-C2DD5F38F5C2}"/>
              </a:ext>
            </a:extLst>
          </p:cNvPr>
          <p:cNvSpPr>
            <a:spLocks noChangeAspect="1"/>
          </p:cNvSpPr>
          <p:nvPr/>
        </p:nvSpPr>
        <p:spPr>
          <a:xfrm>
            <a:off x="6495105" y="4873263"/>
            <a:ext cx="230109" cy="2295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81">
                <a:solidFill>
                  <a:srgbClr val="3F3A71"/>
                </a:solidFill>
                <a:cs typeface="Calibri"/>
              </a:rPr>
              <a:t>No</a:t>
            </a:r>
          </a:p>
        </p:txBody>
      </p:sp>
      <p:cxnSp>
        <p:nvCxnSpPr>
          <p:cNvPr id="149" name="Connector: Elbow 148">
            <a:extLst>
              <a:ext uri="{FF2B5EF4-FFF2-40B4-BE49-F238E27FC236}">
                <a16:creationId xmlns:a16="http://schemas.microsoft.com/office/drawing/2014/main" id="{3E1BF159-8967-41AB-99EC-2F0157B63F29}"/>
              </a:ext>
            </a:extLst>
          </p:cNvPr>
          <p:cNvCxnSpPr>
            <a:cxnSpLocks/>
            <a:stCxn id="146" idx="2"/>
            <a:endCxn id="147" idx="6"/>
          </p:cNvCxnSpPr>
          <p:nvPr/>
        </p:nvCxnSpPr>
        <p:spPr>
          <a:xfrm rot="5400000">
            <a:off x="5349590" y="4558115"/>
            <a:ext cx="171919" cy="690302"/>
          </a:xfrm>
          <a:prstGeom prst="bentConnector2">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0" name="Connector: Elbow 149">
            <a:extLst>
              <a:ext uri="{FF2B5EF4-FFF2-40B4-BE49-F238E27FC236}">
                <a16:creationId xmlns:a16="http://schemas.microsoft.com/office/drawing/2014/main" id="{60E78F45-0FA3-489B-806C-9BDB7863B01A}"/>
              </a:ext>
            </a:extLst>
          </p:cNvPr>
          <p:cNvCxnSpPr>
            <a:cxnSpLocks/>
            <a:stCxn id="148" idx="2"/>
            <a:endCxn id="146" idx="2"/>
          </p:cNvCxnSpPr>
          <p:nvPr/>
        </p:nvCxnSpPr>
        <p:spPr>
          <a:xfrm rot="10800000">
            <a:off x="5780701" y="4817307"/>
            <a:ext cx="714405" cy="170724"/>
          </a:xfrm>
          <a:prstGeom prst="bentConnector2">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7" name="Connector: Elbow 156">
            <a:extLst>
              <a:ext uri="{FF2B5EF4-FFF2-40B4-BE49-F238E27FC236}">
                <a16:creationId xmlns:a16="http://schemas.microsoft.com/office/drawing/2014/main" id="{0A8085D4-D90A-45BA-9BA7-696A4B679CFE}"/>
              </a:ext>
            </a:extLst>
          </p:cNvPr>
          <p:cNvCxnSpPr>
            <a:cxnSpLocks/>
            <a:stCxn id="146" idx="0"/>
            <a:endCxn id="4178" idx="2"/>
          </p:cNvCxnSpPr>
          <p:nvPr/>
        </p:nvCxnSpPr>
        <p:spPr>
          <a:xfrm rot="16200000" flipV="1">
            <a:off x="5123663" y="3550693"/>
            <a:ext cx="342908" cy="971166"/>
          </a:xfrm>
          <a:prstGeom prst="bentConnector3">
            <a:avLst>
              <a:gd name="adj1"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0" name="Connector: Elbow 159">
            <a:extLst>
              <a:ext uri="{FF2B5EF4-FFF2-40B4-BE49-F238E27FC236}">
                <a16:creationId xmlns:a16="http://schemas.microsoft.com/office/drawing/2014/main" id="{7C3C1E47-F614-4118-858F-685A3850ADE3}"/>
              </a:ext>
            </a:extLst>
          </p:cNvPr>
          <p:cNvCxnSpPr>
            <a:cxnSpLocks/>
            <a:stCxn id="146" idx="0"/>
            <a:endCxn id="4179" idx="2"/>
          </p:cNvCxnSpPr>
          <p:nvPr/>
        </p:nvCxnSpPr>
        <p:spPr>
          <a:xfrm rot="5400000" flipH="1" flipV="1">
            <a:off x="6054375" y="3591147"/>
            <a:ext cx="342908" cy="890258"/>
          </a:xfrm>
          <a:prstGeom prst="bentConnector3">
            <a:avLst>
              <a:gd name="adj1"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65" name="Rectangle: Rounded Corners 164">
            <a:extLst>
              <a:ext uri="{FF2B5EF4-FFF2-40B4-BE49-F238E27FC236}">
                <a16:creationId xmlns:a16="http://schemas.microsoft.com/office/drawing/2014/main" id="{03C78582-C4D3-4087-9FB7-0616DBDF12DB}"/>
              </a:ext>
            </a:extLst>
          </p:cNvPr>
          <p:cNvSpPr/>
          <p:nvPr/>
        </p:nvSpPr>
        <p:spPr>
          <a:xfrm>
            <a:off x="4489646" y="5305953"/>
            <a:ext cx="971394" cy="702348"/>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766" rIns="0" bIns="44766" rtlCol="0" anchor="ctr"/>
          <a:lstStyle/>
          <a:p>
            <a:pPr algn="ctr"/>
            <a:r>
              <a:rPr lang="en-US" sz="971">
                <a:latin typeface="Gadugi"/>
                <a:ea typeface="Gadugi"/>
                <a:cs typeface="Calibri"/>
              </a:rPr>
              <a:t>Your options:</a:t>
            </a:r>
          </a:p>
          <a:p>
            <a:pPr algn="ctr"/>
            <a:r>
              <a:rPr lang="en-US" sz="971">
                <a:latin typeface="Gadugi"/>
                <a:ea typeface="Gadugi"/>
                <a:cs typeface="Calibri"/>
              </a:rPr>
              <a:t>University</a:t>
            </a:r>
          </a:p>
          <a:p>
            <a:pPr algn="ctr"/>
            <a:r>
              <a:rPr lang="en-US" sz="971">
                <a:latin typeface="Gadugi"/>
                <a:ea typeface="Gadugi"/>
                <a:cs typeface="Calibri"/>
              </a:rPr>
              <a:t>Apprenticeships</a:t>
            </a:r>
          </a:p>
        </p:txBody>
      </p:sp>
      <p:sp>
        <p:nvSpPr>
          <p:cNvPr id="166" name="Rectangle: Rounded Corners 165">
            <a:extLst>
              <a:ext uri="{FF2B5EF4-FFF2-40B4-BE49-F238E27FC236}">
                <a16:creationId xmlns:a16="http://schemas.microsoft.com/office/drawing/2014/main" id="{82833FC0-FCDB-4EB9-B194-C77F19DD4B51}"/>
              </a:ext>
            </a:extLst>
          </p:cNvPr>
          <p:cNvSpPr/>
          <p:nvPr/>
        </p:nvSpPr>
        <p:spPr>
          <a:xfrm>
            <a:off x="6124461" y="5313428"/>
            <a:ext cx="971394" cy="702348"/>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4766" rIns="0" bIns="44766" rtlCol="0" anchor="ctr"/>
          <a:lstStyle/>
          <a:p>
            <a:pPr algn="ctr"/>
            <a:r>
              <a:rPr lang="en-GB" sz="971" dirty="0">
                <a:latin typeface="Gadugi"/>
                <a:ea typeface="Gadugi"/>
                <a:cs typeface="Calibri"/>
              </a:rPr>
              <a:t>Your options:</a:t>
            </a:r>
          </a:p>
          <a:p>
            <a:pPr algn="ctr"/>
            <a:r>
              <a:rPr lang="en-GB" sz="971" dirty="0">
                <a:latin typeface="Gadugi"/>
                <a:ea typeface="Gadugi"/>
                <a:cs typeface="Calibri"/>
              </a:rPr>
              <a:t>Employment</a:t>
            </a:r>
          </a:p>
          <a:p>
            <a:pPr algn="ctr"/>
            <a:r>
              <a:rPr lang="en-GB" sz="971" dirty="0">
                <a:latin typeface="Gadugi"/>
                <a:ea typeface="Gadugi"/>
                <a:cs typeface="Calibri"/>
              </a:rPr>
              <a:t>gap year</a:t>
            </a:r>
          </a:p>
        </p:txBody>
      </p:sp>
      <p:cxnSp>
        <p:nvCxnSpPr>
          <p:cNvPr id="169" name="Connector: Elbow 168">
            <a:extLst>
              <a:ext uri="{FF2B5EF4-FFF2-40B4-BE49-F238E27FC236}">
                <a16:creationId xmlns:a16="http://schemas.microsoft.com/office/drawing/2014/main" id="{43959038-6FCD-4BD3-BB98-3DB79566B0B6}"/>
              </a:ext>
            </a:extLst>
          </p:cNvPr>
          <p:cNvCxnSpPr>
            <a:cxnSpLocks/>
            <a:stCxn id="147" idx="4"/>
            <a:endCxn id="165" idx="0"/>
          </p:cNvCxnSpPr>
          <p:nvPr/>
        </p:nvCxnSpPr>
        <p:spPr>
          <a:xfrm rot="5400000">
            <a:off x="4874366" y="5204973"/>
            <a:ext cx="201958" cy="1"/>
          </a:xfrm>
          <a:prstGeom prst="bentConnector3">
            <a:avLst>
              <a:gd name="adj1" fmla="val 50000"/>
            </a:avLst>
          </a:prstGeom>
          <a:ln w="28575">
            <a:solidFill>
              <a:srgbClr val="3F3A71"/>
            </a:solidFill>
          </a:ln>
        </p:spPr>
        <p:style>
          <a:lnRef idx="1">
            <a:schemeClr val="accent1"/>
          </a:lnRef>
          <a:fillRef idx="0">
            <a:schemeClr val="accent1"/>
          </a:fillRef>
          <a:effectRef idx="0">
            <a:schemeClr val="accent1"/>
          </a:effectRef>
          <a:fontRef idx="minor">
            <a:schemeClr val="tx1"/>
          </a:fontRef>
        </p:style>
      </p:cxnSp>
      <p:cxnSp>
        <p:nvCxnSpPr>
          <p:cNvPr id="172" name="Connector: Elbow 171">
            <a:extLst>
              <a:ext uri="{FF2B5EF4-FFF2-40B4-BE49-F238E27FC236}">
                <a16:creationId xmlns:a16="http://schemas.microsoft.com/office/drawing/2014/main" id="{512237A6-DAB0-419B-9B3A-2D6364CCE6FB}"/>
              </a:ext>
            </a:extLst>
          </p:cNvPr>
          <p:cNvCxnSpPr>
            <a:cxnSpLocks/>
            <a:stCxn id="148" idx="4"/>
            <a:endCxn id="166" idx="0"/>
          </p:cNvCxnSpPr>
          <p:nvPr/>
        </p:nvCxnSpPr>
        <p:spPr>
          <a:xfrm rot="5400000">
            <a:off x="6504845" y="5208114"/>
            <a:ext cx="210628" cy="1"/>
          </a:xfrm>
          <a:prstGeom prst="bentConnector3">
            <a:avLst>
              <a:gd name="adj1" fmla="val 50000"/>
            </a:avLst>
          </a:prstGeom>
          <a:ln w="28575">
            <a:solidFill>
              <a:srgbClr val="3F3A71"/>
            </a:solidFill>
          </a:ln>
        </p:spPr>
        <p:style>
          <a:lnRef idx="1">
            <a:schemeClr val="accent1"/>
          </a:lnRef>
          <a:fillRef idx="0">
            <a:schemeClr val="accent1"/>
          </a:fillRef>
          <a:effectRef idx="0">
            <a:schemeClr val="accent1"/>
          </a:effectRef>
          <a:fontRef idx="minor">
            <a:schemeClr val="tx1"/>
          </a:fontRef>
        </p:style>
      </p:cxnSp>
      <p:sp>
        <p:nvSpPr>
          <p:cNvPr id="177" name="Oval 176">
            <a:extLst>
              <a:ext uri="{FF2B5EF4-FFF2-40B4-BE49-F238E27FC236}">
                <a16:creationId xmlns:a16="http://schemas.microsoft.com/office/drawing/2014/main" id="{9828BE56-D36E-43A5-B5A1-48D1EB985EB1}"/>
              </a:ext>
            </a:extLst>
          </p:cNvPr>
          <p:cNvSpPr>
            <a:spLocks noChangeAspect="1"/>
          </p:cNvSpPr>
          <p:nvPr/>
        </p:nvSpPr>
        <p:spPr>
          <a:xfrm>
            <a:off x="3317664" y="5551457"/>
            <a:ext cx="1170611" cy="1177757"/>
          </a:xfrm>
          <a:prstGeom prst="ellipse">
            <a:avLst/>
          </a:prstGeom>
          <a:solidFill>
            <a:srgbClr val="D5D0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GB" sz="850" dirty="0">
                <a:solidFill>
                  <a:srgbClr val="3F3A71"/>
                </a:solidFill>
                <a:cs typeface="Calibri"/>
              </a:rPr>
              <a:t>Go to the ‘My Options’ section to find out more, including Apprenticeships in the Armed Forces</a:t>
            </a:r>
            <a:endParaRPr lang="en-US" sz="881" dirty="0">
              <a:solidFill>
                <a:srgbClr val="3F3A71"/>
              </a:solidFill>
              <a:cs typeface="Calibri"/>
            </a:endParaRPr>
          </a:p>
        </p:txBody>
      </p:sp>
      <p:sp>
        <p:nvSpPr>
          <p:cNvPr id="180" name="Rectangle: Rounded Corners 179">
            <a:extLst>
              <a:ext uri="{FF2B5EF4-FFF2-40B4-BE49-F238E27FC236}">
                <a16:creationId xmlns:a16="http://schemas.microsoft.com/office/drawing/2014/main" id="{4B984CB2-DCE8-4A12-A132-BBAD688BFC5C}"/>
              </a:ext>
            </a:extLst>
          </p:cNvPr>
          <p:cNvSpPr/>
          <p:nvPr/>
        </p:nvSpPr>
        <p:spPr>
          <a:xfrm>
            <a:off x="4860289" y="6329288"/>
            <a:ext cx="1961310" cy="6095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GB" sz="1200" b="1">
                <a:solidFill>
                  <a:srgbClr val="3F3A71"/>
                </a:solidFill>
                <a:latin typeface="Gadugi"/>
                <a:ea typeface="Gadugi"/>
                <a:cs typeface="Calibri"/>
              </a:rPr>
              <a:t>Do you feel confident in how to apply for one of these pathways?</a:t>
            </a:r>
          </a:p>
        </p:txBody>
      </p:sp>
      <p:cxnSp>
        <p:nvCxnSpPr>
          <p:cNvPr id="181" name="Connector: Elbow 180">
            <a:extLst>
              <a:ext uri="{FF2B5EF4-FFF2-40B4-BE49-F238E27FC236}">
                <a16:creationId xmlns:a16="http://schemas.microsoft.com/office/drawing/2014/main" id="{779B3BF6-AD0C-47ED-B77F-4E4E32CE1628}"/>
              </a:ext>
            </a:extLst>
          </p:cNvPr>
          <p:cNvCxnSpPr>
            <a:cxnSpLocks/>
            <a:stCxn id="180" idx="0"/>
            <a:endCxn id="165" idx="2"/>
          </p:cNvCxnSpPr>
          <p:nvPr/>
        </p:nvCxnSpPr>
        <p:spPr>
          <a:xfrm rot="16200000" flipV="1">
            <a:off x="5247651" y="5735994"/>
            <a:ext cx="320987" cy="865601"/>
          </a:xfrm>
          <a:prstGeom prst="bentConnector3">
            <a:avLst>
              <a:gd name="adj1" fmla="val 48022"/>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4" name="Connector: Elbow 183">
            <a:extLst>
              <a:ext uri="{FF2B5EF4-FFF2-40B4-BE49-F238E27FC236}">
                <a16:creationId xmlns:a16="http://schemas.microsoft.com/office/drawing/2014/main" id="{BBC7C192-7C80-404D-B366-CF66C281E8F9}"/>
              </a:ext>
            </a:extLst>
          </p:cNvPr>
          <p:cNvCxnSpPr>
            <a:cxnSpLocks/>
            <a:stCxn id="166" idx="2"/>
            <a:endCxn id="180" idx="0"/>
          </p:cNvCxnSpPr>
          <p:nvPr/>
        </p:nvCxnSpPr>
        <p:spPr>
          <a:xfrm rot="5400000">
            <a:off x="6068795" y="5787925"/>
            <a:ext cx="313512" cy="769214"/>
          </a:xfrm>
          <a:prstGeom prst="bentConnector3">
            <a:avLst>
              <a:gd name="adj1"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0" name="Connector: Elbow 189">
            <a:extLst>
              <a:ext uri="{FF2B5EF4-FFF2-40B4-BE49-F238E27FC236}">
                <a16:creationId xmlns:a16="http://schemas.microsoft.com/office/drawing/2014/main" id="{6276177F-8B9F-4539-997C-EABC7A57D98E}"/>
              </a:ext>
            </a:extLst>
          </p:cNvPr>
          <p:cNvCxnSpPr>
            <a:cxnSpLocks/>
            <a:stCxn id="180" idx="2"/>
            <a:endCxn id="188" idx="6"/>
          </p:cNvCxnSpPr>
          <p:nvPr/>
        </p:nvCxnSpPr>
        <p:spPr>
          <a:xfrm rot="5400000">
            <a:off x="5331044" y="6648619"/>
            <a:ext cx="219655" cy="800146"/>
          </a:xfrm>
          <a:prstGeom prst="bentConnector2">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1" name="Connector: Elbow 190">
            <a:extLst>
              <a:ext uri="{FF2B5EF4-FFF2-40B4-BE49-F238E27FC236}">
                <a16:creationId xmlns:a16="http://schemas.microsoft.com/office/drawing/2014/main" id="{3526D844-63A5-47E6-B42E-6F6D766ABA6A}"/>
              </a:ext>
            </a:extLst>
          </p:cNvPr>
          <p:cNvCxnSpPr>
            <a:cxnSpLocks/>
            <a:stCxn id="189" idx="2"/>
            <a:endCxn id="180" idx="2"/>
          </p:cNvCxnSpPr>
          <p:nvPr/>
        </p:nvCxnSpPr>
        <p:spPr>
          <a:xfrm rot="10800000">
            <a:off x="5840945" y="6938866"/>
            <a:ext cx="620401" cy="219655"/>
          </a:xfrm>
          <a:prstGeom prst="bentConnector2">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4" name="Connector: Elbow 193">
            <a:extLst>
              <a:ext uri="{FF2B5EF4-FFF2-40B4-BE49-F238E27FC236}">
                <a16:creationId xmlns:a16="http://schemas.microsoft.com/office/drawing/2014/main" id="{330E25FF-4A29-48D2-8585-B53193F2CB6E}"/>
              </a:ext>
            </a:extLst>
          </p:cNvPr>
          <p:cNvCxnSpPr>
            <a:cxnSpLocks/>
            <a:stCxn id="188" idx="4"/>
            <a:endCxn id="105" idx="0"/>
          </p:cNvCxnSpPr>
          <p:nvPr/>
        </p:nvCxnSpPr>
        <p:spPr>
          <a:xfrm rot="5400000">
            <a:off x="2322087" y="6156735"/>
            <a:ext cx="1487104" cy="3720211"/>
          </a:xfrm>
          <a:prstGeom prst="bentConnector3">
            <a:avLst>
              <a:gd name="adj1"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0" name="Connector: Elbow 199">
            <a:extLst>
              <a:ext uri="{FF2B5EF4-FFF2-40B4-BE49-F238E27FC236}">
                <a16:creationId xmlns:a16="http://schemas.microsoft.com/office/drawing/2014/main" id="{3E083A22-DFC5-40D9-BB55-1F6A6E1CCF2E}"/>
              </a:ext>
            </a:extLst>
          </p:cNvPr>
          <p:cNvCxnSpPr>
            <a:cxnSpLocks/>
            <a:stCxn id="189" idx="4"/>
            <a:endCxn id="106" idx="3"/>
          </p:cNvCxnSpPr>
          <p:nvPr/>
        </p:nvCxnSpPr>
        <p:spPr>
          <a:xfrm rot="16200000" flipH="1">
            <a:off x="5792410" y="8057277"/>
            <a:ext cx="2105628" cy="537649"/>
          </a:xfrm>
          <a:prstGeom prst="bentConnector4">
            <a:avLst>
              <a:gd name="adj1" fmla="val 35800"/>
              <a:gd name="adj2" fmla="val 142518"/>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5865B191-2B1C-4D85-8557-8ECE3AB1393E}"/>
              </a:ext>
            </a:extLst>
          </p:cNvPr>
          <p:cNvCxnSpPr>
            <a:cxnSpLocks/>
            <a:stCxn id="4174" idx="2"/>
            <a:endCxn id="4177" idx="0"/>
          </p:cNvCxnSpPr>
          <p:nvPr/>
        </p:nvCxnSpPr>
        <p:spPr>
          <a:xfrm rot="5400000">
            <a:off x="3234094" y="2740672"/>
            <a:ext cx="282930" cy="854896"/>
          </a:xfrm>
          <a:prstGeom prst="bentConnector3">
            <a:avLst>
              <a:gd name="adj1" fmla="val 47756"/>
            </a:avLst>
          </a:prstGeom>
          <a:ln w="28575">
            <a:solidFill>
              <a:srgbClr val="322C5D"/>
            </a:solidFill>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6E586059-58FD-4859-8503-7284341F3D09}"/>
              </a:ext>
            </a:extLst>
          </p:cNvPr>
          <p:cNvSpPr>
            <a:spLocks noChangeAspect="1"/>
          </p:cNvSpPr>
          <p:nvPr/>
        </p:nvSpPr>
        <p:spPr>
          <a:xfrm>
            <a:off x="352803" y="1482093"/>
            <a:ext cx="905628" cy="903373"/>
          </a:xfrm>
          <a:prstGeom prst="ellipse">
            <a:avLst/>
          </a:prstGeom>
          <a:solidFill>
            <a:srgbClr val="D5D0C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81" dirty="0">
                <a:solidFill>
                  <a:srgbClr val="3F3A71"/>
                </a:solidFill>
                <a:cs typeface="Calibri"/>
              </a:rPr>
              <a:t>Familiarise yourself with the levels of education in the UK on page 4</a:t>
            </a:r>
            <a:endParaRPr lang="en-US" sz="881" dirty="0">
              <a:solidFill>
                <a:srgbClr val="3F3A71"/>
              </a:solidFill>
              <a:cs typeface="Calibri"/>
            </a:endParaRPr>
          </a:p>
        </p:txBody>
      </p:sp>
      <p:sp>
        <p:nvSpPr>
          <p:cNvPr id="151" name="Oval 150">
            <a:extLst>
              <a:ext uri="{FF2B5EF4-FFF2-40B4-BE49-F238E27FC236}">
                <a16:creationId xmlns:a16="http://schemas.microsoft.com/office/drawing/2014/main" id="{21863D91-826C-4678-B8CB-0C48DFFDEC77}"/>
              </a:ext>
            </a:extLst>
          </p:cNvPr>
          <p:cNvSpPr>
            <a:spLocks noChangeAspect="1"/>
          </p:cNvSpPr>
          <p:nvPr/>
        </p:nvSpPr>
        <p:spPr>
          <a:xfrm>
            <a:off x="6186115" y="1217276"/>
            <a:ext cx="1054404" cy="1051779"/>
          </a:xfrm>
          <a:prstGeom prst="ellipse">
            <a:avLst/>
          </a:prstGeom>
          <a:solidFill>
            <a:srgbClr val="D5D0C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81" dirty="0">
                <a:solidFill>
                  <a:srgbClr val="3F3A71"/>
                </a:solidFill>
                <a:cs typeface="Calibri"/>
              </a:rPr>
              <a:t>Take a look at page 8 to find out how to make the most of open days </a:t>
            </a:r>
            <a:endParaRPr lang="en-US" sz="881" dirty="0">
              <a:solidFill>
                <a:srgbClr val="3F3A71"/>
              </a:solidFill>
              <a:cs typeface="Calibri"/>
            </a:endParaRPr>
          </a:p>
        </p:txBody>
      </p:sp>
      <p:sp>
        <p:nvSpPr>
          <p:cNvPr id="79" name="TextBox 78">
            <a:extLst>
              <a:ext uri="{FF2B5EF4-FFF2-40B4-BE49-F238E27FC236}">
                <a16:creationId xmlns:a16="http://schemas.microsoft.com/office/drawing/2014/main" id="{1F6EC836-32EA-49F7-9B88-E7492D1F7EB0}"/>
              </a:ext>
            </a:extLst>
          </p:cNvPr>
          <p:cNvSpPr txBox="1"/>
          <p:nvPr/>
        </p:nvSpPr>
        <p:spPr>
          <a:xfrm>
            <a:off x="356425" y="556081"/>
            <a:ext cx="4818370" cy="883768"/>
          </a:xfrm>
          <a:prstGeom prst="rect">
            <a:avLst/>
          </a:prstGeom>
          <a:noFill/>
        </p:spPr>
        <p:txBody>
          <a:bodyPr wrap="square" lIns="91440" tIns="45720" rIns="91440" bIns="45720" rtlCol="0" anchor="t">
            <a:spAutoFit/>
          </a:bodyPr>
          <a:lstStyle/>
          <a:p>
            <a:r>
              <a:rPr lang="en-GB" sz="3200" b="1" dirty="0">
                <a:solidFill>
                  <a:srgbClr val="00A99E"/>
                </a:solidFill>
                <a:latin typeface="Trebuchet MS"/>
              </a:rPr>
              <a:t>FINDING YOUR WAY</a:t>
            </a:r>
          </a:p>
          <a:p>
            <a:r>
              <a:rPr lang="en-GB" sz="1943" dirty="0">
                <a:solidFill>
                  <a:srgbClr val="3F3A71"/>
                </a:solidFill>
                <a:latin typeface="Gadugi" panose="020B0502040204020203" pitchFamily="34" charset="0"/>
                <a:ea typeface="Gadugi" panose="020B0502040204020203" pitchFamily="34" charset="0"/>
              </a:rPr>
              <a:t>Navigating your way through the booklet</a:t>
            </a:r>
          </a:p>
        </p:txBody>
      </p:sp>
      <p:cxnSp>
        <p:nvCxnSpPr>
          <p:cNvPr id="89" name="Connector: Curved 88">
            <a:extLst>
              <a:ext uri="{FF2B5EF4-FFF2-40B4-BE49-F238E27FC236}">
                <a16:creationId xmlns:a16="http://schemas.microsoft.com/office/drawing/2014/main" id="{48543B1C-51B9-463A-8FE3-48DFCD764077}"/>
              </a:ext>
            </a:extLst>
          </p:cNvPr>
          <p:cNvCxnSpPr>
            <a:stCxn id="4162" idx="1"/>
            <a:endCxn id="142" idx="6"/>
          </p:cNvCxnSpPr>
          <p:nvPr/>
        </p:nvCxnSpPr>
        <p:spPr>
          <a:xfrm rot="10800000">
            <a:off x="1258432" y="1933781"/>
            <a:ext cx="469372" cy="241677"/>
          </a:xfrm>
          <a:prstGeom prst="curvedConnector3">
            <a:avLst/>
          </a:prstGeom>
          <a:ln w="28575">
            <a:solidFill>
              <a:srgbClr val="D5D0C7"/>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Connector: Curved 157">
            <a:extLst>
              <a:ext uri="{FF2B5EF4-FFF2-40B4-BE49-F238E27FC236}">
                <a16:creationId xmlns:a16="http://schemas.microsoft.com/office/drawing/2014/main" id="{43CDBC5C-18E6-4F9A-9903-992383A9406A}"/>
              </a:ext>
            </a:extLst>
          </p:cNvPr>
          <p:cNvCxnSpPr>
            <a:cxnSpLocks/>
          </p:cNvCxnSpPr>
          <p:nvPr/>
        </p:nvCxnSpPr>
        <p:spPr>
          <a:xfrm rot="5400000" flipH="1" flipV="1">
            <a:off x="5565309" y="1312974"/>
            <a:ext cx="190613" cy="1050998"/>
          </a:xfrm>
          <a:prstGeom prst="curvedConnector2">
            <a:avLst/>
          </a:prstGeom>
          <a:ln w="28575">
            <a:solidFill>
              <a:srgbClr val="D5D0C7"/>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Connector: Curved 166">
            <a:extLst>
              <a:ext uri="{FF2B5EF4-FFF2-40B4-BE49-F238E27FC236}">
                <a16:creationId xmlns:a16="http://schemas.microsoft.com/office/drawing/2014/main" id="{1348258C-C609-4530-9F5E-A855ADBACAE9}"/>
              </a:ext>
            </a:extLst>
          </p:cNvPr>
          <p:cNvCxnSpPr>
            <a:cxnSpLocks/>
          </p:cNvCxnSpPr>
          <p:nvPr/>
        </p:nvCxnSpPr>
        <p:spPr>
          <a:xfrm rot="16200000" flipH="1" flipV="1">
            <a:off x="4363516" y="4928539"/>
            <a:ext cx="234413" cy="989239"/>
          </a:xfrm>
          <a:prstGeom prst="curvedConnector3">
            <a:avLst>
              <a:gd name="adj1" fmla="val -105256"/>
            </a:avLst>
          </a:prstGeom>
          <a:ln w="28575">
            <a:solidFill>
              <a:srgbClr val="D5D0C7"/>
            </a:solidFill>
            <a:tailEnd type="triangle"/>
          </a:ln>
        </p:spPr>
        <p:style>
          <a:lnRef idx="1">
            <a:schemeClr val="accent1"/>
          </a:lnRef>
          <a:fillRef idx="0">
            <a:schemeClr val="accent1"/>
          </a:fillRef>
          <a:effectRef idx="0">
            <a:schemeClr val="accent1"/>
          </a:effectRef>
          <a:fontRef idx="minor">
            <a:schemeClr val="tx1"/>
          </a:fontRef>
        </p:style>
      </p:cxnSp>
      <p:sp>
        <p:nvSpPr>
          <p:cNvPr id="65" name="Text Box 2">
            <a:extLst>
              <a:ext uri="{FF2B5EF4-FFF2-40B4-BE49-F238E27FC236}">
                <a16:creationId xmlns:a16="http://schemas.microsoft.com/office/drawing/2014/main" id="{2960C781-5430-48CE-86C1-53DD41A70C8A}"/>
              </a:ext>
            </a:extLst>
          </p:cNvPr>
          <p:cNvSpPr txBox="1">
            <a:spLocks noChangeArrowheads="1"/>
          </p:cNvSpPr>
          <p:nvPr/>
        </p:nvSpPr>
        <p:spPr bwMode="auto">
          <a:xfrm>
            <a:off x="2113288" y="8758032"/>
            <a:ext cx="1519814" cy="1195976"/>
          </a:xfrm>
          <a:prstGeom prst="roundRect">
            <a:avLst/>
          </a:prstGeom>
          <a:solidFill>
            <a:srgbClr val="3F3A71"/>
          </a:solidFill>
          <a:ln>
            <a:noFill/>
          </a:ln>
          <a:effectLst/>
        </p:spPr>
        <p:txBody>
          <a:bodyPr vert="horz" wrap="square" lIns="39477" tIns="39477" rIns="39477" bIns="39477" numCol="1" anchor="ctr" anchorCtr="0" compatLnSpc="1">
            <a:prstTxWarp prst="textNoShape">
              <a:avLst/>
            </a:prstTxWarp>
          </a:bodyPr>
          <a:lstStyle/>
          <a:p>
            <a:pPr algn="ctr" defTabSz="986912" eaLnBrk="0" fontAlgn="base" hangingPunct="0">
              <a:spcBef>
                <a:spcPct val="0"/>
              </a:spcBef>
              <a:spcAft>
                <a:spcPct val="0"/>
              </a:spcAft>
            </a:pPr>
            <a:r>
              <a:rPr lang="en-GB" altLang="en-US" sz="1079" dirty="0">
                <a:solidFill>
                  <a:schemeClr val="bg1"/>
                </a:solidFill>
                <a:latin typeface="Gadugi" panose="020B0502040204020203" pitchFamily="34" charset="0"/>
              </a:rPr>
              <a:t>Get some clarity by finding out what options you have in the ‘My Options’ section</a:t>
            </a:r>
            <a:endParaRPr lang="en-US" altLang="en-US" sz="1943" dirty="0">
              <a:solidFill>
                <a:schemeClr val="bg1"/>
              </a:solidFill>
              <a:latin typeface="Arial" panose="020B0604020202020204" pitchFamily="34" charset="0"/>
            </a:endParaRPr>
          </a:p>
        </p:txBody>
      </p:sp>
      <p:sp>
        <p:nvSpPr>
          <p:cNvPr id="117" name="Oval 116">
            <a:extLst>
              <a:ext uri="{FF2B5EF4-FFF2-40B4-BE49-F238E27FC236}">
                <a16:creationId xmlns:a16="http://schemas.microsoft.com/office/drawing/2014/main" id="{A6CA3AB0-18E2-47C1-ABDE-E4D21346A6E3}"/>
              </a:ext>
            </a:extLst>
          </p:cNvPr>
          <p:cNvSpPr>
            <a:spLocks noChangeAspect="1"/>
          </p:cNvSpPr>
          <p:nvPr/>
        </p:nvSpPr>
        <p:spPr>
          <a:xfrm>
            <a:off x="5685652" y="7484095"/>
            <a:ext cx="1059025" cy="1065490"/>
          </a:xfrm>
          <a:prstGeom prst="ellipse">
            <a:avLst/>
          </a:prstGeom>
          <a:solidFill>
            <a:srgbClr val="D5D0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GB" sz="850" dirty="0">
                <a:solidFill>
                  <a:srgbClr val="3F3A71"/>
                </a:solidFill>
                <a:cs typeface="Calibri"/>
              </a:rPr>
              <a:t>Don’t forget to check out the financial support available to you on page 11-12</a:t>
            </a:r>
            <a:endParaRPr lang="en-US" sz="881" dirty="0">
              <a:solidFill>
                <a:srgbClr val="3F3A71"/>
              </a:solidFill>
              <a:cs typeface="Calibri"/>
            </a:endParaRPr>
          </a:p>
        </p:txBody>
      </p:sp>
      <p:cxnSp>
        <p:nvCxnSpPr>
          <p:cNvPr id="118" name="Connector: Curved 117">
            <a:extLst>
              <a:ext uri="{FF2B5EF4-FFF2-40B4-BE49-F238E27FC236}">
                <a16:creationId xmlns:a16="http://schemas.microsoft.com/office/drawing/2014/main" id="{F19D3E96-44C6-4C74-952C-BD3ED10CDFA0}"/>
              </a:ext>
            </a:extLst>
          </p:cNvPr>
          <p:cNvCxnSpPr>
            <a:cxnSpLocks/>
            <a:stCxn id="180" idx="1"/>
            <a:endCxn id="117" idx="1"/>
          </p:cNvCxnSpPr>
          <p:nvPr/>
        </p:nvCxnSpPr>
        <p:spPr>
          <a:xfrm rot="10800000" flipH="1" flipV="1">
            <a:off x="4860289" y="6634076"/>
            <a:ext cx="980454" cy="1006055"/>
          </a:xfrm>
          <a:prstGeom prst="curvedConnector4">
            <a:avLst>
              <a:gd name="adj1" fmla="val -23316"/>
              <a:gd name="adj2" fmla="val 57393"/>
            </a:avLst>
          </a:prstGeom>
          <a:ln w="28575">
            <a:solidFill>
              <a:srgbClr val="D5D0C7"/>
            </a:solidFill>
            <a:tailEnd type="triangle"/>
          </a:ln>
        </p:spPr>
        <p:style>
          <a:lnRef idx="1">
            <a:schemeClr val="accent1"/>
          </a:lnRef>
          <a:fillRef idx="0">
            <a:schemeClr val="accent1"/>
          </a:fillRef>
          <a:effectRef idx="0">
            <a:schemeClr val="accent1"/>
          </a:effectRef>
          <a:fontRef idx="minor">
            <a:schemeClr val="tx1"/>
          </a:fontRef>
        </p:style>
      </p:cxnSp>
      <p:sp>
        <p:nvSpPr>
          <p:cNvPr id="189" name="Oval 188">
            <a:extLst>
              <a:ext uri="{FF2B5EF4-FFF2-40B4-BE49-F238E27FC236}">
                <a16:creationId xmlns:a16="http://schemas.microsoft.com/office/drawing/2014/main" id="{CD95D1BF-A99F-496B-82FA-3C9368AA2D10}"/>
              </a:ext>
            </a:extLst>
          </p:cNvPr>
          <p:cNvSpPr>
            <a:spLocks noChangeAspect="1"/>
          </p:cNvSpPr>
          <p:nvPr/>
        </p:nvSpPr>
        <p:spPr>
          <a:xfrm>
            <a:off x="6461345" y="7043752"/>
            <a:ext cx="230109" cy="2295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81">
                <a:solidFill>
                  <a:srgbClr val="3F3A71"/>
                </a:solidFill>
                <a:cs typeface="Calibri"/>
              </a:rPr>
              <a:t>No</a:t>
            </a:r>
          </a:p>
        </p:txBody>
      </p:sp>
      <p:sp>
        <p:nvSpPr>
          <p:cNvPr id="188" name="Oval 187">
            <a:extLst>
              <a:ext uri="{FF2B5EF4-FFF2-40B4-BE49-F238E27FC236}">
                <a16:creationId xmlns:a16="http://schemas.microsoft.com/office/drawing/2014/main" id="{04917A85-8077-4CBD-80B0-8298F79345DC}"/>
              </a:ext>
            </a:extLst>
          </p:cNvPr>
          <p:cNvSpPr>
            <a:spLocks noChangeAspect="1"/>
          </p:cNvSpPr>
          <p:nvPr/>
        </p:nvSpPr>
        <p:spPr>
          <a:xfrm>
            <a:off x="4810689" y="7043752"/>
            <a:ext cx="230109" cy="2295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81">
                <a:solidFill>
                  <a:srgbClr val="3F3A71"/>
                </a:solidFill>
                <a:cs typeface="Calibri"/>
              </a:rPr>
              <a:t>Yes</a:t>
            </a:r>
          </a:p>
        </p:txBody>
      </p:sp>
      <p:sp>
        <p:nvSpPr>
          <p:cNvPr id="129" name="Oval 128">
            <a:extLst>
              <a:ext uri="{FF2B5EF4-FFF2-40B4-BE49-F238E27FC236}">
                <a16:creationId xmlns:a16="http://schemas.microsoft.com/office/drawing/2014/main" id="{C7F5FDAF-67C8-4B1D-86A0-C2413AB9F4D9}"/>
              </a:ext>
            </a:extLst>
          </p:cNvPr>
          <p:cNvSpPr>
            <a:spLocks noChangeAspect="1"/>
          </p:cNvSpPr>
          <p:nvPr/>
        </p:nvSpPr>
        <p:spPr>
          <a:xfrm>
            <a:off x="127608" y="6674728"/>
            <a:ext cx="1054404" cy="1051779"/>
          </a:xfrm>
          <a:prstGeom prst="ellipse">
            <a:avLst/>
          </a:prstGeom>
          <a:solidFill>
            <a:srgbClr val="D5D0C7"/>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81" dirty="0">
                <a:solidFill>
                  <a:srgbClr val="3F3A71"/>
                </a:solidFill>
                <a:cs typeface="Calibri"/>
              </a:rPr>
              <a:t>Feeling overwhelmed? There are lots of wellbeing resources on page 22</a:t>
            </a:r>
            <a:endParaRPr lang="en-US" sz="881" dirty="0">
              <a:solidFill>
                <a:srgbClr val="3F3A71"/>
              </a:solidFill>
              <a:cs typeface="Calibri"/>
            </a:endParaRPr>
          </a:p>
        </p:txBody>
      </p:sp>
      <p:cxnSp>
        <p:nvCxnSpPr>
          <p:cNvPr id="130" name="Connector: Curved 129">
            <a:extLst>
              <a:ext uri="{FF2B5EF4-FFF2-40B4-BE49-F238E27FC236}">
                <a16:creationId xmlns:a16="http://schemas.microsoft.com/office/drawing/2014/main" id="{53F0E4A7-9B77-4A82-846A-87686BC0BBCE}"/>
              </a:ext>
            </a:extLst>
          </p:cNvPr>
          <p:cNvCxnSpPr>
            <a:cxnSpLocks/>
            <a:stCxn id="121" idx="1"/>
            <a:endCxn id="129" idx="7"/>
          </p:cNvCxnSpPr>
          <p:nvPr/>
        </p:nvCxnSpPr>
        <p:spPr>
          <a:xfrm rot="10800000" flipH="1" flipV="1">
            <a:off x="762766" y="5945049"/>
            <a:ext cx="264832" cy="883708"/>
          </a:xfrm>
          <a:prstGeom prst="curvedConnector4">
            <a:avLst>
              <a:gd name="adj1" fmla="val -86319"/>
              <a:gd name="adj2" fmla="val 58530"/>
            </a:avLst>
          </a:prstGeom>
          <a:ln w="28575">
            <a:solidFill>
              <a:srgbClr val="D5D0C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828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7A57AF-D444-49FE-8B9A-E4C11AA185F1}"/>
              </a:ext>
            </a:extLst>
          </p:cNvPr>
          <p:cNvPicPr>
            <a:picLocks noChangeAspect="1"/>
          </p:cNvPicPr>
          <p:nvPr/>
        </p:nvPicPr>
        <p:blipFill>
          <a:blip r:embed="rId2"/>
          <a:stretch>
            <a:fillRect/>
          </a:stretch>
        </p:blipFill>
        <p:spPr>
          <a:xfrm>
            <a:off x="4372968" y="-998417"/>
            <a:ext cx="3840727" cy="3840727"/>
          </a:xfrm>
          <a:prstGeom prst="rect">
            <a:avLst/>
          </a:prstGeom>
        </p:spPr>
      </p:pic>
      <p:pic>
        <p:nvPicPr>
          <p:cNvPr id="4" name="Picture 3" descr="Icon&#10;&#10;Description automatically generated">
            <a:extLst>
              <a:ext uri="{FF2B5EF4-FFF2-40B4-BE49-F238E27FC236}">
                <a16:creationId xmlns:a16="http://schemas.microsoft.com/office/drawing/2014/main" id="{4098F25B-7DCC-4BB5-B90B-F2EEFFD76459}"/>
              </a:ext>
            </a:extLst>
          </p:cNvPr>
          <p:cNvPicPr>
            <a:picLocks noChangeAspect="1"/>
          </p:cNvPicPr>
          <p:nvPr/>
        </p:nvPicPr>
        <p:blipFill>
          <a:blip r:embed="rId3"/>
          <a:stretch>
            <a:fillRect/>
          </a:stretch>
        </p:blipFill>
        <p:spPr>
          <a:xfrm>
            <a:off x="5519331" y="147946"/>
            <a:ext cx="1548000" cy="1548000"/>
          </a:xfrm>
          <a:prstGeom prst="rect">
            <a:avLst/>
          </a:prstGeom>
        </p:spPr>
      </p:pic>
      <p:sp>
        <p:nvSpPr>
          <p:cNvPr id="5" name="TextBox 4">
            <a:extLst>
              <a:ext uri="{FF2B5EF4-FFF2-40B4-BE49-F238E27FC236}">
                <a16:creationId xmlns:a16="http://schemas.microsoft.com/office/drawing/2014/main" id="{FCF854D0-6F58-4106-B4A6-1336283A8B46}"/>
              </a:ext>
            </a:extLst>
          </p:cNvPr>
          <p:cNvSpPr txBox="1"/>
          <p:nvPr/>
        </p:nvSpPr>
        <p:spPr>
          <a:xfrm>
            <a:off x="392011" y="634355"/>
            <a:ext cx="4814990" cy="877163"/>
          </a:xfrm>
          <a:prstGeom prst="rect">
            <a:avLst/>
          </a:prstGeom>
          <a:noFill/>
        </p:spPr>
        <p:txBody>
          <a:bodyPr wrap="square" rtlCol="0">
            <a:spAutoFit/>
          </a:bodyPr>
          <a:lstStyle/>
          <a:p>
            <a:r>
              <a:rPr lang="en-GB" sz="3200" b="1">
                <a:solidFill>
                  <a:srgbClr val="00A99E"/>
                </a:solidFill>
                <a:latin typeface="Trebuchet MS" panose="020B0703020202090204" pitchFamily="34" charset="0"/>
              </a:rPr>
              <a:t>FINDING YOUR WAY</a:t>
            </a:r>
          </a:p>
          <a:p>
            <a:r>
              <a:rPr lang="en-GB" sz="1900">
                <a:solidFill>
                  <a:srgbClr val="3F3A71"/>
                </a:solidFill>
                <a:latin typeface="Gadugi" panose="020B0502040204020203" pitchFamily="34" charset="0"/>
                <a:ea typeface="Gadugi" panose="020B0502040204020203" pitchFamily="34" charset="0"/>
              </a:rPr>
              <a:t>Your pathways on a page</a:t>
            </a:r>
          </a:p>
        </p:txBody>
      </p:sp>
      <p:pic>
        <p:nvPicPr>
          <p:cNvPr id="9" name="Graphic 8" descr="Packing Box Open outline">
            <a:extLst>
              <a:ext uri="{FF2B5EF4-FFF2-40B4-BE49-F238E27FC236}">
                <a16:creationId xmlns:a16="http://schemas.microsoft.com/office/drawing/2014/main" id="{E6499EB3-61D9-4133-A8A7-FA6494F02A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5895" y="8663930"/>
            <a:ext cx="2027883" cy="2027883"/>
          </a:xfrm>
          <a:prstGeom prst="rect">
            <a:avLst/>
          </a:prstGeom>
        </p:spPr>
      </p:pic>
      <p:sp>
        <p:nvSpPr>
          <p:cNvPr id="12" name="Text Box 2">
            <a:extLst>
              <a:ext uri="{FF2B5EF4-FFF2-40B4-BE49-F238E27FC236}">
                <a16:creationId xmlns:a16="http://schemas.microsoft.com/office/drawing/2014/main" id="{081EB52C-874F-4E65-A362-E679A4DEBD4C}"/>
              </a:ext>
            </a:extLst>
          </p:cNvPr>
          <p:cNvSpPr txBox="1">
            <a:spLocks noChangeArrowheads="1"/>
          </p:cNvSpPr>
          <p:nvPr/>
        </p:nvSpPr>
        <p:spPr bwMode="auto">
          <a:xfrm>
            <a:off x="4897992" y="3787384"/>
            <a:ext cx="1656715" cy="1620520"/>
          </a:xfrm>
          <a:prstGeom prst="rect">
            <a:avLst/>
          </a:prstGeom>
          <a:noFill/>
          <a:ln w="9525">
            <a:noFill/>
            <a:miter lim="800000"/>
            <a:headEnd/>
            <a:tailEnd/>
          </a:ln>
        </p:spPr>
        <p:txBody>
          <a:bodyPr rot="0" vert="horz" wrap="square" lIns="91440" tIns="45720" rIns="91440" bIns="45720" anchor="t" anchorCtr="0">
            <a:noAutofit/>
          </a:bodyPr>
          <a:lstStyle/>
          <a:p>
            <a:pPr algn="ctr" fontAlgn="base"/>
            <a:endParaRPr lang="en-GB" sz="1200">
              <a:effectLst/>
              <a:latin typeface="Times New Roman" panose="02020603050405020304" pitchFamily="18" charset="0"/>
              <a:ea typeface="Times New Roman" panose="02020603050405020304" pitchFamily="18" charset="0"/>
            </a:endParaRPr>
          </a:p>
        </p:txBody>
      </p:sp>
      <p:sp>
        <p:nvSpPr>
          <p:cNvPr id="14" name="Text Box 2">
            <a:extLst>
              <a:ext uri="{FF2B5EF4-FFF2-40B4-BE49-F238E27FC236}">
                <a16:creationId xmlns:a16="http://schemas.microsoft.com/office/drawing/2014/main" id="{A876C901-C087-4E11-AEDB-77C39E6CA7DA}"/>
              </a:ext>
            </a:extLst>
          </p:cNvPr>
          <p:cNvSpPr txBox="1">
            <a:spLocks noChangeArrowheads="1"/>
          </p:cNvSpPr>
          <p:nvPr/>
        </p:nvSpPr>
        <p:spPr bwMode="auto">
          <a:xfrm>
            <a:off x="431800" y="1633130"/>
            <a:ext cx="7127875" cy="1702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a:solidFill>
                  <a:srgbClr val="288184"/>
                </a:solidFill>
                <a:effectLst/>
                <a:latin typeface="Gadugi" panose="020B0502040204020203" pitchFamily="34" charset="0"/>
                <a:ea typeface="Calibri" panose="020F0502020204030204" pitchFamily="34" charset="0"/>
                <a:cs typeface="Times New Roman" panose="02020603050405020304" pitchFamily="18" charset="0"/>
              </a:rPr>
              <a:t>Throughout this guide you’ve read </a:t>
            </a:r>
            <a:r>
              <a:rPr lang="en-GB" sz="1400" b="1" dirty="0">
                <a:solidFill>
                  <a:srgbClr val="288184"/>
                </a:solidFill>
                <a:latin typeface="Gadugi" panose="020B0502040204020203" pitchFamily="34" charset="0"/>
                <a:ea typeface="Calibri" panose="020F0502020204030204" pitchFamily="34" charset="0"/>
                <a:cs typeface="Times New Roman" panose="02020603050405020304" pitchFamily="18" charset="0"/>
              </a:rPr>
              <a:t>lots of information that is key to consider when it comes to choosing your post-16 or post-18 options. Everything you’ve been told should help you make an informed decision no matter when or how quickly that decision needs to be made. </a:t>
            </a:r>
          </a:p>
          <a:p>
            <a:pPr>
              <a:lnSpc>
                <a:spcPct val="107000"/>
              </a:lnSpc>
              <a:spcAft>
                <a:spcPts val="800"/>
              </a:spcAft>
            </a:pPr>
            <a:r>
              <a:rPr lang="en-GB" sz="1400" dirty="0">
                <a:solidFill>
                  <a:srgbClr val="3F3A71"/>
                </a:solidFill>
                <a:latin typeface="Gadugi" panose="020B0502040204020203" pitchFamily="34" charset="0"/>
                <a:ea typeface="Calibri" panose="020F0502020204030204" pitchFamily="34" charset="0"/>
                <a:cs typeface="Times New Roman" panose="02020603050405020304" pitchFamily="18" charset="0"/>
              </a:rPr>
              <a:t>This page is for you to write down and remember who and what you need to help make the best decision for you. Feel free to cut it out and keep it handy during careers meetings or conversations about your options.</a:t>
            </a:r>
            <a:endParaRPr lang="en-GB" sz="1100" dirty="0">
              <a:solidFill>
                <a:srgbClr val="3F3A7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E42B0C24-91C8-4824-8B6B-33B923F16469}"/>
              </a:ext>
            </a:extLst>
          </p:cNvPr>
          <p:cNvCxnSpPr>
            <a:cxnSpLocks/>
          </p:cNvCxnSpPr>
          <p:nvPr/>
        </p:nvCxnSpPr>
        <p:spPr>
          <a:xfrm>
            <a:off x="431800" y="400050"/>
            <a:ext cx="0" cy="9658350"/>
          </a:xfrm>
          <a:prstGeom prst="line">
            <a:avLst/>
          </a:prstGeom>
          <a:ln w="38100">
            <a:solidFill>
              <a:srgbClr val="3F346A"/>
            </a:solidFill>
            <a:prstDash val="sysDash"/>
          </a:ln>
        </p:spPr>
        <p:style>
          <a:lnRef idx="1">
            <a:schemeClr val="accent1"/>
          </a:lnRef>
          <a:fillRef idx="0">
            <a:schemeClr val="accent1"/>
          </a:fillRef>
          <a:effectRef idx="0">
            <a:schemeClr val="accent1"/>
          </a:effectRef>
          <a:fontRef idx="minor">
            <a:schemeClr val="tx1"/>
          </a:fontRef>
        </p:style>
      </p:cxnSp>
      <p:pic>
        <p:nvPicPr>
          <p:cNvPr id="17" name="Graphic 48" descr="Scissors outline">
            <a:extLst>
              <a:ext uri="{FF2B5EF4-FFF2-40B4-BE49-F238E27FC236}">
                <a16:creationId xmlns:a16="http://schemas.microsoft.com/office/drawing/2014/main" id="{202B562B-99FE-44FB-929E-7A12ABC456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957674">
            <a:off x="127782" y="5141"/>
            <a:ext cx="617284" cy="617284"/>
          </a:xfrm>
          <a:prstGeom prst="rect">
            <a:avLst/>
          </a:prstGeom>
        </p:spPr>
      </p:pic>
      <p:sp>
        <p:nvSpPr>
          <p:cNvPr id="18" name="TextBox 17">
            <a:extLst>
              <a:ext uri="{FF2B5EF4-FFF2-40B4-BE49-F238E27FC236}">
                <a16:creationId xmlns:a16="http://schemas.microsoft.com/office/drawing/2014/main" id="{825A9D99-8030-4C7B-BFD1-064868AE5BDF}"/>
              </a:ext>
            </a:extLst>
          </p:cNvPr>
          <p:cNvSpPr txBox="1"/>
          <p:nvPr/>
        </p:nvSpPr>
        <p:spPr>
          <a:xfrm>
            <a:off x="4738400" y="10121825"/>
            <a:ext cx="2495807" cy="246221"/>
          </a:xfrm>
          <a:prstGeom prst="rect">
            <a:avLst/>
          </a:prstGeom>
          <a:noFill/>
        </p:spPr>
        <p:txBody>
          <a:bodyPr wrap="square" rtlCol="0">
            <a:spAutoFit/>
          </a:bodyPr>
          <a:lstStyle/>
          <a:p>
            <a:pPr algn="r"/>
            <a:r>
              <a:rPr lang="en-US" sz="1000" dirty="0">
                <a:solidFill>
                  <a:srgbClr val="237B84"/>
                </a:solidFill>
                <a:latin typeface="Gadugi" panose="020B0502040204020203" pitchFamily="34" charset="0"/>
              </a:rPr>
              <a:t>Next Steps </a:t>
            </a:r>
            <a:r>
              <a:rPr lang="en-US" sz="1000" dirty="0">
                <a:latin typeface="Gadugi" panose="020B0502040204020203" pitchFamily="34" charset="0"/>
              </a:rPr>
              <a:t>| </a:t>
            </a:r>
            <a:r>
              <a:rPr lang="en-US" sz="1000" dirty="0">
                <a:solidFill>
                  <a:srgbClr val="237B84"/>
                </a:solidFill>
                <a:latin typeface="Gadugi" panose="020B0502040204020203" pitchFamily="34" charset="0"/>
              </a:rPr>
              <a:t>21</a:t>
            </a:r>
          </a:p>
        </p:txBody>
      </p:sp>
      <p:sp>
        <p:nvSpPr>
          <p:cNvPr id="20" name="Rectangle: Rounded Corners 19">
            <a:extLst>
              <a:ext uri="{FF2B5EF4-FFF2-40B4-BE49-F238E27FC236}">
                <a16:creationId xmlns:a16="http://schemas.microsoft.com/office/drawing/2014/main" id="{AF788E6E-FC5A-4AA0-81B7-0C8D87F55FDF}"/>
              </a:ext>
            </a:extLst>
          </p:cNvPr>
          <p:cNvSpPr/>
          <p:nvPr/>
        </p:nvSpPr>
        <p:spPr>
          <a:xfrm>
            <a:off x="499218" y="3479624"/>
            <a:ext cx="3318854" cy="2922939"/>
          </a:xfrm>
          <a:prstGeom prst="roundRect">
            <a:avLst>
              <a:gd name="adj" fmla="val 5763"/>
            </a:avLst>
          </a:prstGeom>
          <a:noFill/>
          <a:ln>
            <a:solidFill>
              <a:srgbClr val="288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200" b="1" dirty="0">
                <a:solidFill>
                  <a:srgbClr val="237B84"/>
                </a:solidFill>
                <a:effectLst/>
                <a:latin typeface="Gadugi" panose="020B0502040204020203" pitchFamily="34" charset="0"/>
                <a:ea typeface="Times New Roman" panose="02020603050405020304" pitchFamily="18" charset="0"/>
                <a:cs typeface="Calibri" panose="020F0502020204030204" pitchFamily="34" charset="0"/>
              </a:rPr>
              <a:t>I know where I can study in my area?</a:t>
            </a:r>
            <a:endParaRPr lang="en-GB" sz="1200" dirty="0">
              <a:effectLst/>
              <a:latin typeface="Times New Roman" panose="02020603050405020304" pitchFamily="18" charset="0"/>
              <a:ea typeface="Times New Roman" panose="02020603050405020304" pitchFamily="18" charset="0"/>
            </a:endParaRPr>
          </a:p>
          <a:p>
            <a:pPr algn="ctr" fontAlgn="base"/>
            <a:r>
              <a:rPr lang="en-GB" sz="1200" b="1" dirty="0">
                <a:solidFill>
                  <a:srgbClr val="237B84"/>
                </a:solidFill>
                <a:effectLst/>
                <a:latin typeface="Gadugi" panose="020B0502040204020203" pitchFamily="34" charset="0"/>
                <a:ea typeface="Times New Roman" panose="02020603050405020304" pitchFamily="18" charset="0"/>
                <a:cs typeface="Calibri" panose="020F0502020204030204" pitchFamily="34" charset="0"/>
              </a:rPr>
              <a:t> </a:t>
            </a:r>
            <a:endParaRPr lang="en-GB" sz="1200" dirty="0">
              <a:effectLst/>
              <a:latin typeface="Times New Roman" panose="02020603050405020304" pitchFamily="18" charset="0"/>
              <a:ea typeface="Times New Roman" panose="02020603050405020304" pitchFamily="18" charset="0"/>
            </a:endParaRPr>
          </a:p>
          <a:p>
            <a:pPr algn="ctr" fontAlgn="base"/>
            <a:r>
              <a:rPr lang="en-GB" b="1" dirty="0">
                <a:solidFill>
                  <a:srgbClr val="3F3A71"/>
                </a:solidFill>
                <a:effectLst/>
                <a:latin typeface="Gadugi" panose="020B0502040204020203" pitchFamily="34" charset="0"/>
                <a:ea typeface="Times New Roman" panose="02020603050405020304" pitchFamily="18" charset="0"/>
                <a:cs typeface="Calibri" panose="020F0502020204030204" pitchFamily="34" charset="0"/>
              </a:rPr>
              <a:t>YES / NO</a:t>
            </a:r>
            <a:endParaRPr lang="en-GB" dirty="0">
              <a:solidFill>
                <a:srgbClr val="3F3A71"/>
              </a:solidFill>
              <a:effectLst/>
              <a:latin typeface="Times New Roman" panose="02020603050405020304" pitchFamily="18" charset="0"/>
              <a:ea typeface="Times New Roman" panose="02020603050405020304" pitchFamily="18" charset="0"/>
            </a:endParaRPr>
          </a:p>
          <a:p>
            <a:pPr algn="ctr" fontAlgn="base"/>
            <a:r>
              <a:rPr lang="en-GB" sz="1200" b="1" dirty="0">
                <a:solidFill>
                  <a:srgbClr val="3F3A71"/>
                </a:solidFill>
                <a:effectLst/>
                <a:latin typeface="Gadugi" panose="020B0502040204020203" pitchFamily="34" charset="0"/>
                <a:ea typeface="Times New Roman" panose="02020603050405020304" pitchFamily="18" charset="0"/>
                <a:cs typeface="Calibri" panose="020F0502020204030204" pitchFamily="34" charset="0"/>
              </a:rPr>
              <a:t> </a:t>
            </a:r>
            <a:r>
              <a:rPr lang="en-GB" sz="900" b="1" dirty="0">
                <a:solidFill>
                  <a:srgbClr val="3F3A71"/>
                </a:solidFill>
                <a:effectLst/>
                <a:latin typeface="Gadugi" panose="020B0502040204020203" pitchFamily="34" charset="0"/>
                <a:ea typeface="Times New Roman" panose="02020603050405020304" pitchFamily="18" charset="0"/>
                <a:cs typeface="Calibri" panose="020F0502020204030204" pitchFamily="34" charset="0"/>
              </a:rPr>
              <a:t>(circle your answer)</a:t>
            </a:r>
          </a:p>
          <a:p>
            <a:pPr algn="ctr" fontAlgn="base"/>
            <a:endParaRPr lang="en-GB" sz="1200" b="1" dirty="0">
              <a:solidFill>
                <a:srgbClr val="000000"/>
              </a:solidFill>
              <a:latin typeface="Gadugi" panose="020B0502040204020203" pitchFamily="34" charset="0"/>
              <a:ea typeface="Times New Roman" panose="02020603050405020304" pitchFamily="18" charset="0"/>
              <a:cs typeface="Calibri" panose="020F0502020204030204" pitchFamily="34" charset="0"/>
            </a:endParaRPr>
          </a:p>
          <a:p>
            <a:pPr fontAlgn="base"/>
            <a:r>
              <a:rPr lang="en-GB" sz="1200" dirty="0">
                <a:solidFill>
                  <a:srgbClr val="237B84"/>
                </a:solidFill>
                <a:latin typeface="Gadugi" panose="020B0502040204020203" pitchFamily="34" charset="0"/>
                <a:ea typeface="Times New Roman" panose="02020603050405020304" pitchFamily="18" charset="0"/>
                <a:cs typeface="Calibri" panose="020F0502020204030204" pitchFamily="34" charset="0"/>
              </a:rPr>
              <a:t>I would like to visit:</a:t>
            </a:r>
          </a:p>
          <a:p>
            <a:pPr algn="ctr" fontAlgn="base"/>
            <a:r>
              <a:rPr lang="en-GB" sz="2400" b="1" dirty="0">
                <a:solidFill>
                  <a:srgbClr val="3F3A71"/>
                </a:solidFill>
                <a:latin typeface="Gadugi" panose="020B0502040204020203" pitchFamily="34" charset="0"/>
                <a:ea typeface="Times New Roman" panose="02020603050405020304" pitchFamily="18" charset="0"/>
                <a:cs typeface="Calibri" panose="020F0502020204030204" pitchFamily="34" charset="0"/>
              </a:rPr>
              <a:t>_____________________________________________________________________</a:t>
            </a:r>
            <a:endParaRPr lang="en-GB" sz="3600" dirty="0">
              <a:solidFill>
                <a:srgbClr val="3F3A71"/>
              </a:solidFill>
              <a:effectLst/>
              <a:latin typeface="Times New Roman" panose="02020603050405020304" pitchFamily="18" charset="0"/>
              <a:ea typeface="Times New Roman" panose="02020603050405020304" pitchFamily="18" charset="0"/>
            </a:endParaRPr>
          </a:p>
        </p:txBody>
      </p:sp>
      <p:sp>
        <p:nvSpPr>
          <p:cNvPr id="23" name="Rectangle: Rounded Corners 22">
            <a:extLst>
              <a:ext uri="{FF2B5EF4-FFF2-40B4-BE49-F238E27FC236}">
                <a16:creationId xmlns:a16="http://schemas.microsoft.com/office/drawing/2014/main" id="{02BA9FF2-8F38-40A4-A2A9-B729B0D88957}"/>
              </a:ext>
            </a:extLst>
          </p:cNvPr>
          <p:cNvSpPr/>
          <p:nvPr/>
        </p:nvSpPr>
        <p:spPr>
          <a:xfrm>
            <a:off x="3885491" y="3457748"/>
            <a:ext cx="3378198" cy="1794759"/>
          </a:xfrm>
          <a:prstGeom prst="roundRect">
            <a:avLst>
              <a:gd name="adj" fmla="val 11212"/>
            </a:avLst>
          </a:prstGeom>
          <a:noFill/>
          <a:ln>
            <a:solidFill>
              <a:srgbClr val="288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200" b="1" dirty="0">
                <a:solidFill>
                  <a:srgbClr val="288184"/>
                </a:solidFill>
                <a:effectLst/>
                <a:latin typeface="Gadugi" panose="020B0502040204020203" pitchFamily="34" charset="0"/>
                <a:ea typeface="Times New Roman" panose="02020603050405020304" pitchFamily="18" charset="0"/>
                <a:cs typeface="Calibri" panose="020F0502020204030204" pitchFamily="34" charset="0"/>
              </a:rPr>
              <a:t>Who is my biggest influencer when making decisions?</a:t>
            </a:r>
          </a:p>
          <a:p>
            <a:pPr algn="ctr" fontAlgn="base"/>
            <a:r>
              <a:rPr lang="en-GB" sz="2400" b="1" dirty="0">
                <a:solidFill>
                  <a:srgbClr val="3F3A71"/>
                </a:solidFill>
                <a:latin typeface="Gadugi" panose="020B0502040204020203" pitchFamily="34" charset="0"/>
                <a:ea typeface="Times New Roman" panose="02020603050405020304" pitchFamily="18" charset="0"/>
                <a:cs typeface="Calibri" panose="020F0502020204030204" pitchFamily="34" charset="0"/>
              </a:rPr>
              <a:t>________________________________________________</a:t>
            </a:r>
            <a:endParaRPr lang="en-GB" sz="2400" dirty="0">
              <a:solidFill>
                <a:srgbClr val="3F3A7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1967B0EE-A4E7-4B3E-81C2-D6F0DFF668EB}"/>
              </a:ext>
            </a:extLst>
          </p:cNvPr>
          <p:cNvSpPr/>
          <p:nvPr/>
        </p:nvSpPr>
        <p:spPr>
          <a:xfrm>
            <a:off x="3885491" y="5327883"/>
            <a:ext cx="3378198" cy="1329055"/>
          </a:xfrm>
          <a:prstGeom prst="roundRect">
            <a:avLst>
              <a:gd name="adj" fmla="val 11212"/>
            </a:avLst>
          </a:prstGeom>
          <a:noFill/>
          <a:ln>
            <a:solidFill>
              <a:srgbClr val="288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200" b="1">
                <a:solidFill>
                  <a:srgbClr val="237B84"/>
                </a:solidFill>
                <a:effectLst/>
                <a:latin typeface="Gadugi" panose="020B0502040204020203" pitchFamily="34" charset="0"/>
                <a:ea typeface="Times New Roman" panose="02020603050405020304" pitchFamily="18" charset="0"/>
                <a:cs typeface="Calibri" panose="020F0502020204030204" pitchFamily="34" charset="0"/>
              </a:rPr>
              <a:t>I must choose my options by…</a:t>
            </a:r>
          </a:p>
          <a:p>
            <a:pPr algn="ctr" fontAlgn="base"/>
            <a:r>
              <a:rPr lang="en-GB" sz="2400" b="1">
                <a:solidFill>
                  <a:srgbClr val="3F3A71"/>
                </a:solidFill>
                <a:latin typeface="Gadugi" panose="020B0502040204020203" pitchFamily="34" charset="0"/>
                <a:ea typeface="Times New Roman" panose="02020603050405020304" pitchFamily="18" charset="0"/>
                <a:cs typeface="Calibri" panose="020F0502020204030204" pitchFamily="34" charset="0"/>
              </a:rPr>
              <a:t>_______________________</a:t>
            </a:r>
            <a:endParaRPr lang="en-GB" sz="2400">
              <a:solidFill>
                <a:srgbClr val="3F3A7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Graphic 26" descr="Confetti">
            <a:extLst>
              <a:ext uri="{FF2B5EF4-FFF2-40B4-BE49-F238E27FC236}">
                <a16:creationId xmlns:a16="http://schemas.microsoft.com/office/drawing/2014/main" id="{9B6A0C41-B29A-4775-A2B3-1C61952FAE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38633" y="6845773"/>
            <a:ext cx="3146354" cy="3146354"/>
          </a:xfrm>
          <a:prstGeom prst="rect">
            <a:avLst/>
          </a:prstGeom>
        </p:spPr>
      </p:pic>
      <p:sp>
        <p:nvSpPr>
          <p:cNvPr id="25" name="Rectangle: Rounded Corners 24">
            <a:extLst>
              <a:ext uri="{FF2B5EF4-FFF2-40B4-BE49-F238E27FC236}">
                <a16:creationId xmlns:a16="http://schemas.microsoft.com/office/drawing/2014/main" id="{CC896267-8388-41E4-88AC-826232163E8A}"/>
              </a:ext>
            </a:extLst>
          </p:cNvPr>
          <p:cNvSpPr/>
          <p:nvPr/>
        </p:nvSpPr>
        <p:spPr>
          <a:xfrm>
            <a:off x="499219" y="6469854"/>
            <a:ext cx="3318853" cy="3393657"/>
          </a:xfrm>
          <a:prstGeom prst="roundRect">
            <a:avLst>
              <a:gd name="adj" fmla="val 9062"/>
            </a:avLst>
          </a:prstGeom>
          <a:noFill/>
          <a:ln w="57150">
            <a:solidFill>
              <a:srgbClr val="288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600" b="1">
                <a:solidFill>
                  <a:srgbClr val="237B84"/>
                </a:solidFill>
                <a:latin typeface="Gadugi" panose="020B0502040204020203" pitchFamily="34" charset="0"/>
                <a:ea typeface="Times New Roman" panose="02020603050405020304" pitchFamily="18" charset="0"/>
                <a:cs typeface="Calibri" panose="020F0502020204030204" pitchFamily="34" charset="0"/>
              </a:rPr>
              <a:t>The three most important things I want to remember are:</a:t>
            </a:r>
            <a:endParaRPr lang="en-GB" sz="3200" b="1">
              <a:solidFill>
                <a:srgbClr val="000000"/>
              </a:solidFill>
              <a:latin typeface="Gadugi" panose="020B0502040204020203" pitchFamily="34" charset="0"/>
              <a:ea typeface="Times New Roman" panose="02020603050405020304" pitchFamily="18" charset="0"/>
              <a:cs typeface="Calibri" panose="020F0502020204030204" pitchFamily="34" charset="0"/>
            </a:endParaRPr>
          </a:p>
          <a:p>
            <a:pPr algn="ctr" fontAlgn="base"/>
            <a:r>
              <a:rPr lang="en-GB" sz="2400" b="1">
                <a:solidFill>
                  <a:srgbClr val="3F3A71"/>
                </a:solidFill>
                <a:latin typeface="Gadugi" panose="020B0502040204020203" pitchFamily="34" charset="0"/>
                <a:ea typeface="Times New Roman" panose="02020603050405020304" pitchFamily="18" charset="0"/>
                <a:cs typeface="Calibri" panose="020F0502020204030204" pitchFamily="34" charset="0"/>
              </a:rPr>
              <a:t>____________________________________________________________________________________________ ______________________________________________</a:t>
            </a:r>
            <a:endParaRPr lang="en-GB" sz="2400">
              <a:solidFill>
                <a:srgbClr val="3F3A71"/>
              </a:solidFill>
              <a:effectLst/>
              <a:latin typeface="Times New Roman" panose="02020603050405020304" pitchFamily="18" charset="0"/>
              <a:ea typeface="Times New Roman" panose="02020603050405020304" pitchFamily="18" charset="0"/>
            </a:endParaRPr>
          </a:p>
        </p:txBody>
      </p:sp>
      <p:sp>
        <p:nvSpPr>
          <p:cNvPr id="29" name="Rectangle: Rounded Corners 28">
            <a:extLst>
              <a:ext uri="{FF2B5EF4-FFF2-40B4-BE49-F238E27FC236}">
                <a16:creationId xmlns:a16="http://schemas.microsoft.com/office/drawing/2014/main" id="{01394E77-56C7-41C9-9B81-AC3CA18ABE51}"/>
              </a:ext>
            </a:extLst>
          </p:cNvPr>
          <p:cNvSpPr/>
          <p:nvPr/>
        </p:nvSpPr>
        <p:spPr>
          <a:xfrm>
            <a:off x="3915353" y="6717157"/>
            <a:ext cx="3318854" cy="3146354"/>
          </a:xfrm>
          <a:prstGeom prst="roundRect">
            <a:avLst>
              <a:gd name="adj" fmla="val 5763"/>
            </a:avLst>
          </a:prstGeom>
          <a:noFill/>
          <a:ln>
            <a:solidFill>
              <a:srgbClr val="2881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1200" b="1" dirty="0">
                <a:solidFill>
                  <a:srgbClr val="237B84"/>
                </a:solidFill>
                <a:effectLst/>
                <a:latin typeface="Gadugi" panose="020B0502040204020203" pitchFamily="34" charset="0"/>
                <a:ea typeface="Times New Roman" panose="02020603050405020304" pitchFamily="18" charset="0"/>
                <a:cs typeface="Calibri" panose="020F0502020204030204" pitchFamily="34" charset="0"/>
              </a:rPr>
              <a:t>I know I can access additional support because I am from a military family?</a:t>
            </a:r>
            <a:endParaRPr lang="en-GB" sz="1200" dirty="0">
              <a:effectLst/>
              <a:latin typeface="Times New Roman" panose="02020603050405020304" pitchFamily="18" charset="0"/>
              <a:ea typeface="Times New Roman" panose="02020603050405020304" pitchFamily="18" charset="0"/>
            </a:endParaRPr>
          </a:p>
          <a:p>
            <a:pPr algn="ctr" fontAlgn="base"/>
            <a:r>
              <a:rPr lang="en-GB" sz="1200" b="1" dirty="0">
                <a:solidFill>
                  <a:srgbClr val="237B84"/>
                </a:solidFill>
                <a:effectLst/>
                <a:latin typeface="Gadugi" panose="020B0502040204020203" pitchFamily="34" charset="0"/>
                <a:ea typeface="Times New Roman" panose="02020603050405020304" pitchFamily="18" charset="0"/>
                <a:cs typeface="Calibri" panose="020F0502020204030204" pitchFamily="34" charset="0"/>
              </a:rPr>
              <a:t> </a:t>
            </a:r>
            <a:endParaRPr lang="en-GB" sz="1200" dirty="0">
              <a:effectLst/>
              <a:latin typeface="Times New Roman" panose="02020603050405020304" pitchFamily="18" charset="0"/>
              <a:ea typeface="Times New Roman" panose="02020603050405020304" pitchFamily="18" charset="0"/>
            </a:endParaRPr>
          </a:p>
          <a:p>
            <a:pPr algn="ctr" fontAlgn="base"/>
            <a:r>
              <a:rPr lang="en-GB" b="1" dirty="0">
                <a:solidFill>
                  <a:srgbClr val="3F3A71"/>
                </a:solidFill>
                <a:effectLst/>
                <a:latin typeface="Gadugi" panose="020B0502040204020203" pitchFamily="34" charset="0"/>
                <a:ea typeface="Times New Roman" panose="02020603050405020304" pitchFamily="18" charset="0"/>
                <a:cs typeface="Calibri" panose="020F0502020204030204" pitchFamily="34" charset="0"/>
              </a:rPr>
              <a:t>YES / NO</a:t>
            </a:r>
            <a:endParaRPr lang="en-GB" dirty="0">
              <a:solidFill>
                <a:srgbClr val="3F3A71"/>
              </a:solidFill>
              <a:effectLst/>
              <a:latin typeface="Times New Roman" panose="02020603050405020304" pitchFamily="18" charset="0"/>
              <a:ea typeface="Times New Roman" panose="02020603050405020304" pitchFamily="18" charset="0"/>
            </a:endParaRPr>
          </a:p>
          <a:p>
            <a:pPr algn="ctr" fontAlgn="base"/>
            <a:r>
              <a:rPr lang="en-GB" sz="1050" b="1" dirty="0">
                <a:solidFill>
                  <a:srgbClr val="3F3A71"/>
                </a:solidFill>
                <a:effectLst/>
                <a:latin typeface="Gadugi" panose="020B0502040204020203" pitchFamily="34" charset="0"/>
                <a:ea typeface="Times New Roman" panose="02020603050405020304" pitchFamily="18" charset="0"/>
                <a:cs typeface="Calibri" panose="020F0502020204030204" pitchFamily="34" charset="0"/>
              </a:rPr>
              <a:t> </a:t>
            </a:r>
            <a:r>
              <a:rPr lang="en-GB" sz="900" b="1" dirty="0">
                <a:solidFill>
                  <a:srgbClr val="3F3A71"/>
                </a:solidFill>
                <a:effectLst/>
                <a:latin typeface="Gadugi" panose="020B0502040204020203" pitchFamily="34" charset="0"/>
                <a:ea typeface="Times New Roman" panose="02020603050405020304" pitchFamily="18" charset="0"/>
                <a:cs typeface="Calibri" panose="020F0502020204030204" pitchFamily="34" charset="0"/>
              </a:rPr>
              <a:t>(</a:t>
            </a:r>
            <a:r>
              <a:rPr lang="en-GB" sz="900" b="1" dirty="0">
                <a:solidFill>
                  <a:srgbClr val="3F3A71"/>
                </a:solidFill>
                <a:latin typeface="Gadugi" panose="020B0502040204020203" pitchFamily="34" charset="0"/>
                <a:ea typeface="Times New Roman" panose="02020603050405020304" pitchFamily="18" charset="0"/>
                <a:cs typeface="Calibri" panose="020F0502020204030204" pitchFamily="34" charset="0"/>
              </a:rPr>
              <a:t>ci</a:t>
            </a:r>
            <a:r>
              <a:rPr lang="en-GB" sz="900" b="1" dirty="0">
                <a:solidFill>
                  <a:srgbClr val="3F3A71"/>
                </a:solidFill>
                <a:effectLst/>
                <a:latin typeface="Gadugi" panose="020B0502040204020203" pitchFamily="34" charset="0"/>
                <a:ea typeface="Times New Roman" panose="02020603050405020304" pitchFamily="18" charset="0"/>
                <a:cs typeface="Calibri" panose="020F0502020204030204" pitchFamily="34" charset="0"/>
              </a:rPr>
              <a:t>rcle your answer)</a:t>
            </a:r>
          </a:p>
          <a:p>
            <a:pPr algn="ctr" fontAlgn="base"/>
            <a:endParaRPr lang="en-GB" sz="1200" b="1" dirty="0">
              <a:solidFill>
                <a:srgbClr val="000000"/>
              </a:solidFill>
              <a:latin typeface="Gadugi" panose="020B0502040204020203" pitchFamily="34" charset="0"/>
              <a:ea typeface="Times New Roman" panose="02020603050405020304" pitchFamily="18" charset="0"/>
              <a:cs typeface="Calibri" panose="020F0502020204030204" pitchFamily="34" charset="0"/>
            </a:endParaRPr>
          </a:p>
          <a:p>
            <a:pPr fontAlgn="base"/>
            <a:r>
              <a:rPr lang="en-GB" sz="1200" dirty="0">
                <a:solidFill>
                  <a:srgbClr val="237B84"/>
                </a:solidFill>
                <a:latin typeface="Gadugi" panose="020B0502040204020203" pitchFamily="34" charset="0"/>
                <a:ea typeface="Times New Roman" panose="02020603050405020304" pitchFamily="18" charset="0"/>
                <a:cs typeface="Calibri" panose="020F0502020204030204" pitchFamily="34" charset="0"/>
              </a:rPr>
              <a:t>This is where I can get that support:</a:t>
            </a:r>
          </a:p>
          <a:p>
            <a:pPr algn="ctr" fontAlgn="base"/>
            <a:r>
              <a:rPr lang="en-GB" sz="2400" b="1" dirty="0">
                <a:solidFill>
                  <a:srgbClr val="3F3A71"/>
                </a:solidFill>
                <a:latin typeface="Gadugi" panose="020B0502040204020203" pitchFamily="34" charset="0"/>
                <a:ea typeface="Times New Roman" panose="02020603050405020304" pitchFamily="18" charset="0"/>
                <a:cs typeface="Calibri" panose="020F0502020204030204" pitchFamily="34" charset="0"/>
              </a:rPr>
              <a:t>_____________________________________________________________________</a:t>
            </a:r>
            <a:endParaRPr lang="en-GB" sz="3600" dirty="0">
              <a:solidFill>
                <a:srgbClr val="3F3A7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135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5C82DB-CDB6-8341-941B-FB2DE0ACD0B2}"/>
              </a:ext>
            </a:extLst>
          </p:cNvPr>
          <p:cNvSpPr txBox="1"/>
          <p:nvPr/>
        </p:nvSpPr>
        <p:spPr>
          <a:xfrm>
            <a:off x="430916" y="1781709"/>
            <a:ext cx="6840041" cy="1046440"/>
          </a:xfrm>
          <a:prstGeom prst="rect">
            <a:avLst/>
          </a:prstGeom>
          <a:noFill/>
        </p:spPr>
        <p:txBody>
          <a:bodyPr wrap="square" rtlCol="0">
            <a:spAutoFit/>
          </a:bodyPr>
          <a:lstStyle/>
          <a:p>
            <a:r>
              <a:rPr lang="en-GB" sz="1200" b="1" dirty="0">
                <a:solidFill>
                  <a:srgbClr val="237B84"/>
                </a:solidFill>
                <a:latin typeface="Gadugi" panose="020B0502040204020203" pitchFamily="34" charset="0"/>
              </a:rPr>
              <a:t>We know that making big decisions can be hard, so it’s important you look after yourself. Every school, sixth form, college and university is different, so you will need to ask about support when you visit or have an interview, but there are some general sources of information that you might find useful.</a:t>
            </a:r>
          </a:p>
          <a:p>
            <a:endParaRPr lang="en-GB" sz="1400" b="1" dirty="0">
              <a:solidFill>
                <a:srgbClr val="237B84"/>
              </a:solidFill>
              <a:latin typeface="Gadugi" panose="020B0502040204020203" pitchFamily="34" charset="0"/>
            </a:endParaRPr>
          </a:p>
        </p:txBody>
      </p:sp>
      <p:sp>
        <p:nvSpPr>
          <p:cNvPr id="5" name="TextBox 4">
            <a:extLst>
              <a:ext uri="{FF2B5EF4-FFF2-40B4-BE49-F238E27FC236}">
                <a16:creationId xmlns:a16="http://schemas.microsoft.com/office/drawing/2014/main" id="{6DA1691B-47F4-0A4B-96CE-2B67EFD03E68}"/>
              </a:ext>
            </a:extLst>
          </p:cNvPr>
          <p:cNvSpPr txBox="1">
            <a:spLocks noGrp="1" noRot="1" noMove="1" noResize="1" noEditPoints="1" noAdjustHandles="1" noChangeArrowheads="1" noChangeShapeType="1"/>
          </p:cNvSpPr>
          <p:nvPr/>
        </p:nvSpPr>
        <p:spPr>
          <a:xfrm>
            <a:off x="430916" y="2655154"/>
            <a:ext cx="6762957" cy="18928259"/>
          </a:xfrm>
          <a:prstGeom prst="rect">
            <a:avLst/>
          </a:prstGeom>
          <a:noFill/>
        </p:spPr>
        <p:txBody>
          <a:bodyPr wrap="square" lIns="91440" tIns="45720" rIns="91440" bIns="45720" numCol="3" spcCol="252000" rtlCol="0" anchor="t">
            <a:spAutoFit/>
          </a:bodyPr>
          <a:lstStyle/>
          <a:p>
            <a:endParaRPr lang="en-GB" sz="1200" dirty="0">
              <a:solidFill>
                <a:srgbClr val="3F3A71"/>
              </a:solidFill>
              <a:latin typeface="Gadugi" panose="020B0502040204020203" pitchFamily="34" charset="0"/>
              <a:ea typeface="Gadugi" panose="020B0502040204020203" pitchFamily="34" charset="0"/>
            </a:endParaRPr>
          </a:p>
          <a:p>
            <a:r>
              <a:rPr lang="en-GB" sz="1200" b="1" dirty="0">
                <a:solidFill>
                  <a:srgbClr val="3F3A71"/>
                </a:solidFill>
                <a:latin typeface="Gadugi" panose="020B0502040204020203" pitchFamily="34" charset="0"/>
                <a:ea typeface="Gadugi" panose="020B0502040204020203" pitchFamily="34" charset="0"/>
                <a:hlinkClick r:id="rId2">
                  <a:extLst>
                    <a:ext uri="{A12FA001-AC4F-418D-AE19-62706E023703}">
                      <ahyp:hlinkClr xmlns:ahyp="http://schemas.microsoft.com/office/drawing/2018/hyperlinkcolor" val="tx"/>
                    </a:ext>
                  </a:extLst>
                </a:hlinkClick>
              </a:rPr>
              <a:t>Fasttomato.com</a:t>
            </a:r>
            <a:r>
              <a:rPr lang="en-GB" sz="1200" b="1" dirty="0">
                <a:solidFill>
                  <a:srgbClr val="3F3A71"/>
                </a:solidFill>
                <a:latin typeface="Gadugi" panose="020B0502040204020203" pitchFamily="34" charset="0"/>
                <a:ea typeface="Gadugi" panose="020B0502040204020203" pitchFamily="34" charset="0"/>
              </a:rPr>
              <a:t> - </a:t>
            </a:r>
            <a:r>
              <a:rPr lang="en-GB" sz="1200" dirty="0">
                <a:solidFill>
                  <a:srgbClr val="3F3A71"/>
                </a:solidFill>
                <a:latin typeface="Gadugi" panose="020B0502040204020203" pitchFamily="34" charset="0"/>
                <a:ea typeface="Gadugi" panose="020B0502040204020203" pitchFamily="34" charset="0"/>
              </a:rPr>
              <a:t>Your school or college may give you a login for this website which includes general careers information.</a:t>
            </a:r>
            <a:endParaRPr lang="en-GB" sz="1200" dirty="0">
              <a:solidFill>
                <a:srgbClr val="3F3A71"/>
              </a:solidFill>
              <a:latin typeface="Gadugi" panose="020B0502040204020203" pitchFamily="34" charset="0"/>
              <a:ea typeface="Gadugi" panose="020B0502040204020203" pitchFamily="34" charset="0"/>
              <a:cs typeface="+mn-lt"/>
            </a:endParaRPr>
          </a:p>
          <a:p>
            <a:endParaRPr lang="en-GB" sz="1200" dirty="0">
              <a:solidFill>
                <a:srgbClr val="3F3A71"/>
              </a:solidFill>
              <a:highlight>
                <a:srgbClr val="FFFF00"/>
              </a:highlight>
              <a:latin typeface="Gadugi" panose="020B0502040204020203" pitchFamily="34" charset="0"/>
              <a:ea typeface="Gadugi" panose="020B0502040204020203" pitchFamily="34" charset="0"/>
            </a:endParaRPr>
          </a:p>
          <a:p>
            <a:r>
              <a:rPr lang="en-GB" sz="1200" b="1" dirty="0">
                <a:solidFill>
                  <a:srgbClr val="3F3A71"/>
                </a:solidFill>
                <a:latin typeface="Gadugi" panose="020B0502040204020203" pitchFamily="34" charset="0"/>
                <a:ea typeface="Gadugi" panose="020B0502040204020203" pitchFamily="34" charset="0"/>
                <a:hlinkClick r:id="rId3">
                  <a:extLst>
                    <a:ext uri="{A12FA001-AC4F-418D-AE19-62706E023703}">
                      <ahyp:hlinkClr xmlns:ahyp="http://schemas.microsoft.com/office/drawing/2018/hyperlinkcolor" val="tx"/>
                    </a:ext>
                  </a:extLst>
                </a:hlinkClick>
              </a:rPr>
              <a:t>youngminds.org.uk/young-person/</a:t>
            </a:r>
            <a:r>
              <a:rPr lang="en-GB" sz="1200" b="1" dirty="0">
                <a:solidFill>
                  <a:srgbClr val="3F3A71"/>
                </a:solidFill>
                <a:latin typeface="Gadugi" panose="020B0502040204020203" pitchFamily="34" charset="0"/>
                <a:ea typeface="Gadugi" panose="020B0502040204020203" pitchFamily="34" charset="0"/>
              </a:rPr>
              <a:t> -</a:t>
            </a:r>
            <a:r>
              <a:rPr lang="en-GB" sz="1200" dirty="0">
                <a:solidFill>
                  <a:srgbClr val="3F3A71"/>
                </a:solidFill>
                <a:latin typeface="Gadugi" panose="020B0502040204020203" pitchFamily="34" charset="0"/>
                <a:ea typeface="Gadugi" panose="020B0502040204020203" pitchFamily="34" charset="0"/>
              </a:rPr>
              <a:t> Lots of useful information and support for now and when you go to university.</a:t>
            </a:r>
          </a:p>
          <a:p>
            <a:endParaRPr lang="en-GB" sz="1200" dirty="0">
              <a:solidFill>
                <a:srgbClr val="3F3A71"/>
              </a:solidFill>
              <a:latin typeface="Gadugi" panose="020B0502040204020203" pitchFamily="34" charset="0"/>
              <a:ea typeface="Gadugi" panose="020B0502040204020203" pitchFamily="34" charset="0"/>
            </a:endParaRPr>
          </a:p>
          <a:p>
            <a:r>
              <a:rPr lang="en-GB" sz="1200" b="1" dirty="0">
                <a:solidFill>
                  <a:srgbClr val="3F3A71"/>
                </a:solidFill>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studentminds.org.uk</a:t>
            </a:r>
            <a:r>
              <a:rPr lang="en-GB" sz="1200" b="1" dirty="0">
                <a:solidFill>
                  <a:srgbClr val="3F3A71"/>
                </a:solidFill>
                <a:latin typeface="Gadugi" panose="020B0502040204020203" pitchFamily="34" charset="0"/>
                <a:ea typeface="Gadugi" panose="020B0502040204020203" pitchFamily="34" charset="0"/>
              </a:rPr>
              <a:t> -</a:t>
            </a:r>
            <a:r>
              <a:rPr lang="en-GB" sz="1200" dirty="0">
                <a:solidFill>
                  <a:srgbClr val="3F3A71"/>
                </a:solidFill>
                <a:latin typeface="Gadugi" panose="020B0502040204020203" pitchFamily="34" charset="0"/>
                <a:ea typeface="Gadugi" panose="020B0502040204020203" pitchFamily="34" charset="0"/>
              </a:rPr>
              <a:t> Access support online </a:t>
            </a:r>
          </a:p>
          <a:p>
            <a:r>
              <a:rPr lang="en-GB" sz="1200" dirty="0">
                <a:solidFill>
                  <a:srgbClr val="3F3A71"/>
                </a:solidFill>
                <a:latin typeface="Gadugi" panose="020B0502040204020203" pitchFamily="34" charset="0"/>
                <a:ea typeface="Gadugi" panose="020B0502040204020203" pitchFamily="34" charset="0"/>
              </a:rPr>
              <a:t>and find out if your university has signed up to the Student Minds Mental Health Charter.</a:t>
            </a:r>
          </a:p>
          <a:p>
            <a:endParaRPr lang="en-GB" sz="1200" dirty="0">
              <a:solidFill>
                <a:srgbClr val="3F3A71"/>
              </a:solidFill>
              <a:latin typeface="Gadugi" panose="020B0502040204020203" pitchFamily="34" charset="0"/>
              <a:ea typeface="Gadugi" panose="020B0502040204020203" pitchFamily="34" charset="0"/>
            </a:endParaRPr>
          </a:p>
          <a:p>
            <a:r>
              <a:rPr lang="en-GB" sz="1200" b="1" dirty="0">
                <a:solidFill>
                  <a:srgbClr val="3F3A71"/>
                </a:solidFill>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studentspace.org.uk</a:t>
            </a:r>
            <a:r>
              <a:rPr lang="en-GB" sz="1200" b="1" dirty="0">
                <a:solidFill>
                  <a:srgbClr val="3F3A71"/>
                </a:solidFill>
                <a:latin typeface="Gadugi" panose="020B0502040204020203" pitchFamily="34" charset="0"/>
                <a:ea typeface="Gadugi" panose="020B0502040204020203" pitchFamily="34" charset="0"/>
              </a:rPr>
              <a:t> -</a:t>
            </a:r>
            <a:r>
              <a:rPr lang="en-GB" sz="1200" dirty="0">
                <a:solidFill>
                  <a:srgbClr val="3F3A71"/>
                </a:solidFill>
                <a:latin typeface="Gadugi" panose="020B0502040204020203" pitchFamily="34" charset="0"/>
                <a:ea typeface="Gadugi" panose="020B0502040204020203" pitchFamily="34" charset="0"/>
              </a:rPr>
              <a:t> Lots of information and </a:t>
            </a:r>
          </a:p>
          <a:p>
            <a:r>
              <a:rPr lang="en-GB" sz="1200" dirty="0">
                <a:solidFill>
                  <a:srgbClr val="3F3A71"/>
                </a:solidFill>
                <a:latin typeface="Gadugi" panose="020B0502040204020203" pitchFamily="34" charset="0"/>
                <a:ea typeface="Gadugi" panose="020B0502040204020203" pitchFamily="34" charset="0"/>
              </a:rPr>
              <a:t>support, including videos by students talking about their experiences of starting university. </a:t>
            </a:r>
          </a:p>
          <a:p>
            <a:endParaRPr lang="en-GB" sz="1200" dirty="0">
              <a:solidFill>
                <a:srgbClr val="3F3A71"/>
              </a:solidFill>
              <a:latin typeface="Gadugi" panose="020B0502040204020203" pitchFamily="34" charset="0"/>
              <a:ea typeface="Gadugi" panose="020B0502040204020203" pitchFamily="34" charset="0"/>
            </a:endParaRPr>
          </a:p>
          <a:p>
            <a:r>
              <a:rPr lang="en-GB" sz="1200" b="1" dirty="0">
                <a:solidFill>
                  <a:srgbClr val="3F3A71"/>
                </a:solidFill>
                <a:latin typeface="Gadugi" panose="020B0502040204020203" pitchFamily="34" charset="0"/>
                <a:ea typeface="Gadugi" panose="020B0502040204020203" pitchFamily="34" charset="0"/>
                <a:hlinkClick r:id="rId6">
                  <a:extLst>
                    <a:ext uri="{A12FA001-AC4F-418D-AE19-62706E023703}">
                      <ahyp:hlinkClr xmlns:ahyp="http://schemas.microsoft.com/office/drawing/2018/hyperlinkcolor" val="tx"/>
                    </a:ext>
                  </a:extLst>
                </a:hlinkClick>
              </a:rPr>
              <a:t>ucas.com</a:t>
            </a:r>
            <a:r>
              <a:rPr lang="en-GB" sz="1200" b="1" dirty="0">
                <a:solidFill>
                  <a:srgbClr val="3F3A71"/>
                </a:solidFill>
                <a:latin typeface="Gadugi" panose="020B0502040204020203" pitchFamily="34" charset="0"/>
                <a:ea typeface="Gadugi" panose="020B0502040204020203" pitchFamily="34" charset="0"/>
              </a:rPr>
              <a:t> -</a:t>
            </a:r>
            <a:r>
              <a:rPr lang="en-GB" sz="1200" dirty="0">
                <a:solidFill>
                  <a:srgbClr val="3F3A71"/>
                </a:solidFill>
                <a:latin typeface="Gadugi" panose="020B0502040204020203" pitchFamily="34" charset="0"/>
                <a:ea typeface="Gadugi" panose="020B0502040204020203" pitchFamily="34" charset="0"/>
              </a:rPr>
              <a:t> The website through which you will need to make your application. Also includes lots of information and video clips on choosing and filling in the application form. Links through to the websites of each individual institution.</a:t>
            </a:r>
          </a:p>
          <a:p>
            <a:endParaRPr lang="en-US" sz="1200" dirty="0">
              <a:solidFill>
                <a:srgbClr val="3F3A71"/>
              </a:solidFill>
              <a:latin typeface="Gadugi" panose="020B0502040204020203" pitchFamily="34" charset="0"/>
              <a:ea typeface="Gadugi" panose="020B0502040204020203" pitchFamily="34" charset="0"/>
              <a:cs typeface="+mn-lt"/>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endParaRPr lang="en-GB" sz="1200" b="1" dirty="0">
              <a:solidFill>
                <a:srgbClr val="3F3A71"/>
              </a:solidFill>
              <a:highlight>
                <a:srgbClr val="FFFF00"/>
              </a:highlight>
              <a:latin typeface="Gadugi" panose="020B0502040204020203" pitchFamily="34" charset="0"/>
              <a:ea typeface="Gadugi" panose="020B0502040204020203" pitchFamily="34" charset="0"/>
            </a:endParaRPr>
          </a:p>
          <a:p>
            <a:r>
              <a:rPr lang="en-GB" sz="1200" b="1" dirty="0">
                <a:solidFill>
                  <a:srgbClr val="3F3A71"/>
                </a:solidFill>
                <a:latin typeface="Gadugi" panose="020B0502040204020203" pitchFamily="34" charset="0"/>
                <a:ea typeface="Gadugi" panose="020B0502040204020203" pitchFamily="34" charset="0"/>
                <a:hlinkClick r:id="rId7">
                  <a:extLst>
                    <a:ext uri="{A12FA001-AC4F-418D-AE19-62706E023703}">
                      <ahyp:hlinkClr xmlns:ahyp="http://schemas.microsoft.com/office/drawing/2018/hyperlinkcolor" val="tx"/>
                    </a:ext>
                  </a:extLst>
                </a:hlinkClick>
              </a:rPr>
              <a:t>thestudentroom.co.uk</a:t>
            </a:r>
            <a:r>
              <a:rPr lang="en-GB" sz="1200" b="1" dirty="0">
                <a:solidFill>
                  <a:srgbClr val="3F3A71"/>
                </a:solidFill>
                <a:latin typeface="Gadugi" panose="020B0502040204020203" pitchFamily="34" charset="0"/>
                <a:ea typeface="Gadugi" panose="020B0502040204020203" pitchFamily="34" charset="0"/>
              </a:rPr>
              <a:t> -</a:t>
            </a:r>
            <a:r>
              <a:rPr lang="en-GB" sz="1200" dirty="0">
                <a:solidFill>
                  <a:srgbClr val="3F3A71"/>
                </a:solidFill>
                <a:latin typeface="Gadugi" panose="020B0502040204020203" pitchFamily="34" charset="0"/>
                <a:ea typeface="Gadugi" panose="020B0502040204020203" pitchFamily="34" charset="0"/>
              </a:rPr>
              <a:t> The Student Room bills itself as the UK’s largest online student community. Includes chat functions and a tool to build your Personal Statement.</a:t>
            </a:r>
            <a:endParaRPr lang="en-US" sz="1200" dirty="0">
              <a:solidFill>
                <a:srgbClr val="3F3A71"/>
              </a:solidFill>
              <a:latin typeface="Gadugi" panose="020B0502040204020203" pitchFamily="34" charset="0"/>
              <a:ea typeface="Gadugi" panose="020B0502040204020203" pitchFamily="34" charset="0"/>
              <a:cs typeface="+mn-lt"/>
            </a:endParaRPr>
          </a:p>
          <a:p>
            <a:endParaRPr lang="en-GB" sz="1200" dirty="0">
              <a:solidFill>
                <a:srgbClr val="3F3A71"/>
              </a:solidFill>
              <a:latin typeface="Gadugi" panose="020B0502040204020203" pitchFamily="34" charset="0"/>
              <a:ea typeface="Gadugi" panose="020B0502040204020203" pitchFamily="34" charset="0"/>
              <a:cs typeface="+mn-lt"/>
            </a:endParaRPr>
          </a:p>
          <a:p>
            <a:r>
              <a:rPr lang="en-GB" sz="1200" b="1" dirty="0">
                <a:solidFill>
                  <a:srgbClr val="3F3A71"/>
                </a:solidFill>
                <a:latin typeface="Gadugi" panose="020B0502040204020203" pitchFamily="34" charset="0"/>
                <a:ea typeface="Gadugi" panose="020B0502040204020203" pitchFamily="34" charset="0"/>
                <a:hlinkClick r:id="rId8">
                  <a:extLst>
                    <a:ext uri="{A12FA001-AC4F-418D-AE19-62706E023703}">
                      <ahyp:hlinkClr xmlns:ahyp="http://schemas.microsoft.com/office/drawing/2018/hyperlinkcolor" val="tx"/>
                    </a:ext>
                  </a:extLst>
                </a:hlinkClick>
              </a:rPr>
              <a:t>The Uni Guide</a:t>
            </a:r>
            <a:r>
              <a:rPr lang="en-GB" sz="1200" b="1" dirty="0">
                <a:solidFill>
                  <a:srgbClr val="3F3A71"/>
                </a:solidFill>
                <a:latin typeface="Gadugi" panose="020B0502040204020203" pitchFamily="34" charset="0"/>
                <a:ea typeface="Gadugi" panose="020B0502040204020203" pitchFamily="34" charset="0"/>
              </a:rPr>
              <a:t> -</a:t>
            </a:r>
            <a:r>
              <a:rPr lang="en-GB" sz="1200" dirty="0">
                <a:solidFill>
                  <a:srgbClr val="3F3A71"/>
                </a:solidFill>
                <a:latin typeface="Gadugi" panose="020B0502040204020203" pitchFamily="34" charset="0"/>
                <a:ea typeface="Gadugi" panose="020B0502040204020203" pitchFamily="34" charset="0"/>
              </a:rPr>
              <a:t>The Uni Guide (now part of the Student Room, but formally part of Which website) includes subject by subject profiles on each university.</a:t>
            </a:r>
            <a:endParaRPr lang="en-GB" sz="1200" dirty="0">
              <a:solidFill>
                <a:srgbClr val="3F3A71"/>
              </a:solidFill>
              <a:latin typeface="Gadugi" panose="020B0502040204020203" pitchFamily="34" charset="0"/>
              <a:ea typeface="Gadugi" panose="020B0502040204020203" pitchFamily="34" charset="0"/>
              <a:cs typeface="+mn-lt"/>
            </a:endParaRPr>
          </a:p>
          <a:p>
            <a:endParaRPr lang="en-GB" sz="1200" dirty="0">
              <a:solidFill>
                <a:srgbClr val="3F3A71"/>
              </a:solidFill>
              <a:latin typeface="Gadugi" panose="020B0502040204020203" pitchFamily="34" charset="0"/>
              <a:ea typeface="Gadugi" panose="020B0502040204020203" pitchFamily="34" charset="0"/>
              <a:cs typeface="+mn-lt"/>
              <a:hlinkClick r:id="rId9">
                <a:extLst>
                  <a:ext uri="{A12FA001-AC4F-418D-AE19-62706E023703}">
                    <ahyp:hlinkClr xmlns:ahyp="http://schemas.microsoft.com/office/drawing/2018/hyperlinkcolor" val="tx"/>
                  </a:ext>
                </a:extLst>
              </a:hlinkClick>
            </a:endParaRPr>
          </a:p>
          <a:p>
            <a:r>
              <a:rPr lang="en-GB" sz="1200" b="1" dirty="0">
                <a:solidFill>
                  <a:srgbClr val="3F3A71"/>
                </a:solidFill>
                <a:latin typeface="Gadugi" panose="020B0502040204020203" pitchFamily="34" charset="0"/>
                <a:ea typeface="Gadugi" panose="020B0502040204020203" pitchFamily="34" charset="0"/>
                <a:hlinkClick r:id="rId9">
                  <a:extLst>
                    <a:ext uri="{A12FA001-AC4F-418D-AE19-62706E023703}">
                      <ahyp:hlinkClr xmlns:ahyp="http://schemas.microsoft.com/office/drawing/2018/hyperlinkcolor" val="tx"/>
                    </a:ext>
                  </a:extLst>
                </a:hlinkClick>
              </a:rPr>
              <a:t>Unifrog.org</a:t>
            </a:r>
            <a:r>
              <a:rPr lang="en-GB" sz="1200" b="1" dirty="0">
                <a:solidFill>
                  <a:srgbClr val="3F3A71"/>
                </a:solidFill>
                <a:latin typeface="Gadugi" panose="020B0502040204020203" pitchFamily="34" charset="0"/>
                <a:ea typeface="Gadugi" panose="020B0502040204020203" pitchFamily="34" charset="0"/>
              </a:rPr>
              <a:t> -</a:t>
            </a:r>
            <a:r>
              <a:rPr lang="en-GB" sz="1200" dirty="0">
                <a:solidFill>
                  <a:srgbClr val="3F3A71"/>
                </a:solidFill>
                <a:latin typeface="Gadugi" panose="020B0502040204020203" pitchFamily="34" charset="0"/>
                <a:ea typeface="Gadugi" panose="020B0502040204020203" pitchFamily="34" charset="0"/>
              </a:rPr>
              <a:t> Your school or college may give you a login for this website which includes general careers information.</a:t>
            </a:r>
            <a:endParaRPr lang="en-US" sz="1200" dirty="0">
              <a:solidFill>
                <a:srgbClr val="3F3A71"/>
              </a:solidFill>
              <a:latin typeface="Gadugi" panose="020B0502040204020203" pitchFamily="34" charset="0"/>
              <a:ea typeface="Gadugi" panose="020B0502040204020203" pitchFamily="34" charset="0"/>
              <a:cs typeface="+mn-lt"/>
            </a:endParaRPr>
          </a:p>
          <a:p>
            <a:endParaRPr lang="en-GB" sz="1200" b="1" dirty="0">
              <a:solidFill>
                <a:srgbClr val="3F3A71"/>
              </a:solidFill>
              <a:latin typeface="Gadugi" panose="020B0502040204020203" pitchFamily="34" charset="0"/>
              <a:ea typeface="Gadugi" panose="020B0502040204020203" pitchFamily="34" charset="0"/>
              <a:cs typeface="+mn-lt"/>
            </a:endParaRPr>
          </a:p>
          <a:p>
            <a:r>
              <a:rPr lang="en-GB" sz="1200" b="1" dirty="0">
                <a:solidFill>
                  <a:srgbClr val="3F3A71"/>
                </a:solidFill>
                <a:latin typeface="Gadugi" panose="020B0502040204020203" pitchFamily="34" charset="0"/>
                <a:ea typeface="Gadugi" panose="020B0502040204020203" pitchFamily="34" charset="0"/>
                <a:cs typeface="+mn-lt"/>
                <a:hlinkClick r:id="rId10">
                  <a:extLst>
                    <a:ext uri="{A12FA001-AC4F-418D-AE19-62706E023703}">
                      <ahyp:hlinkClr xmlns:ahyp="http://schemas.microsoft.com/office/drawing/2018/hyperlinkcolor" val="tx"/>
                    </a:ext>
                  </a:extLst>
                </a:hlinkClick>
              </a:rPr>
              <a:t>Amazingapprenticeships.com</a:t>
            </a:r>
            <a:r>
              <a:rPr lang="en-GB" sz="1200" b="1" dirty="0">
                <a:solidFill>
                  <a:srgbClr val="3F3A71"/>
                </a:solidFill>
                <a:latin typeface="Gadugi" panose="020B0502040204020203" pitchFamily="34" charset="0"/>
                <a:ea typeface="Gadugi" panose="020B0502040204020203" pitchFamily="34" charset="0"/>
                <a:cs typeface="+mn-lt"/>
              </a:rPr>
              <a:t> -</a:t>
            </a:r>
            <a:r>
              <a:rPr lang="en-GB" sz="1200" dirty="0">
                <a:solidFill>
                  <a:srgbClr val="3F3A71"/>
                </a:solidFill>
                <a:latin typeface="Gadugi" panose="020B0502040204020203" pitchFamily="34" charset="0"/>
                <a:ea typeface="Gadugi" panose="020B0502040204020203" pitchFamily="34" charset="0"/>
                <a:cs typeface="+mn-lt"/>
              </a:rPr>
              <a:t> A leading organisation in the education sector, founded to tackle misconceptions about apprenticeships and promote the benefits.</a:t>
            </a:r>
          </a:p>
          <a:p>
            <a:endParaRPr lang="en-GB" sz="1200" dirty="0">
              <a:solidFill>
                <a:srgbClr val="3F3A71"/>
              </a:solidFill>
              <a:highlight>
                <a:srgbClr val="FFFF00"/>
              </a:highlight>
              <a:latin typeface="Gadugi" panose="020B0502040204020203" pitchFamily="34" charset="0"/>
              <a:ea typeface="Gadugi" panose="020B0502040204020203" pitchFamily="34" charset="0"/>
              <a:cs typeface="+mn-lt"/>
            </a:endParaRPr>
          </a:p>
          <a:p>
            <a:r>
              <a:rPr lang="en-GB" sz="1200" b="1" dirty="0">
                <a:solidFill>
                  <a:srgbClr val="3F3A71"/>
                </a:solidFill>
                <a:latin typeface="Gadugi" panose="020B0502040204020203" pitchFamily="34" charset="0"/>
                <a:ea typeface="Gadugi" panose="020B0502040204020203" pitchFamily="34" charset="0"/>
                <a:cs typeface="Calibri"/>
                <a:hlinkClick r:id="rId11">
                  <a:extLst>
                    <a:ext uri="{A12FA001-AC4F-418D-AE19-62706E023703}">
                      <ahyp:hlinkClr xmlns:ahyp="http://schemas.microsoft.com/office/drawing/2018/hyperlinkcolor" val="tx"/>
                    </a:ext>
                  </a:extLst>
                </a:hlinkClick>
              </a:rPr>
              <a:t>Kooth.com</a:t>
            </a:r>
            <a:r>
              <a:rPr lang="en-GB" sz="1200" b="1" dirty="0">
                <a:solidFill>
                  <a:srgbClr val="3F3A71"/>
                </a:solidFill>
                <a:latin typeface="Gadugi" panose="020B0502040204020203" pitchFamily="34" charset="0"/>
                <a:ea typeface="Gadugi" panose="020B0502040204020203" pitchFamily="34" charset="0"/>
                <a:cs typeface="Calibri"/>
              </a:rPr>
              <a:t> - </a:t>
            </a:r>
            <a:r>
              <a:rPr lang="en-GB" sz="1200" dirty="0">
                <a:solidFill>
                  <a:srgbClr val="3F3A71"/>
                </a:solidFill>
                <a:latin typeface="Gadugi" panose="020B0502040204020203" pitchFamily="34" charset="0"/>
                <a:ea typeface="Gadugi" panose="020B0502040204020203" pitchFamily="34" charset="0"/>
                <a:cs typeface="Calibri"/>
              </a:rPr>
              <a:t>Online mental wellbeing community.</a:t>
            </a: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r>
              <a:rPr lang="en-GB" sz="1200" b="1" dirty="0">
                <a:solidFill>
                  <a:srgbClr val="3F3A71"/>
                </a:solidFill>
                <a:latin typeface="Gadugi" panose="020B0502040204020203" pitchFamily="34" charset="0"/>
                <a:ea typeface="Gadugi" panose="020B0502040204020203" pitchFamily="34" charset="0"/>
                <a:cs typeface="Calibri"/>
                <a:hlinkClick r:id="rId12">
                  <a:extLst>
                    <a:ext uri="{A12FA001-AC4F-418D-AE19-62706E023703}">
                      <ahyp:hlinkClr xmlns:ahyp="http://schemas.microsoft.com/office/drawing/2018/hyperlinkcolor" val="tx"/>
                    </a:ext>
                  </a:extLst>
                </a:hlinkClick>
              </a:rPr>
              <a:t>Unitasterdays.com</a:t>
            </a:r>
            <a:r>
              <a:rPr lang="en-GB" sz="1200" b="1" dirty="0">
                <a:solidFill>
                  <a:srgbClr val="3F3A71"/>
                </a:solidFill>
                <a:latin typeface="Gadugi" panose="020B0502040204020203" pitchFamily="34" charset="0"/>
                <a:ea typeface="Gadugi" panose="020B0502040204020203" pitchFamily="34" charset="0"/>
                <a:cs typeface="Calibri"/>
              </a:rPr>
              <a:t> - </a:t>
            </a:r>
            <a:r>
              <a:rPr lang="en-GB" sz="1200" dirty="0">
                <a:solidFill>
                  <a:srgbClr val="3F3A71"/>
                </a:solidFill>
                <a:latin typeface="Gadugi" panose="020B0502040204020203" pitchFamily="34" charset="0"/>
                <a:ea typeface="Gadugi" panose="020B0502040204020203" pitchFamily="34" charset="0"/>
                <a:cs typeface="Calibri"/>
              </a:rPr>
              <a:t> Provides recordings of previous taster events and promotes upcoming opportunities to visit universities online or </a:t>
            </a:r>
          </a:p>
          <a:p>
            <a:r>
              <a:rPr lang="en-GB" sz="1200" dirty="0">
                <a:solidFill>
                  <a:srgbClr val="3F3A71"/>
                </a:solidFill>
                <a:latin typeface="Gadugi" panose="020B0502040204020203" pitchFamily="34" charset="0"/>
                <a:ea typeface="Gadugi" panose="020B0502040204020203" pitchFamily="34" charset="0"/>
                <a:cs typeface="Calibri"/>
              </a:rPr>
              <a:t>in-person.</a:t>
            </a: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endParaRPr lang="en-GB" sz="1200" dirty="0">
              <a:solidFill>
                <a:srgbClr val="3F3A71"/>
              </a:solidFill>
              <a:highlight>
                <a:srgbClr val="FFFF00"/>
              </a:highlight>
              <a:latin typeface="Gadugi" panose="020B0502040204020203" pitchFamily="34" charset="0"/>
              <a:ea typeface="Gadugi" panose="020B0502040204020203" pitchFamily="34" charset="0"/>
              <a:cs typeface="Calibri"/>
            </a:endParaRPr>
          </a:p>
          <a:p>
            <a:r>
              <a:rPr lang="en-US" sz="1200" b="1" dirty="0">
                <a:solidFill>
                  <a:srgbClr val="3F3A71"/>
                </a:solidFill>
                <a:latin typeface="Gadugi"/>
                <a:ea typeface="Gadugi"/>
                <a:cs typeface="+mn-lt"/>
                <a:hlinkClick r:id="rId13">
                  <a:extLst>
                    <a:ext uri="{A12FA001-AC4F-418D-AE19-62706E023703}">
                      <ahyp:hlinkClr xmlns:ahyp="http://schemas.microsoft.com/office/drawing/2018/hyperlinkcolor" val="tx"/>
                    </a:ext>
                  </a:extLst>
                </a:hlinkClick>
              </a:rPr>
              <a:t>UK Armed Forces Covenant</a:t>
            </a:r>
            <a:r>
              <a:rPr lang="en-US" sz="1200" b="1" dirty="0">
                <a:solidFill>
                  <a:srgbClr val="3F3A71"/>
                </a:solidFill>
                <a:latin typeface="Gadugi"/>
                <a:ea typeface="Gadugi"/>
                <a:cs typeface="+mn-lt"/>
              </a:rPr>
              <a:t> -</a:t>
            </a:r>
            <a:r>
              <a:rPr lang="en-US" sz="1200" dirty="0">
                <a:solidFill>
                  <a:srgbClr val="3F3A71"/>
                </a:solidFill>
                <a:latin typeface="Gadugi"/>
                <a:ea typeface="Gadugi"/>
                <a:cs typeface="+mn-lt"/>
              </a:rPr>
              <a:t> Can help you when applying to Higher Education. </a:t>
            </a:r>
            <a:endParaRPr lang="en-US" sz="1200" dirty="0">
              <a:solidFill>
                <a:srgbClr val="3F3A71"/>
              </a:solidFill>
              <a:latin typeface="Gadugi"/>
              <a:ea typeface="Gadugi"/>
            </a:endParaRPr>
          </a:p>
          <a:p>
            <a:endParaRPr lang="en-US" sz="1200" dirty="0">
              <a:solidFill>
                <a:srgbClr val="3F3A71"/>
              </a:solidFill>
              <a:latin typeface="Gadugi" panose="020B0502040204020203" pitchFamily="34" charset="0"/>
              <a:ea typeface="Gadugi" panose="020B0502040204020203" pitchFamily="34" charset="0"/>
              <a:cs typeface="+mn-lt"/>
            </a:endParaRPr>
          </a:p>
          <a:p>
            <a:r>
              <a:rPr lang="en-GB" sz="1200" b="1" dirty="0">
                <a:solidFill>
                  <a:srgbClr val="3F3A71"/>
                </a:solidFill>
                <a:latin typeface="Gadugi" panose="020B0502040204020203" pitchFamily="34" charset="0"/>
                <a:ea typeface="Gadugi" panose="020B0502040204020203" pitchFamily="34" charset="0"/>
                <a:cs typeface="+mn-lt"/>
                <a:hlinkClick r:id="rId14">
                  <a:extLst>
                    <a:ext uri="{A12FA001-AC4F-418D-AE19-62706E023703}">
                      <ahyp:hlinkClr xmlns:ahyp="http://schemas.microsoft.com/office/drawing/2018/hyperlinkcolor" val="tx"/>
                    </a:ext>
                  </a:extLst>
                </a:hlinkClick>
              </a:rPr>
              <a:t>Whatuni.com</a:t>
            </a:r>
            <a:r>
              <a:rPr lang="en-GB" sz="1200" b="1" dirty="0">
                <a:solidFill>
                  <a:srgbClr val="3F3A71"/>
                </a:solidFill>
                <a:latin typeface="Gadugi" panose="020B0502040204020203" pitchFamily="34" charset="0"/>
                <a:ea typeface="Gadugi" panose="020B0502040204020203" pitchFamily="34" charset="0"/>
                <a:cs typeface="+mn-lt"/>
              </a:rPr>
              <a:t> -</a:t>
            </a:r>
            <a:r>
              <a:rPr lang="en-GB" sz="1200" dirty="0">
                <a:solidFill>
                  <a:srgbClr val="3F3A71"/>
                </a:solidFill>
                <a:latin typeface="Gadugi" panose="020B0502040204020203" pitchFamily="34" charset="0"/>
                <a:ea typeface="Gadugi" panose="020B0502040204020203" pitchFamily="34" charset="0"/>
                <a:cs typeface="+mn-lt"/>
              </a:rPr>
              <a:t> Helps you to compare university degrees in the UK.</a:t>
            </a:r>
          </a:p>
          <a:p>
            <a:endParaRPr lang="en-GB" sz="1200" dirty="0">
              <a:solidFill>
                <a:srgbClr val="3F3A71"/>
              </a:solidFill>
              <a:highlight>
                <a:srgbClr val="FFFF00"/>
              </a:highlight>
              <a:latin typeface="Gadugi" panose="020B0502040204020203" pitchFamily="34" charset="0"/>
              <a:ea typeface="Gadugi" panose="020B0502040204020203" pitchFamily="34" charset="0"/>
              <a:cs typeface="+mn-lt"/>
            </a:endParaRPr>
          </a:p>
          <a:p>
            <a:r>
              <a:rPr lang="en-GB" sz="1200" b="1" dirty="0">
                <a:solidFill>
                  <a:srgbClr val="3F3A71"/>
                </a:solidFill>
                <a:latin typeface="Gadugi" panose="020B0502040204020203" pitchFamily="34" charset="0"/>
                <a:ea typeface="Gadugi" panose="020B0502040204020203" pitchFamily="34" charset="0"/>
                <a:cs typeface="+mn-lt"/>
                <a:hlinkClick r:id="rId15">
                  <a:extLst>
                    <a:ext uri="{A12FA001-AC4F-418D-AE19-62706E023703}">
                      <ahyp:hlinkClr xmlns:ahyp="http://schemas.microsoft.com/office/drawing/2018/hyperlinkcolor" val="tx"/>
                    </a:ext>
                  </a:extLst>
                </a:hlinkClick>
              </a:rPr>
              <a:t>Takeyourplace.ac.uk</a:t>
            </a:r>
            <a:r>
              <a:rPr lang="en-GB" sz="1200" b="1" dirty="0">
                <a:solidFill>
                  <a:srgbClr val="3F3A71"/>
                </a:solidFill>
                <a:latin typeface="Gadugi" panose="020B0502040204020203" pitchFamily="34" charset="0"/>
                <a:ea typeface="Gadugi" panose="020B0502040204020203" pitchFamily="34" charset="0"/>
                <a:cs typeface="+mn-lt"/>
              </a:rPr>
              <a:t> </a:t>
            </a:r>
            <a:r>
              <a:rPr lang="en-GB" sz="1200" b="1">
                <a:solidFill>
                  <a:srgbClr val="3F3A71"/>
                </a:solidFill>
                <a:latin typeface="Gadugi" panose="020B0502040204020203" pitchFamily="34" charset="0"/>
                <a:ea typeface="Gadugi" panose="020B0502040204020203" pitchFamily="34" charset="0"/>
                <a:cs typeface="+mn-lt"/>
              </a:rPr>
              <a:t>-</a:t>
            </a:r>
            <a:r>
              <a:rPr lang="en-GB" sz="1200">
                <a:solidFill>
                  <a:srgbClr val="3F3A71"/>
                </a:solidFill>
                <a:latin typeface="Gadugi" panose="020B0502040204020203" pitchFamily="34" charset="0"/>
                <a:ea typeface="Gadugi" panose="020B0502040204020203" pitchFamily="34" charset="0"/>
                <a:cs typeface="+mn-lt"/>
              </a:rPr>
              <a:t> Impartial </a:t>
            </a:r>
            <a:r>
              <a:rPr lang="en-GB" sz="1200" dirty="0">
                <a:solidFill>
                  <a:srgbClr val="3F3A71"/>
                </a:solidFill>
                <a:latin typeface="Gadugi" panose="020B0502040204020203" pitchFamily="34" charset="0"/>
                <a:ea typeface="Gadugi" panose="020B0502040204020203" pitchFamily="34" charset="0"/>
                <a:cs typeface="+mn-lt"/>
              </a:rPr>
              <a:t>information and advice to help students make informed decisions about their future. </a:t>
            </a:r>
            <a:endParaRPr lang="en-US" sz="1200" dirty="0">
              <a:solidFill>
                <a:srgbClr val="3F3A71"/>
              </a:solidFill>
              <a:latin typeface="Gadugi" panose="020B0502040204020203" pitchFamily="34" charset="0"/>
              <a:ea typeface="Gadugi" panose="020B0502040204020203" pitchFamily="34" charset="0"/>
            </a:endParaRPr>
          </a:p>
          <a:p>
            <a:endParaRPr lang="en-US" sz="1200" dirty="0">
              <a:solidFill>
                <a:srgbClr val="3F3A71"/>
              </a:solidFill>
              <a:latin typeface="Gadugi" panose="020B0502040204020203" pitchFamily="34" charset="0"/>
              <a:ea typeface="Gadugi" panose="020B0502040204020203" pitchFamily="34" charset="0"/>
              <a:cs typeface="Calibri"/>
            </a:endParaRPr>
          </a:p>
          <a:p>
            <a:r>
              <a:rPr lang="en-GB" sz="1200" b="1" dirty="0">
                <a:solidFill>
                  <a:srgbClr val="3F3A71"/>
                </a:solidFill>
                <a:latin typeface="Gadugi" panose="020B0502040204020203" pitchFamily="34" charset="0"/>
                <a:ea typeface="Gadugi" panose="020B0502040204020203" pitchFamily="34" charset="0"/>
                <a:hlinkClick r:id="rId16">
                  <a:extLst>
                    <a:ext uri="{A12FA001-AC4F-418D-AE19-62706E023703}">
                      <ahyp:hlinkClr xmlns:ahyp="http://schemas.microsoft.com/office/drawing/2018/hyperlinkcolor" val="tx"/>
                    </a:ext>
                  </a:extLst>
                </a:hlinkClick>
              </a:rPr>
              <a:t>nationalcareers.service.gov.uk</a:t>
            </a:r>
            <a:endParaRPr lang="en-GB" sz="1200" b="1" dirty="0">
              <a:solidFill>
                <a:srgbClr val="3F3A71"/>
              </a:solidFill>
              <a:latin typeface="Gadugi" panose="020B0502040204020203" pitchFamily="34" charset="0"/>
              <a:ea typeface="Gadugi" panose="020B0502040204020203" pitchFamily="34" charset="0"/>
              <a:hlinkClick r:id="rId17">
                <a:extLst>
                  <a:ext uri="{A12FA001-AC4F-418D-AE19-62706E023703}">
                    <ahyp:hlinkClr xmlns:ahyp="http://schemas.microsoft.com/office/drawing/2018/hyperlinkcolor" val="tx"/>
                  </a:ext>
                </a:extLst>
              </a:hlinkClick>
            </a:endParaRPr>
          </a:p>
          <a:p>
            <a:endParaRPr lang="en-GB" sz="1200" b="1" dirty="0">
              <a:solidFill>
                <a:srgbClr val="3F3A71"/>
              </a:solidFill>
              <a:latin typeface="Gadugi"/>
              <a:ea typeface="Gadugi"/>
            </a:endParaRPr>
          </a:p>
          <a:p>
            <a:r>
              <a:rPr lang="en-GB" sz="1200" b="1" dirty="0">
                <a:solidFill>
                  <a:srgbClr val="3F3A71"/>
                </a:solidFill>
                <a:latin typeface="Gadugi" panose="020B0502040204020203" pitchFamily="34" charset="0"/>
                <a:ea typeface="Gadugi" panose="020B0502040204020203" pitchFamily="34" charset="0"/>
                <a:hlinkClick r:id="rId17">
                  <a:extLst>
                    <a:ext uri="{A12FA001-AC4F-418D-AE19-62706E023703}">
                      <ahyp:hlinkClr xmlns:ahyp="http://schemas.microsoft.com/office/drawing/2018/hyperlinkcolor" val="tx"/>
                    </a:ext>
                  </a:extLst>
                </a:hlinkClick>
              </a:rPr>
              <a:t>Allaboutschoolleavers.co.uk</a:t>
            </a:r>
            <a:endParaRPr lang="en-GB" sz="1200" b="1" dirty="0">
              <a:solidFill>
                <a:srgbClr val="3F3A71"/>
              </a:solidFill>
              <a:latin typeface="Gadugi" panose="020B0502040204020203" pitchFamily="34" charset="0"/>
              <a:ea typeface="Gadugi" panose="020B0502040204020203" pitchFamily="34" charset="0"/>
            </a:endParaRPr>
          </a:p>
          <a:p>
            <a:r>
              <a:rPr lang="en-GB" sz="1200" b="1" dirty="0">
                <a:solidFill>
                  <a:srgbClr val="3F3A71"/>
                </a:solidFill>
                <a:latin typeface="Gadugi" panose="020B0502040204020203" pitchFamily="34" charset="0"/>
                <a:ea typeface="Gadugi" panose="020B0502040204020203" pitchFamily="34" charset="0"/>
                <a:hlinkClick r:id="rId18">
                  <a:extLst>
                    <a:ext uri="{A12FA001-AC4F-418D-AE19-62706E023703}">
                      <ahyp:hlinkClr xmlns:ahyp="http://schemas.microsoft.com/office/drawing/2018/hyperlinkcolor" val="tx"/>
                    </a:ext>
                  </a:extLst>
                </a:hlinkClick>
              </a:rPr>
              <a:t>Careerpilot.org.uk</a:t>
            </a:r>
            <a:endParaRPr lang="en-GB" sz="1200" b="1" dirty="0">
              <a:solidFill>
                <a:srgbClr val="3F3A71"/>
              </a:solidFill>
              <a:latin typeface="Gadugi" panose="020B0502040204020203" pitchFamily="34" charset="0"/>
              <a:ea typeface="Gadugi" panose="020B0502040204020203" pitchFamily="34" charset="0"/>
            </a:endParaRPr>
          </a:p>
          <a:p>
            <a:endParaRPr lang="en-US" sz="1200" dirty="0">
              <a:solidFill>
                <a:srgbClr val="3F3A71"/>
              </a:solidFill>
              <a:latin typeface="Gadugi" panose="020B0502040204020203" pitchFamily="34" charset="0"/>
              <a:ea typeface="Gadugi" panose="020B0502040204020203" pitchFamily="34" charset="0"/>
              <a:cs typeface="Calibri"/>
            </a:endParaRPr>
          </a:p>
        </p:txBody>
      </p:sp>
      <p:sp>
        <p:nvSpPr>
          <p:cNvPr id="6" name="TextBox 5">
            <a:extLst>
              <a:ext uri="{FF2B5EF4-FFF2-40B4-BE49-F238E27FC236}">
                <a16:creationId xmlns:a16="http://schemas.microsoft.com/office/drawing/2014/main" id="{9770C0CB-5087-8A43-A488-576E0D6225F2}"/>
              </a:ext>
            </a:extLst>
          </p:cNvPr>
          <p:cNvSpPr txBox="1"/>
          <p:nvPr/>
        </p:nvSpPr>
        <p:spPr>
          <a:xfrm>
            <a:off x="392010" y="634355"/>
            <a:ext cx="6222150" cy="1077218"/>
          </a:xfrm>
          <a:prstGeom prst="rect">
            <a:avLst/>
          </a:prstGeom>
          <a:noFill/>
        </p:spPr>
        <p:txBody>
          <a:bodyPr wrap="square" lIns="91440" tIns="45720" rIns="91440" bIns="45720" rtlCol="0" anchor="t">
            <a:spAutoFit/>
          </a:bodyPr>
          <a:lstStyle/>
          <a:p>
            <a:r>
              <a:rPr lang="en-GB" sz="3200" b="1" dirty="0">
                <a:solidFill>
                  <a:srgbClr val="3F346A"/>
                </a:solidFill>
                <a:latin typeface="Trebuchet MS"/>
              </a:rPr>
              <a:t>WELLBEING SUPPORT AND ADVICE</a:t>
            </a:r>
            <a:endParaRPr lang="en-GB" sz="3200" b="1" dirty="0">
              <a:solidFill>
                <a:srgbClr val="3F346A"/>
              </a:solidFill>
              <a:latin typeface="Trebuchet MS" panose="020B0703020202090204" pitchFamily="34" charset="0"/>
            </a:endParaRPr>
          </a:p>
        </p:txBody>
      </p:sp>
      <p:sp>
        <p:nvSpPr>
          <p:cNvPr id="14" name="TextBox 13">
            <a:extLst>
              <a:ext uri="{FF2B5EF4-FFF2-40B4-BE49-F238E27FC236}">
                <a16:creationId xmlns:a16="http://schemas.microsoft.com/office/drawing/2014/main" id="{B463970D-AAC4-CF4C-855D-CB986F645957}"/>
              </a:ext>
            </a:extLst>
          </p:cNvPr>
          <p:cNvSpPr txBox="1"/>
          <p:nvPr/>
        </p:nvSpPr>
        <p:spPr>
          <a:xfrm>
            <a:off x="431799" y="10058400"/>
            <a:ext cx="2495807" cy="246221"/>
          </a:xfrm>
          <a:prstGeom prst="rect">
            <a:avLst/>
          </a:prstGeom>
          <a:noFill/>
        </p:spPr>
        <p:txBody>
          <a:bodyPr wrap="square" rtlCol="0">
            <a:spAutoFit/>
          </a:bodyPr>
          <a:lstStyle/>
          <a:p>
            <a:r>
              <a:rPr lang="en-US" sz="1000" dirty="0">
                <a:solidFill>
                  <a:srgbClr val="237B84"/>
                </a:solidFill>
                <a:latin typeface="Gadugi" panose="020B0502040204020203" pitchFamily="34" charset="0"/>
              </a:rPr>
              <a:t>22</a:t>
            </a:r>
            <a:r>
              <a:rPr lang="en-US" sz="1000" dirty="0">
                <a:latin typeface="Gadugi" panose="020B0502040204020203" pitchFamily="34" charset="0"/>
              </a:rPr>
              <a:t> | </a:t>
            </a:r>
            <a:r>
              <a:rPr lang="en-US" sz="1000" dirty="0">
                <a:solidFill>
                  <a:srgbClr val="237B84"/>
                </a:solidFill>
                <a:latin typeface="Gadugi" panose="020B0502040204020203" pitchFamily="34" charset="0"/>
              </a:rPr>
              <a:t>Next Steps</a:t>
            </a:r>
          </a:p>
        </p:txBody>
      </p:sp>
      <p:pic>
        <p:nvPicPr>
          <p:cNvPr id="16" name="Picture 15">
            <a:extLst>
              <a:ext uri="{FF2B5EF4-FFF2-40B4-BE49-F238E27FC236}">
                <a16:creationId xmlns:a16="http://schemas.microsoft.com/office/drawing/2014/main" id="{C181B35E-4386-5248-84E6-DFD4F06DDD9B}"/>
              </a:ext>
            </a:extLst>
          </p:cNvPr>
          <p:cNvPicPr>
            <a:picLocks noChangeAspect="1"/>
          </p:cNvPicPr>
          <p:nvPr/>
        </p:nvPicPr>
        <p:blipFill>
          <a:blip r:embed="rId19"/>
          <a:stretch>
            <a:fillRect/>
          </a:stretch>
        </p:blipFill>
        <p:spPr>
          <a:xfrm>
            <a:off x="5193477" y="8813506"/>
            <a:ext cx="1706087" cy="1706087"/>
          </a:xfrm>
          <a:prstGeom prst="rect">
            <a:avLst/>
          </a:prstGeom>
        </p:spPr>
      </p:pic>
    </p:spTree>
    <p:extLst>
      <p:ext uri="{BB962C8B-B14F-4D97-AF65-F5344CB8AC3E}">
        <p14:creationId xmlns:p14="http://schemas.microsoft.com/office/powerpoint/2010/main" val="335194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F346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186884-A53C-9D40-B382-E76FE852AD72}"/>
              </a:ext>
            </a:extLst>
          </p:cNvPr>
          <p:cNvSpPr/>
          <p:nvPr/>
        </p:nvSpPr>
        <p:spPr>
          <a:xfrm>
            <a:off x="0" y="9123680"/>
            <a:ext cx="7559675" cy="1568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B048AB5-E8AC-194B-B354-429856CA82DB}"/>
              </a:ext>
            </a:extLst>
          </p:cNvPr>
          <p:cNvPicPr>
            <a:picLocks noChangeAspect="1"/>
          </p:cNvPicPr>
          <p:nvPr/>
        </p:nvPicPr>
        <p:blipFill>
          <a:blip r:embed="rId2"/>
          <a:srcRect t="748" b="748"/>
          <a:stretch/>
        </p:blipFill>
        <p:spPr>
          <a:xfrm>
            <a:off x="0" y="9179970"/>
            <a:ext cx="7559674" cy="1538864"/>
          </a:xfrm>
          <a:prstGeom prst="rect">
            <a:avLst/>
          </a:prstGeom>
        </p:spPr>
      </p:pic>
    </p:spTree>
    <p:extLst>
      <p:ext uri="{BB962C8B-B14F-4D97-AF65-F5344CB8AC3E}">
        <p14:creationId xmlns:p14="http://schemas.microsoft.com/office/powerpoint/2010/main" val="1319667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F346A"/>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186884-A53C-9D40-B382-E76FE852AD72}"/>
              </a:ext>
            </a:extLst>
          </p:cNvPr>
          <p:cNvSpPr/>
          <p:nvPr/>
        </p:nvSpPr>
        <p:spPr>
          <a:xfrm>
            <a:off x="0" y="9123680"/>
            <a:ext cx="7559675" cy="1568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BE69B7C-0770-8A41-A0FF-50318FCE9660}"/>
              </a:ext>
            </a:extLst>
          </p:cNvPr>
          <p:cNvSpPr txBox="1"/>
          <p:nvPr/>
        </p:nvSpPr>
        <p:spPr>
          <a:xfrm>
            <a:off x="4610240" y="7144585"/>
            <a:ext cx="2639028" cy="785151"/>
          </a:xfrm>
          <a:prstGeom prst="rect">
            <a:avLst/>
          </a:prstGeom>
          <a:noFill/>
        </p:spPr>
        <p:txBody>
          <a:bodyPr wrap="square" rtlCol="0">
            <a:spAutoFit/>
          </a:bodyPr>
          <a:lstStyle/>
          <a:p>
            <a:pPr>
              <a:lnSpc>
                <a:spcPct val="150000"/>
              </a:lnSpc>
            </a:pPr>
            <a:r>
              <a:rPr lang="en-GB" sz="1600" b="1" dirty="0">
                <a:solidFill>
                  <a:schemeClr val="bg1"/>
                </a:solidFill>
                <a:latin typeface="Gadugi" panose="020B0502040204020203" pitchFamily="34" charset="0"/>
              </a:rPr>
              <a:t>takeyourplace.ac.uk</a:t>
            </a:r>
          </a:p>
          <a:p>
            <a:pPr>
              <a:lnSpc>
                <a:spcPct val="150000"/>
              </a:lnSpc>
            </a:pPr>
            <a:r>
              <a:rPr lang="en-GB" sz="1600" dirty="0">
                <a:solidFill>
                  <a:schemeClr val="bg1"/>
                </a:solidFill>
                <a:latin typeface="Gadugi" panose="020B0502040204020203" pitchFamily="34" charset="0"/>
              </a:rPr>
              <a:t>neaco@admin.cam.ac.uk</a:t>
            </a:r>
          </a:p>
        </p:txBody>
      </p:sp>
      <p:pic>
        <p:nvPicPr>
          <p:cNvPr id="16" name="Picture 15">
            <a:extLst>
              <a:ext uri="{FF2B5EF4-FFF2-40B4-BE49-F238E27FC236}">
                <a16:creationId xmlns:a16="http://schemas.microsoft.com/office/drawing/2014/main" id="{093753DF-02DC-3940-A82F-F374E1A6656E}"/>
              </a:ext>
            </a:extLst>
          </p:cNvPr>
          <p:cNvPicPr>
            <a:picLocks noChangeAspect="1"/>
          </p:cNvPicPr>
          <p:nvPr/>
        </p:nvPicPr>
        <p:blipFill>
          <a:blip r:embed="rId2"/>
          <a:stretch>
            <a:fillRect/>
          </a:stretch>
        </p:blipFill>
        <p:spPr>
          <a:xfrm>
            <a:off x="285007" y="5990964"/>
            <a:ext cx="3233032" cy="2646144"/>
          </a:xfrm>
          <a:prstGeom prst="rect">
            <a:avLst/>
          </a:prstGeom>
        </p:spPr>
      </p:pic>
      <p:pic>
        <p:nvPicPr>
          <p:cNvPr id="17" name="Picture 16">
            <a:extLst>
              <a:ext uri="{FF2B5EF4-FFF2-40B4-BE49-F238E27FC236}">
                <a16:creationId xmlns:a16="http://schemas.microsoft.com/office/drawing/2014/main" id="{2E96214C-06B4-984A-93EC-FB2A3EF7FAC4}"/>
              </a:ext>
            </a:extLst>
          </p:cNvPr>
          <p:cNvPicPr>
            <a:picLocks noChangeAspect="1"/>
          </p:cNvPicPr>
          <p:nvPr/>
        </p:nvPicPr>
        <p:blipFill>
          <a:blip r:embed="rId3"/>
          <a:stretch>
            <a:fillRect/>
          </a:stretch>
        </p:blipFill>
        <p:spPr>
          <a:xfrm>
            <a:off x="4472649" y="6424256"/>
            <a:ext cx="1822009" cy="720329"/>
          </a:xfrm>
          <a:prstGeom prst="rect">
            <a:avLst/>
          </a:prstGeom>
        </p:spPr>
      </p:pic>
      <p:pic>
        <p:nvPicPr>
          <p:cNvPr id="5" name="Picture 4">
            <a:extLst>
              <a:ext uri="{FF2B5EF4-FFF2-40B4-BE49-F238E27FC236}">
                <a16:creationId xmlns:a16="http://schemas.microsoft.com/office/drawing/2014/main" id="{8CAD0FBB-B023-0847-9DCD-3A673374EEB3}"/>
              </a:ext>
            </a:extLst>
          </p:cNvPr>
          <p:cNvPicPr>
            <a:picLocks noChangeAspect="1"/>
          </p:cNvPicPr>
          <p:nvPr/>
        </p:nvPicPr>
        <p:blipFill rotWithShape="1">
          <a:blip r:embed="rId4"/>
          <a:srcRect l="59166" t="74167" r="3763" b="18490"/>
          <a:stretch/>
        </p:blipFill>
        <p:spPr>
          <a:xfrm>
            <a:off x="4447249" y="7970306"/>
            <a:ext cx="2802019" cy="785152"/>
          </a:xfrm>
          <a:prstGeom prst="rect">
            <a:avLst/>
          </a:prstGeom>
        </p:spPr>
      </p:pic>
      <p:pic>
        <p:nvPicPr>
          <p:cNvPr id="6" name="Picture 5">
            <a:extLst>
              <a:ext uri="{FF2B5EF4-FFF2-40B4-BE49-F238E27FC236}">
                <a16:creationId xmlns:a16="http://schemas.microsoft.com/office/drawing/2014/main" id="{5B048AB5-E8AC-194B-B354-429856CA82DB}"/>
              </a:ext>
            </a:extLst>
          </p:cNvPr>
          <p:cNvPicPr>
            <a:picLocks noChangeAspect="1"/>
          </p:cNvPicPr>
          <p:nvPr/>
        </p:nvPicPr>
        <p:blipFill>
          <a:blip r:embed="rId5"/>
          <a:srcRect t="748" b="748"/>
          <a:stretch/>
        </p:blipFill>
        <p:spPr>
          <a:xfrm>
            <a:off x="0" y="9179970"/>
            <a:ext cx="7559674" cy="1538864"/>
          </a:xfrm>
          <a:prstGeom prst="rect">
            <a:avLst/>
          </a:prstGeom>
        </p:spPr>
      </p:pic>
    </p:spTree>
    <p:extLst>
      <p:ext uri="{BB962C8B-B14F-4D97-AF65-F5344CB8AC3E}">
        <p14:creationId xmlns:p14="http://schemas.microsoft.com/office/powerpoint/2010/main" val="422072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71CC6C-1268-2C43-9910-6D3CE69108DE}"/>
              </a:ext>
            </a:extLst>
          </p:cNvPr>
          <p:cNvPicPr>
            <a:picLocks noChangeAspect="1"/>
          </p:cNvPicPr>
          <p:nvPr/>
        </p:nvPicPr>
        <p:blipFill>
          <a:blip r:embed="rId2"/>
          <a:stretch>
            <a:fillRect/>
          </a:stretch>
        </p:blipFill>
        <p:spPr>
          <a:xfrm>
            <a:off x="4120158" y="408028"/>
            <a:ext cx="3215956" cy="3215956"/>
          </a:xfrm>
          <a:prstGeom prst="rect">
            <a:avLst/>
          </a:prstGeom>
        </p:spPr>
      </p:pic>
      <p:sp>
        <p:nvSpPr>
          <p:cNvPr id="13" name="TextBox 12">
            <a:extLst>
              <a:ext uri="{FF2B5EF4-FFF2-40B4-BE49-F238E27FC236}">
                <a16:creationId xmlns:a16="http://schemas.microsoft.com/office/drawing/2014/main" id="{929CC290-4531-F140-848A-F784653796A9}"/>
              </a:ext>
            </a:extLst>
          </p:cNvPr>
          <p:cNvSpPr txBox="1"/>
          <p:nvPr/>
        </p:nvSpPr>
        <p:spPr>
          <a:xfrm>
            <a:off x="392009" y="593685"/>
            <a:ext cx="6744377" cy="1077218"/>
          </a:xfrm>
          <a:prstGeom prst="rect">
            <a:avLst/>
          </a:prstGeom>
          <a:noFill/>
        </p:spPr>
        <p:txBody>
          <a:bodyPr wrap="square" lIns="91440" tIns="45720" rIns="91440" bIns="45720" rtlCol="0" anchor="t">
            <a:spAutoFit/>
          </a:bodyPr>
          <a:lstStyle/>
          <a:p>
            <a:r>
              <a:rPr lang="en-GB" sz="3200" b="1" dirty="0">
                <a:solidFill>
                  <a:srgbClr val="3F346A"/>
                </a:solidFill>
                <a:latin typeface="Trebuchet MS"/>
              </a:rPr>
              <a:t>WHAT IS HIGHER EDUCATION AND WHY SHOULD I BOTHER?</a:t>
            </a:r>
          </a:p>
        </p:txBody>
      </p:sp>
      <p:sp>
        <p:nvSpPr>
          <p:cNvPr id="14" name="TextBox 13">
            <a:extLst>
              <a:ext uri="{FF2B5EF4-FFF2-40B4-BE49-F238E27FC236}">
                <a16:creationId xmlns:a16="http://schemas.microsoft.com/office/drawing/2014/main" id="{E2FB1709-A17F-1841-A3FF-271D38B728F4}"/>
              </a:ext>
            </a:extLst>
          </p:cNvPr>
          <p:cNvSpPr txBox="1"/>
          <p:nvPr/>
        </p:nvSpPr>
        <p:spPr>
          <a:xfrm>
            <a:off x="433207" y="1792623"/>
            <a:ext cx="6786525" cy="738664"/>
          </a:xfrm>
          <a:prstGeom prst="rect">
            <a:avLst/>
          </a:prstGeom>
          <a:noFill/>
        </p:spPr>
        <p:txBody>
          <a:bodyPr wrap="square" rtlCol="0">
            <a:spAutoFit/>
          </a:bodyPr>
          <a:lstStyle/>
          <a:p>
            <a:r>
              <a:rPr lang="en-GB" sz="1400" b="1" dirty="0">
                <a:solidFill>
                  <a:srgbClr val="237B84"/>
                </a:solidFill>
                <a:latin typeface="Gadugi" panose="020B0502040204020203" pitchFamily="34" charset="0"/>
              </a:rPr>
              <a:t>Higher Education covers any study and qualifications that you gain above Level 3. The table below shows the different types of qualifications you can achieve and at what levels. </a:t>
            </a:r>
          </a:p>
        </p:txBody>
      </p:sp>
      <p:sp>
        <p:nvSpPr>
          <p:cNvPr id="15" name="TextBox 14">
            <a:extLst>
              <a:ext uri="{FF2B5EF4-FFF2-40B4-BE49-F238E27FC236}">
                <a16:creationId xmlns:a16="http://schemas.microsoft.com/office/drawing/2014/main" id="{27A87C74-1996-1D4F-9AAA-ADCB8AC9447C}"/>
              </a:ext>
            </a:extLst>
          </p:cNvPr>
          <p:cNvSpPr txBox="1"/>
          <p:nvPr/>
        </p:nvSpPr>
        <p:spPr>
          <a:xfrm>
            <a:off x="1126" y="2526166"/>
            <a:ext cx="7346788" cy="3109114"/>
          </a:xfrm>
          <a:prstGeom prst="rect">
            <a:avLst/>
          </a:prstGeom>
          <a:noFill/>
        </p:spPr>
        <p:txBody>
          <a:bodyPr wrap="square" lIns="91440" tIns="45720" rIns="91440" bIns="45720" numCol="2" rtlCol="0" anchor="t">
            <a:spAutoFit/>
          </a:bodyPr>
          <a:lstStyle/>
          <a:p>
            <a:pPr marL="457200" algn="just"/>
            <a:r>
              <a:rPr lang="en-GB" sz="1100" dirty="0">
                <a:solidFill>
                  <a:srgbClr val="3F3A71"/>
                </a:solidFill>
                <a:latin typeface="Gadugi"/>
                <a:ea typeface="Gadugi"/>
              </a:rPr>
              <a:t>Most people going to university study A Levels first, but many universities will also accept people who have studied BTECs or taken an Access to HE course.  The new T Level courses, which are an alternative to A Levels, are also accepted by a range of universities. If you have studied for qualifications overseas; these can often still count towards your university application. Always check with the individual institution and UCAS first, you may need to request a statement of comparability if the qualification is from outside of the UK. </a:t>
            </a:r>
          </a:p>
          <a:p>
            <a:pPr marL="457200" algn="just"/>
            <a:endParaRPr lang="en-GB" sz="1100" dirty="0">
              <a:solidFill>
                <a:srgbClr val="3F3A71"/>
              </a:solidFill>
              <a:latin typeface="Gadugi"/>
              <a:ea typeface="Gadugi"/>
            </a:endParaRPr>
          </a:p>
          <a:p>
            <a:pPr marL="457200" algn="just"/>
            <a:r>
              <a:rPr lang="en-GB" sz="1100" dirty="0">
                <a:solidFill>
                  <a:srgbClr val="3F3A71"/>
                </a:solidFill>
                <a:latin typeface="Gadugi"/>
                <a:ea typeface="Gadugi"/>
              </a:rPr>
              <a:t>You can study for a degree full-time or part-time at university. You can also access higher education through a Degree Apprenticeship where you work and study at the same time. Many large employers are now offering these schemes, including the Ministry of Defence, which is the largest provider of apprenticeships in the UK. This is a great way to earn money and gain valuable experience whilst completing your degree. People go to university for many reasons and gaining a degree can improve and widen your career choices. Going to university is an opportunity to explore a subject you enjoy, make new friends, have new experiences and gain skills. </a:t>
            </a:r>
            <a:endParaRPr lang="en-GB" sz="1100">
              <a:solidFill>
                <a:srgbClr val="3F3A71"/>
              </a:solidFill>
              <a:latin typeface="Gadugi" panose="020B0502040204020203" pitchFamily="34" charset="0"/>
              <a:ea typeface="Gadugi"/>
            </a:endParaRPr>
          </a:p>
          <a:p>
            <a:pPr marL="457200" algn="just"/>
            <a:endParaRPr lang="en-GB" sz="1100" dirty="0">
              <a:solidFill>
                <a:srgbClr val="3F3A71"/>
              </a:solidFill>
              <a:latin typeface="Gadugi"/>
              <a:ea typeface="Gadugi"/>
            </a:endParaRPr>
          </a:p>
          <a:p>
            <a:pPr marL="457200" algn="just"/>
            <a:r>
              <a:rPr lang="en-GB" sz="1100" dirty="0">
                <a:solidFill>
                  <a:srgbClr val="3F3A71"/>
                </a:solidFill>
                <a:latin typeface="Gadugi"/>
                <a:ea typeface="Gadugi"/>
              </a:rPr>
              <a:t>There can also be financial benefits to gaining a degree. Recent statistics show that 75% of employers look for a degree in any subject and that the average graduate starting salary is £30,000. Studies have also found that a graduate can earn £200,000 more than a non-graduate over their lifetime and that 65% of graduates are in full time employment within six months of graduating.</a:t>
            </a:r>
            <a:endParaRPr lang="en-GB" sz="1100">
              <a:solidFill>
                <a:srgbClr val="3F3A71"/>
              </a:solidFill>
              <a:latin typeface="Gadugi" panose="020B0502040204020203" pitchFamily="34" charset="0"/>
              <a:ea typeface="Gadugi"/>
            </a:endParaRPr>
          </a:p>
        </p:txBody>
      </p:sp>
      <p:sp>
        <p:nvSpPr>
          <p:cNvPr id="19" name="TextBox 18">
            <a:extLst>
              <a:ext uri="{FF2B5EF4-FFF2-40B4-BE49-F238E27FC236}">
                <a16:creationId xmlns:a16="http://schemas.microsoft.com/office/drawing/2014/main" id="{E81135AC-0199-3F43-B6B9-41D8F126E3FF}"/>
              </a:ext>
            </a:extLst>
          </p:cNvPr>
          <p:cNvSpPr txBox="1"/>
          <p:nvPr/>
        </p:nvSpPr>
        <p:spPr>
          <a:xfrm>
            <a:off x="431799" y="10058400"/>
            <a:ext cx="2495807" cy="246221"/>
          </a:xfrm>
          <a:prstGeom prst="rect">
            <a:avLst/>
          </a:prstGeom>
          <a:noFill/>
        </p:spPr>
        <p:txBody>
          <a:bodyPr wrap="square" lIns="91440" tIns="45720" rIns="91440" bIns="45720" rtlCol="0" anchor="t">
            <a:spAutoFit/>
          </a:bodyPr>
          <a:lstStyle/>
          <a:p>
            <a:r>
              <a:rPr lang="en-US" sz="1000" dirty="0">
                <a:solidFill>
                  <a:srgbClr val="288184"/>
                </a:solidFill>
                <a:latin typeface="Gadugi"/>
                <a:ea typeface="Gadugi"/>
              </a:rPr>
              <a:t>4 </a:t>
            </a:r>
            <a:r>
              <a:rPr lang="en-US" sz="1000" dirty="0">
                <a:solidFill>
                  <a:srgbClr val="3F3A71"/>
                </a:solidFill>
                <a:latin typeface="Gadugi"/>
                <a:ea typeface="Gadugi"/>
              </a:rPr>
              <a:t>| </a:t>
            </a:r>
            <a:r>
              <a:rPr lang="en-US" sz="1000" dirty="0">
                <a:solidFill>
                  <a:srgbClr val="288184"/>
                </a:solidFill>
                <a:latin typeface="Gadugi"/>
                <a:ea typeface="Gadugi"/>
              </a:rPr>
              <a:t>My Options</a:t>
            </a:r>
          </a:p>
        </p:txBody>
      </p:sp>
      <p:sp>
        <p:nvSpPr>
          <p:cNvPr id="17" name="TextBox 16">
            <a:extLst>
              <a:ext uri="{FF2B5EF4-FFF2-40B4-BE49-F238E27FC236}">
                <a16:creationId xmlns:a16="http://schemas.microsoft.com/office/drawing/2014/main" id="{57B8C8FC-01A7-FE69-BFC0-6F16ED0CA917}"/>
              </a:ext>
            </a:extLst>
          </p:cNvPr>
          <p:cNvSpPr txBox="1"/>
          <p:nvPr/>
        </p:nvSpPr>
        <p:spPr>
          <a:xfrm>
            <a:off x="350344" y="5702622"/>
            <a:ext cx="612365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3F3A71"/>
                </a:solidFill>
                <a:latin typeface="Gadugi"/>
              </a:rPr>
              <a:t>COMPARING THE DIFFERENT LEVELS OF HIGHER EDUCATION</a:t>
            </a:r>
          </a:p>
        </p:txBody>
      </p:sp>
      <p:sp>
        <p:nvSpPr>
          <p:cNvPr id="24" name="TextBox 23">
            <a:extLst>
              <a:ext uri="{FF2B5EF4-FFF2-40B4-BE49-F238E27FC236}">
                <a16:creationId xmlns:a16="http://schemas.microsoft.com/office/drawing/2014/main" id="{6122493B-AE86-114C-9D6F-F617ADAF1A76}"/>
              </a:ext>
            </a:extLst>
          </p:cNvPr>
          <p:cNvSpPr txBox="1"/>
          <p:nvPr/>
        </p:nvSpPr>
        <p:spPr>
          <a:xfrm>
            <a:off x="347034" y="6263764"/>
            <a:ext cx="669456"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a:solidFill>
                  <a:srgbClr val="3F3A71"/>
                </a:solidFill>
                <a:latin typeface="Gadugi"/>
                <a:ea typeface="Gadugi"/>
                <a:cs typeface="Calibri"/>
              </a:rPr>
              <a:t>LEVEL 8</a:t>
            </a:r>
          </a:p>
        </p:txBody>
      </p:sp>
      <p:sp>
        <p:nvSpPr>
          <p:cNvPr id="25" name="TextBox 24">
            <a:extLst>
              <a:ext uri="{FF2B5EF4-FFF2-40B4-BE49-F238E27FC236}">
                <a16:creationId xmlns:a16="http://schemas.microsoft.com/office/drawing/2014/main" id="{D25751AB-3A61-92B2-0981-E334D76FD464}"/>
              </a:ext>
            </a:extLst>
          </p:cNvPr>
          <p:cNvSpPr txBox="1"/>
          <p:nvPr/>
        </p:nvSpPr>
        <p:spPr>
          <a:xfrm>
            <a:off x="351756" y="6750593"/>
            <a:ext cx="652117"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a:solidFill>
                  <a:srgbClr val="3F3A71"/>
                </a:solidFill>
                <a:latin typeface="Gadugi"/>
                <a:ea typeface="Gadugi"/>
                <a:cs typeface="Calibri"/>
              </a:rPr>
              <a:t>LEVEL 7</a:t>
            </a:r>
          </a:p>
        </p:txBody>
      </p:sp>
      <p:sp>
        <p:nvSpPr>
          <p:cNvPr id="26" name="TextBox 25">
            <a:extLst>
              <a:ext uri="{FF2B5EF4-FFF2-40B4-BE49-F238E27FC236}">
                <a16:creationId xmlns:a16="http://schemas.microsoft.com/office/drawing/2014/main" id="{1F4A466F-6566-96B4-EE42-8C1B8F5808F7}"/>
              </a:ext>
            </a:extLst>
          </p:cNvPr>
          <p:cNvSpPr txBox="1"/>
          <p:nvPr/>
        </p:nvSpPr>
        <p:spPr>
          <a:xfrm>
            <a:off x="350361" y="7240963"/>
            <a:ext cx="67812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a:solidFill>
                  <a:srgbClr val="3F3A71"/>
                </a:solidFill>
                <a:latin typeface="Gadugi"/>
                <a:ea typeface="Gadugi"/>
                <a:cs typeface="Calibri"/>
              </a:rPr>
              <a:t>LEVEL 6</a:t>
            </a:r>
          </a:p>
        </p:txBody>
      </p:sp>
      <p:sp>
        <p:nvSpPr>
          <p:cNvPr id="27" name="TextBox 26">
            <a:extLst>
              <a:ext uri="{FF2B5EF4-FFF2-40B4-BE49-F238E27FC236}">
                <a16:creationId xmlns:a16="http://schemas.microsoft.com/office/drawing/2014/main" id="{55D38F8C-4785-B3DD-2834-7ADF7BC5790E}"/>
              </a:ext>
            </a:extLst>
          </p:cNvPr>
          <p:cNvSpPr txBox="1"/>
          <p:nvPr/>
        </p:nvSpPr>
        <p:spPr>
          <a:xfrm>
            <a:off x="351610" y="7725383"/>
            <a:ext cx="67812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a:solidFill>
                  <a:srgbClr val="3F3A71"/>
                </a:solidFill>
                <a:latin typeface="Gadugi"/>
                <a:ea typeface="Gadugi"/>
                <a:cs typeface="Calibri"/>
              </a:rPr>
              <a:t>LEVEL 5</a:t>
            </a:r>
          </a:p>
        </p:txBody>
      </p:sp>
      <p:sp>
        <p:nvSpPr>
          <p:cNvPr id="28" name="TextBox 27">
            <a:extLst>
              <a:ext uri="{FF2B5EF4-FFF2-40B4-BE49-F238E27FC236}">
                <a16:creationId xmlns:a16="http://schemas.microsoft.com/office/drawing/2014/main" id="{9F417A2E-5DC1-7C37-FC0E-1228441A2EB4}"/>
              </a:ext>
            </a:extLst>
          </p:cNvPr>
          <p:cNvSpPr txBox="1"/>
          <p:nvPr/>
        </p:nvSpPr>
        <p:spPr>
          <a:xfrm>
            <a:off x="360804" y="8210988"/>
            <a:ext cx="678125" cy="230832"/>
          </a:xfrm>
          <a:prstGeom prst="rect">
            <a:avLst/>
          </a:prstGeom>
          <a:noFill/>
        </p:spPr>
        <p:txBody>
          <a:bodyPr rot="0" spcFirstLastPara="0" vertOverflow="overflow" horzOverflow="overflow" vert="horz" wrap="square" lIns="0" tIns="0" rIns="0" bIns="45720" numCol="1" spcCol="0" rtlCol="0" fromWordArt="0" anchor="t" anchorCtr="0" forceAA="0" compatLnSpc="1">
            <a:prstTxWarp prst="textNoShape">
              <a:avLst/>
            </a:prstTxWarp>
            <a:spAutoFit/>
          </a:bodyPr>
          <a:lstStyle/>
          <a:p>
            <a:r>
              <a:rPr lang="en-US" sz="1200" b="1">
                <a:solidFill>
                  <a:srgbClr val="3F3A71"/>
                </a:solidFill>
                <a:latin typeface="Gadugi"/>
                <a:ea typeface="Gadugi"/>
                <a:cs typeface="Calibri"/>
              </a:rPr>
              <a:t>LEVEL 4</a:t>
            </a:r>
          </a:p>
        </p:txBody>
      </p:sp>
      <p:cxnSp>
        <p:nvCxnSpPr>
          <p:cNvPr id="40" name="Straight Arrow Connector 39">
            <a:extLst>
              <a:ext uri="{FF2B5EF4-FFF2-40B4-BE49-F238E27FC236}">
                <a16:creationId xmlns:a16="http://schemas.microsoft.com/office/drawing/2014/main" id="{343B0DA6-07A8-6E88-41A1-D081DD6915A0}"/>
              </a:ext>
            </a:extLst>
          </p:cNvPr>
          <p:cNvCxnSpPr/>
          <p:nvPr/>
        </p:nvCxnSpPr>
        <p:spPr>
          <a:xfrm>
            <a:off x="359552" y="6615764"/>
            <a:ext cx="6852257" cy="13667"/>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007AF14-82A6-2DFC-91EF-7F81436DBF49}"/>
              </a:ext>
            </a:extLst>
          </p:cNvPr>
          <p:cNvCxnSpPr>
            <a:cxnSpLocks/>
          </p:cNvCxnSpPr>
          <p:nvPr/>
        </p:nvCxnSpPr>
        <p:spPr>
          <a:xfrm flipV="1">
            <a:off x="368068" y="7565539"/>
            <a:ext cx="6858985" cy="8348"/>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0AF0BFB-39B7-6A13-6062-4CA6E50125E7}"/>
              </a:ext>
            </a:extLst>
          </p:cNvPr>
          <p:cNvCxnSpPr>
            <a:cxnSpLocks/>
          </p:cNvCxnSpPr>
          <p:nvPr/>
        </p:nvCxnSpPr>
        <p:spPr>
          <a:xfrm flipV="1">
            <a:off x="363569" y="8070173"/>
            <a:ext cx="6858985" cy="399"/>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058173D-6A88-CF33-5270-AED66F331C35}"/>
              </a:ext>
            </a:extLst>
          </p:cNvPr>
          <p:cNvCxnSpPr>
            <a:cxnSpLocks/>
          </p:cNvCxnSpPr>
          <p:nvPr/>
        </p:nvCxnSpPr>
        <p:spPr>
          <a:xfrm>
            <a:off x="367301" y="8553863"/>
            <a:ext cx="6858985" cy="7551"/>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AFBF5A9-C357-DBAD-71F0-3049E4B8B3F0}"/>
              </a:ext>
            </a:extLst>
          </p:cNvPr>
          <p:cNvCxnSpPr>
            <a:cxnSpLocks/>
          </p:cNvCxnSpPr>
          <p:nvPr/>
        </p:nvCxnSpPr>
        <p:spPr>
          <a:xfrm flipV="1">
            <a:off x="361823" y="9037554"/>
            <a:ext cx="6858985" cy="398"/>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CFE78593-BA3B-3A5B-5F67-8E7F13EE834A}"/>
              </a:ext>
            </a:extLst>
          </p:cNvPr>
          <p:cNvSpPr/>
          <p:nvPr/>
        </p:nvSpPr>
        <p:spPr>
          <a:xfrm>
            <a:off x="1107861" y="6186492"/>
            <a:ext cx="1774834" cy="374250"/>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latin typeface="Gadugi"/>
                <a:ea typeface="Gadugi"/>
                <a:cs typeface="Calibri"/>
              </a:rPr>
              <a:t>Doctorate (PhD)</a:t>
            </a:r>
            <a:endParaRPr lang="en-US" sz="1000" b="1">
              <a:latin typeface="Gadugi"/>
              <a:ea typeface="Gadugi"/>
            </a:endParaRPr>
          </a:p>
        </p:txBody>
      </p:sp>
      <p:sp>
        <p:nvSpPr>
          <p:cNvPr id="46" name="Rectangle: Rounded Corners 45">
            <a:extLst>
              <a:ext uri="{FF2B5EF4-FFF2-40B4-BE49-F238E27FC236}">
                <a16:creationId xmlns:a16="http://schemas.microsoft.com/office/drawing/2014/main" id="{A60F9327-3F66-A229-CB87-E124CEC71732}"/>
              </a:ext>
            </a:extLst>
          </p:cNvPr>
          <p:cNvSpPr/>
          <p:nvPr/>
        </p:nvSpPr>
        <p:spPr>
          <a:xfrm>
            <a:off x="1105341" y="6676004"/>
            <a:ext cx="1773765" cy="374250"/>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dirty="0">
                <a:latin typeface="Gadugi"/>
                <a:ea typeface="Gadugi"/>
                <a:cs typeface="Calibri"/>
              </a:rPr>
              <a:t>Master’s Degree (MA)</a:t>
            </a:r>
            <a:endParaRPr lang="en-US" sz="1000" b="1" dirty="0">
              <a:cs typeface="Calibri"/>
            </a:endParaRPr>
          </a:p>
        </p:txBody>
      </p:sp>
      <p:sp>
        <p:nvSpPr>
          <p:cNvPr id="47" name="Rectangle: Rounded Corners 46">
            <a:extLst>
              <a:ext uri="{FF2B5EF4-FFF2-40B4-BE49-F238E27FC236}">
                <a16:creationId xmlns:a16="http://schemas.microsoft.com/office/drawing/2014/main" id="{E30BC00D-CC1F-CE1A-6BC9-2628C4C6CE9F}"/>
              </a:ext>
            </a:extLst>
          </p:cNvPr>
          <p:cNvSpPr/>
          <p:nvPr/>
        </p:nvSpPr>
        <p:spPr>
          <a:xfrm>
            <a:off x="1083466" y="7145268"/>
            <a:ext cx="1766426" cy="1363304"/>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dirty="0">
                <a:latin typeface="Gadugi"/>
                <a:ea typeface="Gadugi"/>
                <a:cs typeface="Calibri"/>
              </a:rPr>
              <a:t>Bachelor’s Degree </a:t>
            </a:r>
            <a:endParaRPr lang="en-US" sz="1400" b="1" dirty="0">
              <a:latin typeface="Calibri" panose="020F0502020204030204"/>
              <a:ea typeface="Gadugi"/>
              <a:cs typeface="Calibri"/>
            </a:endParaRPr>
          </a:p>
          <a:p>
            <a:pPr algn="ctr"/>
            <a:endParaRPr lang="en-US" sz="1000" b="1" dirty="0">
              <a:latin typeface="Gadugi"/>
              <a:ea typeface="Gadugi"/>
              <a:cs typeface="Calibri"/>
            </a:endParaRPr>
          </a:p>
          <a:p>
            <a:pPr algn="ctr"/>
            <a:r>
              <a:rPr lang="en-US" sz="1000" b="1" dirty="0">
                <a:latin typeface="Gadugi"/>
                <a:ea typeface="Gadugi"/>
                <a:cs typeface="Calibri"/>
              </a:rPr>
              <a:t>BA </a:t>
            </a:r>
            <a:endParaRPr lang="en-US" b="1" dirty="0">
              <a:latin typeface="Calibri" panose="020F0502020204030204"/>
              <a:ea typeface="Gadugi"/>
              <a:cs typeface="Calibri"/>
            </a:endParaRPr>
          </a:p>
          <a:p>
            <a:pPr algn="ctr"/>
            <a:r>
              <a:rPr lang="en-US" sz="900" i="1" dirty="0">
                <a:latin typeface="Gadugi"/>
                <a:ea typeface="Gadugi"/>
                <a:cs typeface="Calibri"/>
              </a:rPr>
              <a:t>(Bachelor of Arts) </a:t>
            </a:r>
            <a:endParaRPr lang="en-US" i="1" dirty="0">
              <a:latin typeface="Calibri" panose="020F0502020204030204"/>
              <a:ea typeface="Gadugi"/>
              <a:cs typeface="Calibri"/>
            </a:endParaRPr>
          </a:p>
          <a:p>
            <a:pPr algn="ctr"/>
            <a:endParaRPr lang="en-US" sz="1100" b="1" dirty="0">
              <a:latin typeface="Gadugi"/>
              <a:ea typeface="Gadugi"/>
              <a:cs typeface="Calibri"/>
            </a:endParaRPr>
          </a:p>
          <a:p>
            <a:pPr algn="ctr"/>
            <a:r>
              <a:rPr lang="en-US" sz="1000" b="1" dirty="0">
                <a:latin typeface="Gadugi"/>
                <a:ea typeface="Gadugi"/>
                <a:cs typeface="Calibri"/>
              </a:rPr>
              <a:t>BSc </a:t>
            </a:r>
            <a:endParaRPr lang="en-US" sz="1050" b="1" dirty="0">
              <a:latin typeface="Calibri" panose="020F0502020204030204"/>
              <a:ea typeface="Gadugi"/>
              <a:cs typeface="Calibri"/>
            </a:endParaRPr>
          </a:p>
          <a:p>
            <a:pPr algn="ctr"/>
            <a:r>
              <a:rPr lang="en-US" sz="900" i="1" dirty="0">
                <a:latin typeface="Gadugi"/>
                <a:ea typeface="Gadugi"/>
                <a:cs typeface="Calibri"/>
              </a:rPr>
              <a:t>(Bachelor of Science)</a:t>
            </a:r>
            <a:endParaRPr lang="en-US" sz="900" dirty="0">
              <a:cs typeface="Calibri"/>
            </a:endParaRPr>
          </a:p>
        </p:txBody>
      </p:sp>
      <p:sp>
        <p:nvSpPr>
          <p:cNvPr id="48" name="Rectangle: Rounded Corners 47">
            <a:extLst>
              <a:ext uri="{FF2B5EF4-FFF2-40B4-BE49-F238E27FC236}">
                <a16:creationId xmlns:a16="http://schemas.microsoft.com/office/drawing/2014/main" id="{FFC86731-EC25-21BD-7008-3471E9B3D75E}"/>
              </a:ext>
            </a:extLst>
          </p:cNvPr>
          <p:cNvSpPr/>
          <p:nvPr/>
        </p:nvSpPr>
        <p:spPr>
          <a:xfrm>
            <a:off x="2910449" y="7620483"/>
            <a:ext cx="2451040" cy="881352"/>
          </a:xfrm>
          <a:prstGeom prst="roundRect">
            <a:avLst/>
          </a:prstGeom>
          <a:solidFill>
            <a:srgbClr val="00A9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pPr>
            <a:r>
              <a:rPr lang="en-US" sz="1000" b="1">
                <a:latin typeface="Gadugi"/>
                <a:ea typeface="Gadugi"/>
                <a:cs typeface="Calibri"/>
              </a:rPr>
              <a:t>Foundation Degree </a:t>
            </a:r>
            <a:endParaRPr lang="en-US" sz="1000" b="1">
              <a:latin typeface="Calibri" panose="020F0502020204030204"/>
              <a:ea typeface="Gadugi"/>
              <a:cs typeface="Calibri"/>
            </a:endParaRPr>
          </a:p>
          <a:p>
            <a:pPr algn="ctr">
              <a:lnSpc>
                <a:spcPct val="150000"/>
              </a:lnSpc>
            </a:pPr>
            <a:r>
              <a:rPr lang="en-US" sz="1000" b="1" err="1">
                <a:latin typeface="Gadugi"/>
                <a:ea typeface="Gadugi"/>
                <a:cs typeface="Calibri"/>
              </a:rPr>
              <a:t>FdA</a:t>
            </a:r>
            <a:r>
              <a:rPr lang="en-US" sz="1000" b="1">
                <a:latin typeface="Gadugi"/>
                <a:ea typeface="Gadugi"/>
                <a:cs typeface="Calibri"/>
              </a:rPr>
              <a:t> </a:t>
            </a:r>
            <a:endParaRPr lang="en-US" sz="1000" b="1">
              <a:latin typeface="Calibri" panose="020F0502020204030204"/>
              <a:ea typeface="Gadugi"/>
              <a:cs typeface="Calibri"/>
            </a:endParaRPr>
          </a:p>
          <a:p>
            <a:pPr algn="ctr">
              <a:lnSpc>
                <a:spcPct val="150000"/>
              </a:lnSpc>
            </a:pPr>
            <a:r>
              <a:rPr lang="en-US" sz="1000" b="1" err="1">
                <a:latin typeface="Gadugi"/>
                <a:ea typeface="Gadugi"/>
                <a:cs typeface="Calibri"/>
              </a:rPr>
              <a:t>FdSc</a:t>
            </a:r>
            <a:endParaRPr lang="en-US" sz="1000" b="1" err="1">
              <a:cs typeface="Calibri"/>
            </a:endParaRPr>
          </a:p>
        </p:txBody>
      </p:sp>
      <p:sp>
        <p:nvSpPr>
          <p:cNvPr id="49" name="Rectangle: Rounded Corners 48">
            <a:extLst>
              <a:ext uri="{FF2B5EF4-FFF2-40B4-BE49-F238E27FC236}">
                <a16:creationId xmlns:a16="http://schemas.microsoft.com/office/drawing/2014/main" id="{BA450DA2-7119-4EB3-41AD-1A3035AC9324}"/>
              </a:ext>
            </a:extLst>
          </p:cNvPr>
          <p:cNvSpPr/>
          <p:nvPr/>
        </p:nvSpPr>
        <p:spPr>
          <a:xfrm>
            <a:off x="5425513" y="7147454"/>
            <a:ext cx="1784937" cy="852211"/>
          </a:xfrm>
          <a:prstGeom prst="roundRect">
            <a:avLst/>
          </a:prstGeom>
          <a:solidFill>
            <a:srgbClr val="3F3A7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dirty="0">
                <a:ea typeface="+mn-lt"/>
                <a:cs typeface="+mn-lt"/>
              </a:rPr>
              <a:t>Degree Apprenticeship </a:t>
            </a:r>
            <a:endParaRPr lang="en-US" sz="1000" dirty="0"/>
          </a:p>
          <a:p>
            <a:pPr algn="ctr"/>
            <a:r>
              <a:rPr lang="en-GB" sz="900" i="1" dirty="0">
                <a:ea typeface="+mn-lt"/>
                <a:cs typeface="+mn-lt"/>
              </a:rPr>
              <a:t>(this is an alternative option </a:t>
            </a:r>
          </a:p>
          <a:p>
            <a:pPr algn="ctr"/>
            <a:r>
              <a:rPr lang="en-GB" sz="900" i="1" dirty="0">
                <a:ea typeface="+mn-lt"/>
                <a:cs typeface="+mn-lt"/>
              </a:rPr>
              <a:t>to gain a university degree </a:t>
            </a:r>
          </a:p>
          <a:p>
            <a:pPr algn="ctr"/>
            <a:r>
              <a:rPr lang="en-GB" sz="900" i="1" dirty="0">
                <a:ea typeface="+mn-lt"/>
                <a:cs typeface="+mn-lt"/>
              </a:rPr>
              <a:t>and the employer pays for </a:t>
            </a:r>
          </a:p>
          <a:p>
            <a:pPr algn="ctr"/>
            <a:r>
              <a:rPr lang="en-GB" sz="900" i="1" dirty="0">
                <a:ea typeface="+mn-lt"/>
                <a:cs typeface="+mn-lt"/>
              </a:rPr>
              <a:t>your degree)</a:t>
            </a:r>
            <a:r>
              <a:rPr lang="en-US" sz="900" dirty="0">
                <a:ea typeface="+mn-lt"/>
                <a:cs typeface="+mn-lt"/>
              </a:rPr>
              <a:t> </a:t>
            </a:r>
            <a:r>
              <a:rPr lang="en-GB" sz="900" dirty="0">
                <a:ea typeface="+mn-lt"/>
                <a:cs typeface="+mn-lt"/>
              </a:rPr>
              <a:t> </a:t>
            </a:r>
            <a:r>
              <a:rPr lang="en-US" sz="900" dirty="0">
                <a:ea typeface="+mn-lt"/>
                <a:cs typeface="+mn-lt"/>
              </a:rPr>
              <a:t> </a:t>
            </a:r>
            <a:endParaRPr lang="en-US" sz="900" dirty="0">
              <a:cs typeface="Calibri"/>
            </a:endParaRPr>
          </a:p>
        </p:txBody>
      </p:sp>
      <p:sp>
        <p:nvSpPr>
          <p:cNvPr id="50" name="TextBox 49">
            <a:extLst>
              <a:ext uri="{FF2B5EF4-FFF2-40B4-BE49-F238E27FC236}">
                <a16:creationId xmlns:a16="http://schemas.microsoft.com/office/drawing/2014/main" id="{01ADB668-8F3C-4745-9E3F-BB063E110FCC}"/>
              </a:ext>
            </a:extLst>
          </p:cNvPr>
          <p:cNvSpPr txBox="1"/>
          <p:nvPr/>
        </p:nvSpPr>
        <p:spPr>
          <a:xfrm>
            <a:off x="353173" y="8692292"/>
            <a:ext cx="67812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a:solidFill>
                  <a:srgbClr val="3F3A71"/>
                </a:solidFill>
                <a:latin typeface="Gadugi"/>
                <a:ea typeface="Gadugi"/>
                <a:cs typeface="Calibri"/>
              </a:rPr>
              <a:t>LEVEL 3</a:t>
            </a:r>
          </a:p>
        </p:txBody>
      </p:sp>
      <p:cxnSp>
        <p:nvCxnSpPr>
          <p:cNvPr id="51" name="Straight Arrow Connector 50">
            <a:extLst>
              <a:ext uri="{FF2B5EF4-FFF2-40B4-BE49-F238E27FC236}">
                <a16:creationId xmlns:a16="http://schemas.microsoft.com/office/drawing/2014/main" id="{30C65BCA-0CA9-2F73-EAA7-25C1CD980E38}"/>
              </a:ext>
            </a:extLst>
          </p:cNvPr>
          <p:cNvCxnSpPr>
            <a:cxnSpLocks/>
          </p:cNvCxnSpPr>
          <p:nvPr/>
        </p:nvCxnSpPr>
        <p:spPr>
          <a:xfrm flipV="1">
            <a:off x="362097" y="9502734"/>
            <a:ext cx="6858985" cy="8348"/>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9536707-08E4-3153-503C-03F2B58838DD}"/>
              </a:ext>
            </a:extLst>
          </p:cNvPr>
          <p:cNvSpPr txBox="1"/>
          <p:nvPr/>
        </p:nvSpPr>
        <p:spPr>
          <a:xfrm>
            <a:off x="353093" y="9165749"/>
            <a:ext cx="678125" cy="1846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a:solidFill>
                  <a:srgbClr val="3F3A71"/>
                </a:solidFill>
                <a:latin typeface="Gadugi"/>
                <a:ea typeface="Gadugi"/>
                <a:cs typeface="Calibri"/>
              </a:rPr>
              <a:t>LEVEL 2</a:t>
            </a:r>
          </a:p>
        </p:txBody>
      </p:sp>
      <p:cxnSp>
        <p:nvCxnSpPr>
          <p:cNvPr id="53" name="Straight Arrow Connector 52">
            <a:extLst>
              <a:ext uri="{FF2B5EF4-FFF2-40B4-BE49-F238E27FC236}">
                <a16:creationId xmlns:a16="http://schemas.microsoft.com/office/drawing/2014/main" id="{7DD72D1F-EDAA-F13D-0849-48E4453B2AE8}"/>
              </a:ext>
            </a:extLst>
          </p:cNvPr>
          <p:cNvCxnSpPr>
            <a:cxnSpLocks/>
          </p:cNvCxnSpPr>
          <p:nvPr/>
        </p:nvCxnSpPr>
        <p:spPr>
          <a:xfrm>
            <a:off x="363820" y="9997200"/>
            <a:ext cx="6858985" cy="7551"/>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271FA90-792B-C7C9-01F7-F7A8B8F812B0}"/>
              </a:ext>
            </a:extLst>
          </p:cNvPr>
          <p:cNvCxnSpPr>
            <a:cxnSpLocks/>
          </p:cNvCxnSpPr>
          <p:nvPr/>
        </p:nvCxnSpPr>
        <p:spPr>
          <a:xfrm flipV="1">
            <a:off x="368005" y="7081514"/>
            <a:ext cx="6858985" cy="8348"/>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B236F0FF-64E7-FC3C-5C64-4C4E36AAAAD5}"/>
              </a:ext>
            </a:extLst>
          </p:cNvPr>
          <p:cNvSpPr/>
          <p:nvPr/>
        </p:nvSpPr>
        <p:spPr>
          <a:xfrm>
            <a:off x="5422679" y="6591167"/>
            <a:ext cx="1773014" cy="52679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800">
                <a:solidFill>
                  <a:srgbClr val="3F346A"/>
                </a:solidFill>
                <a:latin typeface="Gadugi"/>
                <a:ea typeface="+mn-lt"/>
                <a:cs typeface="+mn-lt"/>
              </a:rPr>
              <a:t>Any one of these apprenticeships may run into the next, depending on your employer's initial offer.</a:t>
            </a:r>
            <a:endParaRPr lang="en-US" sz="800">
              <a:solidFill>
                <a:srgbClr val="3F346A"/>
              </a:solidFill>
              <a:latin typeface="Gadugi"/>
              <a:ea typeface="Gadugi"/>
            </a:endParaRPr>
          </a:p>
        </p:txBody>
      </p:sp>
      <p:sp>
        <p:nvSpPr>
          <p:cNvPr id="20" name="TextBox 19">
            <a:extLst>
              <a:ext uri="{FF2B5EF4-FFF2-40B4-BE49-F238E27FC236}">
                <a16:creationId xmlns:a16="http://schemas.microsoft.com/office/drawing/2014/main" id="{F037A5B2-E04B-AEC6-ADF9-D42E976A5492}"/>
              </a:ext>
            </a:extLst>
          </p:cNvPr>
          <p:cNvSpPr txBox="1"/>
          <p:nvPr/>
        </p:nvSpPr>
        <p:spPr>
          <a:xfrm>
            <a:off x="360459" y="9664446"/>
            <a:ext cx="678125"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200" b="1">
                <a:solidFill>
                  <a:srgbClr val="3F3A71"/>
                </a:solidFill>
                <a:latin typeface="Gadugi"/>
                <a:ea typeface="Gadugi"/>
                <a:cs typeface="Calibri"/>
              </a:rPr>
              <a:t>LEVEL</a:t>
            </a:r>
            <a:r>
              <a:rPr lang="en-US" sz="1400" b="1">
                <a:solidFill>
                  <a:srgbClr val="3F3A71"/>
                </a:solidFill>
                <a:latin typeface="Gadugi"/>
                <a:ea typeface="Gadugi"/>
                <a:cs typeface="Calibri"/>
              </a:rPr>
              <a:t> 1</a:t>
            </a:r>
          </a:p>
        </p:txBody>
      </p:sp>
      <p:cxnSp>
        <p:nvCxnSpPr>
          <p:cNvPr id="22" name="Straight Arrow Connector 21">
            <a:extLst>
              <a:ext uri="{FF2B5EF4-FFF2-40B4-BE49-F238E27FC236}">
                <a16:creationId xmlns:a16="http://schemas.microsoft.com/office/drawing/2014/main" id="{20B10DFF-0690-56A7-FD3A-249BE53F5684}"/>
              </a:ext>
            </a:extLst>
          </p:cNvPr>
          <p:cNvCxnSpPr>
            <a:cxnSpLocks/>
          </p:cNvCxnSpPr>
          <p:nvPr/>
        </p:nvCxnSpPr>
        <p:spPr>
          <a:xfrm>
            <a:off x="352163" y="6131795"/>
            <a:ext cx="6852257" cy="13667"/>
          </a:xfrm>
          <a:prstGeom prst="straightConnector1">
            <a:avLst/>
          </a:prstGeom>
          <a:ln w="12700">
            <a:solidFill>
              <a:srgbClr val="37345E"/>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355FBF70-FE78-FDDD-9E5C-1C7A4A2E073B}"/>
              </a:ext>
            </a:extLst>
          </p:cNvPr>
          <p:cNvSpPr/>
          <p:nvPr/>
        </p:nvSpPr>
        <p:spPr>
          <a:xfrm>
            <a:off x="1087210" y="8631386"/>
            <a:ext cx="856938" cy="363653"/>
          </a:xfrm>
          <a:prstGeom prst="roundRect">
            <a:avLst/>
          </a:prstGeom>
          <a:solidFill>
            <a:srgbClr val="2881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latin typeface="Gadugi"/>
                <a:ea typeface="Gadugi"/>
                <a:cs typeface="Calibri"/>
              </a:rPr>
              <a:t>A Levels</a:t>
            </a:r>
            <a:endParaRPr lang="en-US" sz="1000">
              <a:cs typeface="Calibri"/>
            </a:endParaRPr>
          </a:p>
        </p:txBody>
      </p:sp>
      <p:sp>
        <p:nvSpPr>
          <p:cNvPr id="29" name="Rectangle: Rounded Corners 28">
            <a:extLst>
              <a:ext uri="{FF2B5EF4-FFF2-40B4-BE49-F238E27FC236}">
                <a16:creationId xmlns:a16="http://schemas.microsoft.com/office/drawing/2014/main" id="{73B50D09-D729-2578-BADF-FBE0CDFBC7E1}"/>
              </a:ext>
            </a:extLst>
          </p:cNvPr>
          <p:cNvSpPr/>
          <p:nvPr/>
        </p:nvSpPr>
        <p:spPr>
          <a:xfrm>
            <a:off x="1991357" y="8629236"/>
            <a:ext cx="862448" cy="363653"/>
          </a:xfrm>
          <a:prstGeom prst="roundRect">
            <a:avLst/>
          </a:prstGeom>
          <a:solidFill>
            <a:srgbClr val="237B8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latin typeface="Gadugi"/>
                <a:ea typeface="Gadugi"/>
                <a:cs typeface="Calibri"/>
              </a:rPr>
              <a:t>T Levels</a:t>
            </a:r>
            <a:endParaRPr lang="en-US" sz="1000">
              <a:cs typeface="Calibri"/>
            </a:endParaRPr>
          </a:p>
        </p:txBody>
      </p:sp>
      <p:sp>
        <p:nvSpPr>
          <p:cNvPr id="30" name="Rectangle: Rounded Corners 29">
            <a:extLst>
              <a:ext uri="{FF2B5EF4-FFF2-40B4-BE49-F238E27FC236}">
                <a16:creationId xmlns:a16="http://schemas.microsoft.com/office/drawing/2014/main" id="{A5B94B8F-7F1A-A807-5397-C6C55C0EADE2}"/>
              </a:ext>
            </a:extLst>
          </p:cNvPr>
          <p:cNvSpPr/>
          <p:nvPr/>
        </p:nvSpPr>
        <p:spPr>
          <a:xfrm>
            <a:off x="2906827" y="8636595"/>
            <a:ext cx="1189042" cy="348977"/>
          </a:xfrm>
          <a:prstGeom prst="roundRect">
            <a:avLst/>
          </a:prstGeom>
          <a:solidFill>
            <a:srgbClr val="F6F1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900" b="1">
                <a:solidFill>
                  <a:srgbClr val="3F346A"/>
                </a:solidFill>
                <a:latin typeface="Gadugi"/>
                <a:ea typeface="Gadugi"/>
                <a:cs typeface="Calibri"/>
              </a:rPr>
              <a:t>L3 Single Diploma </a:t>
            </a:r>
            <a:r>
              <a:rPr lang="en-US" sz="700">
                <a:solidFill>
                  <a:srgbClr val="3F346A"/>
                </a:solidFill>
                <a:latin typeface="Gadugi"/>
                <a:ea typeface="Gadugi"/>
                <a:cs typeface="Calibri"/>
              </a:rPr>
              <a:t>(equivalent to one A Level)</a:t>
            </a:r>
            <a:endParaRPr lang="en-US" sz="700">
              <a:solidFill>
                <a:srgbClr val="3F346A"/>
              </a:solidFill>
              <a:cs typeface="Calibri"/>
            </a:endParaRPr>
          </a:p>
        </p:txBody>
      </p:sp>
      <p:sp>
        <p:nvSpPr>
          <p:cNvPr id="32" name="Rectangle: Rounded Corners 31">
            <a:extLst>
              <a:ext uri="{FF2B5EF4-FFF2-40B4-BE49-F238E27FC236}">
                <a16:creationId xmlns:a16="http://schemas.microsoft.com/office/drawing/2014/main" id="{FF136C9D-3438-FAB0-B746-6E44E4BE95E8}"/>
              </a:ext>
            </a:extLst>
          </p:cNvPr>
          <p:cNvSpPr/>
          <p:nvPr/>
        </p:nvSpPr>
        <p:spPr>
          <a:xfrm>
            <a:off x="5411099" y="8639611"/>
            <a:ext cx="1773764" cy="363653"/>
          </a:xfrm>
          <a:prstGeom prst="roundRect">
            <a:avLst/>
          </a:prstGeom>
          <a:solidFill>
            <a:srgbClr val="3F34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latin typeface="Gadugi"/>
                <a:ea typeface="Gadugi"/>
                <a:cs typeface="Calibri"/>
              </a:rPr>
              <a:t>Advanced Apprenticeship</a:t>
            </a:r>
            <a:r>
              <a:rPr lang="en-US" sz="1000">
                <a:latin typeface="Gadugi"/>
                <a:ea typeface="Gadugi"/>
                <a:cs typeface="Calibri"/>
              </a:rPr>
              <a:t> </a:t>
            </a:r>
            <a:r>
              <a:rPr lang="en-US" sz="900">
                <a:latin typeface="Gadugi"/>
                <a:ea typeface="Gadugi"/>
                <a:cs typeface="Calibri"/>
              </a:rPr>
              <a:t>(typically school leaver)</a:t>
            </a:r>
            <a:endParaRPr lang="en-US" sz="900">
              <a:cs typeface="Calibri"/>
            </a:endParaRPr>
          </a:p>
        </p:txBody>
      </p:sp>
      <p:sp>
        <p:nvSpPr>
          <p:cNvPr id="33" name="Rectangle: Rounded Corners 32">
            <a:extLst>
              <a:ext uri="{FF2B5EF4-FFF2-40B4-BE49-F238E27FC236}">
                <a16:creationId xmlns:a16="http://schemas.microsoft.com/office/drawing/2014/main" id="{01DC0575-9A06-DA39-C383-6B9CEFA6EA33}"/>
              </a:ext>
            </a:extLst>
          </p:cNvPr>
          <p:cNvSpPr/>
          <p:nvPr/>
        </p:nvSpPr>
        <p:spPr>
          <a:xfrm>
            <a:off x="1086126" y="9099446"/>
            <a:ext cx="1773765" cy="374250"/>
          </a:xfrm>
          <a:prstGeom prst="roundRect">
            <a:avLst/>
          </a:prstGeom>
          <a:solidFill>
            <a:srgbClr val="D5D0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b="1">
                <a:solidFill>
                  <a:srgbClr val="3F346A"/>
                </a:solidFill>
                <a:latin typeface="Gadugi"/>
                <a:ea typeface="Gadugi"/>
                <a:cs typeface="Calibri"/>
              </a:rPr>
              <a:t>GCSE</a:t>
            </a:r>
          </a:p>
          <a:p>
            <a:pPr algn="ctr"/>
            <a:r>
              <a:rPr lang="en-US" sz="900">
                <a:solidFill>
                  <a:srgbClr val="3F346A"/>
                </a:solidFill>
                <a:latin typeface="Gadugi"/>
                <a:ea typeface="Gadugi"/>
                <a:cs typeface="Calibri"/>
              </a:rPr>
              <a:t>Grades 4-9</a:t>
            </a:r>
          </a:p>
        </p:txBody>
      </p:sp>
      <p:sp>
        <p:nvSpPr>
          <p:cNvPr id="36" name="Rectangle: Rounded Corners 35">
            <a:extLst>
              <a:ext uri="{FF2B5EF4-FFF2-40B4-BE49-F238E27FC236}">
                <a16:creationId xmlns:a16="http://schemas.microsoft.com/office/drawing/2014/main" id="{2270F7E1-A6BB-53CA-B311-B7DC42689CED}"/>
              </a:ext>
            </a:extLst>
          </p:cNvPr>
          <p:cNvSpPr/>
          <p:nvPr/>
        </p:nvSpPr>
        <p:spPr>
          <a:xfrm>
            <a:off x="2909961" y="9096224"/>
            <a:ext cx="1186606" cy="366912"/>
          </a:xfrm>
          <a:prstGeom prst="roundRect">
            <a:avLst/>
          </a:prstGeom>
          <a:solidFill>
            <a:srgbClr val="F6F1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solidFill>
                  <a:srgbClr val="3F346A"/>
                </a:solidFill>
                <a:latin typeface="Gadugi"/>
                <a:ea typeface="Gadugi"/>
                <a:cs typeface="Calibri"/>
              </a:rPr>
              <a:t>L2 Diploma</a:t>
            </a:r>
            <a:endParaRPr lang="en-US" sz="1000">
              <a:solidFill>
                <a:srgbClr val="3F346A"/>
              </a:solidFill>
              <a:cs typeface="Calibri"/>
            </a:endParaRPr>
          </a:p>
        </p:txBody>
      </p:sp>
      <p:sp>
        <p:nvSpPr>
          <p:cNvPr id="37" name="Rectangle: Rounded Corners 36">
            <a:extLst>
              <a:ext uri="{FF2B5EF4-FFF2-40B4-BE49-F238E27FC236}">
                <a16:creationId xmlns:a16="http://schemas.microsoft.com/office/drawing/2014/main" id="{13D2D05E-923D-FC75-D800-14EA76B0933E}"/>
              </a:ext>
            </a:extLst>
          </p:cNvPr>
          <p:cNvSpPr/>
          <p:nvPr/>
        </p:nvSpPr>
        <p:spPr>
          <a:xfrm>
            <a:off x="1086137" y="9587544"/>
            <a:ext cx="1766425" cy="374250"/>
          </a:xfrm>
          <a:prstGeom prst="roundRect">
            <a:avLst/>
          </a:prstGeom>
          <a:solidFill>
            <a:srgbClr val="D5D0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solidFill>
                  <a:srgbClr val="3F346A"/>
                </a:solidFill>
                <a:latin typeface="Gadugi"/>
                <a:ea typeface="Gadugi"/>
                <a:cs typeface="Calibri"/>
              </a:rPr>
              <a:t>GCSE</a:t>
            </a:r>
            <a:endParaRPr lang="en-US" sz="1000">
              <a:solidFill>
                <a:srgbClr val="3F346A"/>
              </a:solidFill>
              <a:ea typeface="+mn-lt"/>
              <a:cs typeface="+mn-lt"/>
            </a:endParaRPr>
          </a:p>
          <a:p>
            <a:pPr algn="ctr"/>
            <a:r>
              <a:rPr lang="en-US" sz="900">
                <a:solidFill>
                  <a:srgbClr val="3F346A"/>
                </a:solidFill>
                <a:latin typeface="Gadugi"/>
                <a:ea typeface="Gadugi"/>
                <a:cs typeface="Calibri"/>
              </a:rPr>
              <a:t>Grades 1-3</a:t>
            </a:r>
            <a:endParaRPr lang="en-US" sz="1100">
              <a:solidFill>
                <a:srgbClr val="3F346A"/>
              </a:solidFill>
              <a:latin typeface="Calibri"/>
              <a:ea typeface="Gadugi"/>
              <a:cs typeface="+mn-lt"/>
            </a:endParaRPr>
          </a:p>
        </p:txBody>
      </p:sp>
      <p:sp>
        <p:nvSpPr>
          <p:cNvPr id="35" name="Rectangle: Rounded Corners 34">
            <a:extLst>
              <a:ext uri="{FF2B5EF4-FFF2-40B4-BE49-F238E27FC236}">
                <a16:creationId xmlns:a16="http://schemas.microsoft.com/office/drawing/2014/main" id="{D87DF12B-FA30-6F39-AD8A-1756F12CB1C7}"/>
              </a:ext>
            </a:extLst>
          </p:cNvPr>
          <p:cNvSpPr/>
          <p:nvPr/>
        </p:nvSpPr>
        <p:spPr>
          <a:xfrm>
            <a:off x="4134543" y="8638828"/>
            <a:ext cx="1237165" cy="353057"/>
          </a:xfrm>
          <a:prstGeom prst="roundRect">
            <a:avLst/>
          </a:prstGeom>
          <a:solidFill>
            <a:srgbClr val="F6F1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900" b="1">
                <a:solidFill>
                  <a:srgbClr val="3F346A"/>
                </a:solidFill>
                <a:latin typeface="Gadugi"/>
                <a:ea typeface="Gadugi"/>
                <a:cs typeface="Calibri"/>
              </a:rPr>
              <a:t>L3 Extended Diploma </a:t>
            </a:r>
            <a:endParaRPr lang="en-US" sz="600">
              <a:solidFill>
                <a:srgbClr val="3F346A"/>
              </a:solidFill>
              <a:latin typeface="Calibri" panose="020F0502020204030204"/>
              <a:ea typeface="Gadugi"/>
              <a:cs typeface="Calibri"/>
            </a:endParaRPr>
          </a:p>
          <a:p>
            <a:pPr algn="ctr"/>
            <a:r>
              <a:rPr lang="en-US" sz="700">
                <a:solidFill>
                  <a:srgbClr val="3F346A"/>
                </a:solidFill>
                <a:latin typeface="Gadugi"/>
                <a:ea typeface="Gadugi"/>
                <a:cs typeface="Calibri"/>
              </a:rPr>
              <a:t>(equivalent to one A Level)</a:t>
            </a:r>
            <a:endParaRPr lang="en-US" sz="700">
              <a:solidFill>
                <a:srgbClr val="3F346A"/>
              </a:solidFill>
              <a:cs typeface="Calibri"/>
            </a:endParaRPr>
          </a:p>
        </p:txBody>
      </p:sp>
      <p:sp>
        <p:nvSpPr>
          <p:cNvPr id="39" name="Rectangle: Rounded Corners 38">
            <a:extLst>
              <a:ext uri="{FF2B5EF4-FFF2-40B4-BE49-F238E27FC236}">
                <a16:creationId xmlns:a16="http://schemas.microsoft.com/office/drawing/2014/main" id="{A30B0C53-8270-53FA-0C9B-B119256A4B4B}"/>
              </a:ext>
            </a:extLst>
          </p:cNvPr>
          <p:cNvSpPr/>
          <p:nvPr/>
        </p:nvSpPr>
        <p:spPr>
          <a:xfrm>
            <a:off x="5411239" y="9098752"/>
            <a:ext cx="1773764" cy="374250"/>
          </a:xfrm>
          <a:prstGeom prst="roundRect">
            <a:avLst/>
          </a:prstGeom>
          <a:solidFill>
            <a:srgbClr val="3F34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latin typeface="Gadugi"/>
                <a:ea typeface="Gadugi"/>
                <a:cs typeface="Calibri"/>
              </a:rPr>
              <a:t>Intermediate Apprenticeship</a:t>
            </a:r>
            <a:r>
              <a:rPr lang="en-US" sz="900" dirty="0">
                <a:latin typeface="Gadugi"/>
                <a:ea typeface="Gadugi"/>
                <a:cs typeface="Calibri"/>
              </a:rPr>
              <a:t> (typically school leaver)</a:t>
            </a:r>
            <a:endParaRPr lang="en-US" sz="900" dirty="0">
              <a:cs typeface="Calibri"/>
            </a:endParaRPr>
          </a:p>
        </p:txBody>
      </p:sp>
      <p:sp>
        <p:nvSpPr>
          <p:cNvPr id="54" name="Rectangle: Rounded Corners 53">
            <a:extLst>
              <a:ext uri="{FF2B5EF4-FFF2-40B4-BE49-F238E27FC236}">
                <a16:creationId xmlns:a16="http://schemas.microsoft.com/office/drawing/2014/main" id="{7683A285-241A-6EC8-8523-8B4A63CCD5DA}"/>
              </a:ext>
            </a:extLst>
          </p:cNvPr>
          <p:cNvSpPr/>
          <p:nvPr/>
        </p:nvSpPr>
        <p:spPr>
          <a:xfrm>
            <a:off x="2908050" y="9589323"/>
            <a:ext cx="1186606" cy="374250"/>
          </a:xfrm>
          <a:prstGeom prst="roundRect">
            <a:avLst/>
          </a:prstGeom>
          <a:solidFill>
            <a:srgbClr val="F6F1B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solidFill>
                  <a:srgbClr val="3F346A"/>
                </a:solidFill>
                <a:latin typeface="Gadugi"/>
                <a:ea typeface="Gadugi"/>
                <a:cs typeface="Calibri"/>
              </a:rPr>
              <a:t>L2 Diploma (Foundation)</a:t>
            </a:r>
            <a:endParaRPr lang="en-US" sz="1000">
              <a:solidFill>
                <a:srgbClr val="3F346A"/>
              </a:solidFill>
              <a:cs typeface="Calibri"/>
            </a:endParaRPr>
          </a:p>
        </p:txBody>
      </p:sp>
      <p:sp>
        <p:nvSpPr>
          <p:cNvPr id="56" name="Rectangle: Rounded Corners 55">
            <a:extLst>
              <a:ext uri="{FF2B5EF4-FFF2-40B4-BE49-F238E27FC236}">
                <a16:creationId xmlns:a16="http://schemas.microsoft.com/office/drawing/2014/main" id="{D4D08A51-5D95-E47C-116D-25550111910B}"/>
              </a:ext>
            </a:extLst>
          </p:cNvPr>
          <p:cNvSpPr/>
          <p:nvPr/>
        </p:nvSpPr>
        <p:spPr>
          <a:xfrm>
            <a:off x="5420833" y="8134469"/>
            <a:ext cx="1773602" cy="378219"/>
          </a:xfrm>
          <a:prstGeom prst="roundRect">
            <a:avLst/>
          </a:prstGeom>
          <a:solidFill>
            <a:srgbClr val="3F34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b="1">
                <a:latin typeface="Gadugi"/>
                <a:ea typeface="Gadugi"/>
                <a:cs typeface="Calibri"/>
              </a:rPr>
              <a:t>Higher Level Apprenticeship</a:t>
            </a:r>
          </a:p>
        </p:txBody>
      </p:sp>
    </p:spTree>
    <p:extLst>
      <p:ext uri="{BB962C8B-B14F-4D97-AF65-F5344CB8AC3E}">
        <p14:creationId xmlns:p14="http://schemas.microsoft.com/office/powerpoint/2010/main" val="94879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B87F24-8B76-5B92-636D-001938B266C2}"/>
              </a:ext>
            </a:extLst>
          </p:cNvPr>
          <p:cNvPicPr>
            <a:picLocks noChangeAspect="1"/>
          </p:cNvPicPr>
          <p:nvPr/>
        </p:nvPicPr>
        <p:blipFill>
          <a:blip r:embed="rId2"/>
          <a:stretch>
            <a:fillRect/>
          </a:stretch>
        </p:blipFill>
        <p:spPr>
          <a:xfrm>
            <a:off x="4026328" y="5555759"/>
            <a:ext cx="3970319" cy="3970319"/>
          </a:xfrm>
          <a:prstGeom prst="rect">
            <a:avLst/>
          </a:prstGeom>
        </p:spPr>
      </p:pic>
      <p:pic>
        <p:nvPicPr>
          <p:cNvPr id="4" name="Picture 3" descr="Icon&#10;&#10;Description automatically generated">
            <a:extLst>
              <a:ext uri="{FF2B5EF4-FFF2-40B4-BE49-F238E27FC236}">
                <a16:creationId xmlns:a16="http://schemas.microsoft.com/office/drawing/2014/main" id="{AD8280A7-8C93-A533-3EFB-93FDC4C0B49D}"/>
              </a:ext>
            </a:extLst>
          </p:cNvPr>
          <p:cNvPicPr>
            <a:picLocks noChangeAspect="1"/>
          </p:cNvPicPr>
          <p:nvPr/>
        </p:nvPicPr>
        <p:blipFill>
          <a:blip r:embed="rId3"/>
          <a:stretch>
            <a:fillRect/>
          </a:stretch>
        </p:blipFill>
        <p:spPr>
          <a:xfrm>
            <a:off x="2867395" y="5345906"/>
            <a:ext cx="2402396" cy="2402396"/>
          </a:xfrm>
          <a:prstGeom prst="rect">
            <a:avLst/>
          </a:prstGeom>
        </p:spPr>
      </p:pic>
      <p:sp>
        <p:nvSpPr>
          <p:cNvPr id="13" name="TextBox 12">
            <a:extLst>
              <a:ext uri="{FF2B5EF4-FFF2-40B4-BE49-F238E27FC236}">
                <a16:creationId xmlns:a16="http://schemas.microsoft.com/office/drawing/2014/main" id="{929CC290-4531-F140-848A-F784653796A9}"/>
              </a:ext>
            </a:extLst>
          </p:cNvPr>
          <p:cNvSpPr txBox="1"/>
          <p:nvPr/>
        </p:nvSpPr>
        <p:spPr>
          <a:xfrm>
            <a:off x="392010" y="593685"/>
            <a:ext cx="5830990" cy="584775"/>
          </a:xfrm>
          <a:prstGeom prst="rect">
            <a:avLst/>
          </a:prstGeom>
          <a:noFill/>
        </p:spPr>
        <p:txBody>
          <a:bodyPr wrap="square" rtlCol="0">
            <a:spAutoFit/>
          </a:bodyPr>
          <a:lstStyle/>
          <a:p>
            <a:r>
              <a:rPr lang="en-GB" sz="3200" b="1" dirty="0">
                <a:solidFill>
                  <a:srgbClr val="3F346A"/>
                </a:solidFill>
                <a:latin typeface="Trebuchet MS" panose="020B0703020202090204" pitchFamily="34" charset="0"/>
              </a:rPr>
              <a:t>POST-16 OPTIONS</a:t>
            </a:r>
          </a:p>
        </p:txBody>
      </p:sp>
      <p:sp>
        <p:nvSpPr>
          <p:cNvPr id="19" name="TextBox 18">
            <a:extLst>
              <a:ext uri="{FF2B5EF4-FFF2-40B4-BE49-F238E27FC236}">
                <a16:creationId xmlns:a16="http://schemas.microsoft.com/office/drawing/2014/main" id="{E81135AC-0199-3F43-B6B9-41D8F126E3FF}"/>
              </a:ext>
            </a:extLst>
          </p:cNvPr>
          <p:cNvSpPr txBox="1"/>
          <p:nvPr/>
        </p:nvSpPr>
        <p:spPr>
          <a:xfrm>
            <a:off x="4420799" y="10054843"/>
            <a:ext cx="2746866" cy="246221"/>
          </a:xfrm>
          <a:prstGeom prst="rect">
            <a:avLst/>
          </a:prstGeom>
          <a:noFill/>
        </p:spPr>
        <p:txBody>
          <a:bodyPr wrap="square" lIns="91440" tIns="45720" rIns="91440" bIns="45720" rtlCol="0" anchor="t">
            <a:spAutoFit/>
          </a:bodyPr>
          <a:lstStyle/>
          <a:p>
            <a:pPr algn="r"/>
            <a:r>
              <a:rPr lang="en-US" sz="1000" dirty="0">
                <a:solidFill>
                  <a:srgbClr val="288184"/>
                </a:solidFill>
                <a:latin typeface="Gadugi"/>
                <a:ea typeface="Gadugi"/>
              </a:rPr>
              <a:t>5 </a:t>
            </a:r>
            <a:r>
              <a:rPr lang="en-US" sz="1000" dirty="0">
                <a:solidFill>
                  <a:srgbClr val="3F3A71"/>
                </a:solidFill>
                <a:latin typeface="Gadugi"/>
                <a:ea typeface="Gadugi"/>
              </a:rPr>
              <a:t>|</a:t>
            </a:r>
            <a:r>
              <a:rPr lang="en-US" sz="1000" dirty="0">
                <a:solidFill>
                  <a:srgbClr val="288184"/>
                </a:solidFill>
                <a:latin typeface="Gadugi"/>
                <a:ea typeface="Gadugi"/>
              </a:rPr>
              <a:t> My Options</a:t>
            </a:r>
          </a:p>
        </p:txBody>
      </p:sp>
      <p:pic>
        <p:nvPicPr>
          <p:cNvPr id="12" name="Picture 11">
            <a:extLst>
              <a:ext uri="{FF2B5EF4-FFF2-40B4-BE49-F238E27FC236}">
                <a16:creationId xmlns:a16="http://schemas.microsoft.com/office/drawing/2014/main" id="{435D2B3B-86AC-6D97-C5AD-A6948C7258A8}"/>
              </a:ext>
            </a:extLst>
          </p:cNvPr>
          <p:cNvPicPr>
            <a:picLocks noChangeAspect="1"/>
          </p:cNvPicPr>
          <p:nvPr/>
        </p:nvPicPr>
        <p:blipFill>
          <a:blip r:embed="rId4"/>
          <a:stretch>
            <a:fillRect/>
          </a:stretch>
        </p:blipFill>
        <p:spPr>
          <a:xfrm>
            <a:off x="3662826" y="8195267"/>
            <a:ext cx="1986243" cy="1986243"/>
          </a:xfrm>
          <a:prstGeom prst="rect">
            <a:avLst/>
          </a:prstGeom>
        </p:spPr>
      </p:pic>
      <p:pic>
        <p:nvPicPr>
          <p:cNvPr id="5" name="Picture 4" descr="Icon&#10;&#10;Description automatically generated">
            <a:extLst>
              <a:ext uri="{FF2B5EF4-FFF2-40B4-BE49-F238E27FC236}">
                <a16:creationId xmlns:a16="http://schemas.microsoft.com/office/drawing/2014/main" id="{E4D3BFD1-B692-5A4E-82BA-0785509D89E1}"/>
              </a:ext>
            </a:extLst>
          </p:cNvPr>
          <p:cNvPicPr>
            <a:picLocks noChangeAspect="1"/>
          </p:cNvPicPr>
          <p:nvPr/>
        </p:nvPicPr>
        <p:blipFill>
          <a:blip r:embed="rId5"/>
          <a:stretch>
            <a:fillRect/>
          </a:stretch>
        </p:blipFill>
        <p:spPr>
          <a:xfrm>
            <a:off x="5020145" y="6549576"/>
            <a:ext cx="1982687" cy="1982687"/>
          </a:xfrm>
          <a:prstGeom prst="rect">
            <a:avLst/>
          </a:prstGeom>
        </p:spPr>
      </p:pic>
      <p:sp>
        <p:nvSpPr>
          <p:cNvPr id="7" name="TextBox 6">
            <a:extLst>
              <a:ext uri="{FF2B5EF4-FFF2-40B4-BE49-F238E27FC236}">
                <a16:creationId xmlns:a16="http://schemas.microsoft.com/office/drawing/2014/main" id="{A3726603-8239-4B98-AAB8-2CF32C61FFDB}"/>
              </a:ext>
            </a:extLst>
          </p:cNvPr>
          <p:cNvSpPr txBox="1"/>
          <p:nvPr/>
        </p:nvSpPr>
        <p:spPr>
          <a:xfrm>
            <a:off x="208547" y="1380743"/>
            <a:ext cx="7351128" cy="8422476"/>
          </a:xfrm>
          <a:prstGeom prst="rect">
            <a:avLst/>
          </a:prstGeom>
          <a:noFill/>
        </p:spPr>
        <p:txBody>
          <a:bodyPr wrap="square" rIns="270000" numCol="3" rtlCol="0">
            <a:noAutofit/>
          </a:bodyPr>
          <a:lstStyle/>
          <a:p>
            <a:pPr marL="180000"/>
            <a:r>
              <a:rPr lang="en-GB" sz="1200" b="1" dirty="0">
                <a:solidFill>
                  <a:srgbClr val="3F3A71"/>
                </a:solidFill>
                <a:latin typeface="Gadugi" panose="020B0502040204020203" pitchFamily="34" charset="0"/>
                <a:ea typeface="Gadugi" panose="020B0502040204020203" pitchFamily="34" charset="0"/>
              </a:rPr>
              <a:t>A Levels</a:t>
            </a:r>
          </a:p>
          <a:p>
            <a:pPr marL="180000"/>
            <a:r>
              <a:rPr lang="en-GB" sz="1200" dirty="0">
                <a:solidFill>
                  <a:srgbClr val="3F3A71"/>
                </a:solidFill>
                <a:latin typeface="Gadugi" panose="020B0502040204020203" pitchFamily="34" charset="0"/>
                <a:ea typeface="Gadugi" panose="020B0502040204020203" pitchFamily="34" charset="0"/>
              </a:rPr>
              <a:t>Study a subject you took at GCSE in greater depth or choose a new one, such as, Economics, Law or Psychology. You could take three broad subjects you are interested in to keep your career options open or choose ones you need for a specific career.</a:t>
            </a:r>
          </a:p>
          <a:p>
            <a:pPr marL="180000"/>
            <a:endParaRPr lang="en-GB" sz="1200" dirty="0">
              <a:solidFill>
                <a:srgbClr val="3F3A71"/>
              </a:solidFill>
              <a:latin typeface="Gadugi" panose="020B0502040204020203" pitchFamily="34" charset="0"/>
              <a:ea typeface="Gadugi" panose="020B0502040204020203" pitchFamily="34" charset="0"/>
            </a:endParaRPr>
          </a:p>
          <a:p>
            <a:pPr marL="351450" indent="-171450">
              <a:buFont typeface="Arial" panose="020B0604020202020204" pitchFamily="34" charset="0"/>
              <a:buChar char="•"/>
            </a:pPr>
            <a:r>
              <a:rPr lang="en-GB" sz="1200" b="1" dirty="0">
                <a:solidFill>
                  <a:srgbClr val="3F3A71"/>
                </a:solidFill>
                <a:latin typeface="Gadugi" panose="020B0502040204020203" pitchFamily="34" charset="0"/>
                <a:ea typeface="Gadugi" panose="020B0502040204020203" pitchFamily="34" charset="0"/>
              </a:rPr>
              <a:t>Duration</a:t>
            </a:r>
            <a:r>
              <a:rPr lang="en-GB" sz="1200" dirty="0">
                <a:solidFill>
                  <a:srgbClr val="3F3A71"/>
                </a:solidFill>
                <a:latin typeface="Gadugi" panose="020B0502040204020203" pitchFamily="34" charset="0"/>
                <a:ea typeface="Gadugi" panose="020B0502040204020203" pitchFamily="34" charset="0"/>
              </a:rPr>
              <a:t>: 2 years</a:t>
            </a:r>
          </a:p>
          <a:p>
            <a:pPr marL="351450" indent="-171450">
              <a:buFont typeface="Arial" panose="020B0604020202020204" pitchFamily="34" charset="0"/>
              <a:buChar char="•"/>
            </a:pPr>
            <a:r>
              <a:rPr lang="en-GB" sz="1200" b="1" dirty="0">
                <a:solidFill>
                  <a:srgbClr val="3F3A71"/>
                </a:solidFill>
                <a:latin typeface="Gadugi" panose="020B0502040204020203" pitchFamily="34" charset="0"/>
                <a:ea typeface="Gadugi" panose="020B0502040204020203" pitchFamily="34" charset="0"/>
              </a:rPr>
              <a:t>Entry requirements:</a:t>
            </a:r>
            <a:r>
              <a:rPr lang="en-GB" sz="1200" dirty="0">
                <a:solidFill>
                  <a:srgbClr val="3F3A71"/>
                </a:solidFill>
                <a:latin typeface="Gadugi" panose="020B0502040204020203" pitchFamily="34" charset="0"/>
                <a:ea typeface="Gadugi" panose="020B0502040204020203" pitchFamily="34" charset="0"/>
              </a:rPr>
              <a:t> Course dependent, typically five GCSEs Grade 9-4 (usually including English and Maths)</a:t>
            </a:r>
          </a:p>
          <a:p>
            <a:pPr marL="180000"/>
            <a:endParaRPr lang="en-GB" sz="1200" dirty="0">
              <a:solidFill>
                <a:srgbClr val="3F3A71"/>
              </a:solidFill>
              <a:latin typeface="Gadugi" panose="020B0502040204020203" pitchFamily="34" charset="0"/>
              <a:ea typeface="Gadugi" panose="020B0502040204020203" pitchFamily="34" charset="0"/>
            </a:endParaRPr>
          </a:p>
          <a:p>
            <a:pPr marL="180000"/>
            <a:r>
              <a:rPr lang="en-GB" sz="1200" b="1" dirty="0">
                <a:solidFill>
                  <a:srgbClr val="3F3A71"/>
                </a:solidFill>
                <a:latin typeface="Gadugi" panose="020B0502040204020203" pitchFamily="34" charset="0"/>
                <a:ea typeface="Gadugi" panose="020B0502040204020203" pitchFamily="34" charset="0"/>
              </a:rPr>
              <a:t>EPQ:</a:t>
            </a:r>
            <a:r>
              <a:rPr lang="en-GB" sz="1200" dirty="0">
                <a:solidFill>
                  <a:srgbClr val="3F3A71"/>
                </a:solidFill>
                <a:latin typeface="Gadugi" panose="020B0502040204020203" pitchFamily="34" charset="0"/>
                <a:ea typeface="Gadugi" panose="020B0502040204020203" pitchFamily="34" charset="0"/>
              </a:rPr>
              <a:t> The Extended Project Qualification (EPQ) is a Level 3 (A Level standard) qualification offered alongside your three    A Levels. It involves choosing a topic, carrying out research, then creating either a 5,000 word report or a 'product' accompanied by a 1,000 word report. After that, you must deliver a small 10-15 minute presentation to a group of </a:t>
            </a:r>
          </a:p>
          <a:p>
            <a:pPr marL="180000"/>
            <a:r>
              <a:rPr lang="en-GB" sz="1200" dirty="0">
                <a:solidFill>
                  <a:srgbClr val="3F3A71"/>
                </a:solidFill>
                <a:latin typeface="Gadugi" panose="020B0502040204020203" pitchFamily="34" charset="0"/>
                <a:ea typeface="Gadugi" panose="020B0502040204020203" pitchFamily="34" charset="0"/>
              </a:rPr>
              <a:t>non-specialists about your topic. The EPQ allows you to develop your personal interest in a topic you care about. The skills you'll develop as a result of completing an EPQ (e.g. project planning, decision making, record keeping, evaluation and presenting) are invaluable in most jobs and university courses. </a:t>
            </a:r>
          </a:p>
          <a:p>
            <a:pPr marL="180000"/>
            <a:endParaRPr lang="en-GB" sz="1200" dirty="0">
              <a:solidFill>
                <a:srgbClr val="3F3A71"/>
              </a:solidFill>
              <a:latin typeface="Gadugi" panose="020B0502040204020203" pitchFamily="34" charset="0"/>
              <a:ea typeface="Gadugi" panose="020B0502040204020203" pitchFamily="34" charset="0"/>
            </a:endParaRPr>
          </a:p>
          <a:p>
            <a:pPr marL="180000"/>
            <a:r>
              <a:rPr lang="en-GB" sz="1200" dirty="0">
                <a:solidFill>
                  <a:srgbClr val="3F3A71"/>
                </a:solidFill>
                <a:latin typeface="Gadugi" panose="020B0502040204020203" pitchFamily="34" charset="0"/>
                <a:ea typeface="Gadugi" panose="020B0502040204020203" pitchFamily="34" charset="0"/>
              </a:rPr>
              <a:t>It is worth half an A Level. An A* in the EPQ is worth 70 UCAS points, an A 60, B 50, C 40, D 30 and an E 20.</a:t>
            </a:r>
          </a:p>
          <a:p>
            <a:pPr marL="180000"/>
            <a:r>
              <a:rPr lang="en-GB" sz="1200" b="1" dirty="0">
                <a:solidFill>
                  <a:srgbClr val="3F3A71"/>
                </a:solidFill>
                <a:latin typeface="Gadugi" panose="020B0502040204020203" pitchFamily="34" charset="0"/>
                <a:ea typeface="Gadugi" panose="020B0502040204020203" pitchFamily="34" charset="0"/>
              </a:rPr>
              <a:t>T Levels</a:t>
            </a:r>
          </a:p>
          <a:p>
            <a:pPr marL="180000"/>
            <a:r>
              <a:rPr lang="en-GB" sz="1200" dirty="0">
                <a:solidFill>
                  <a:srgbClr val="3F3A71"/>
                </a:solidFill>
                <a:latin typeface="Gadugi" panose="020B0502040204020203" pitchFamily="34" charset="0"/>
                <a:ea typeface="Gadugi" panose="020B0502040204020203" pitchFamily="34" charset="0"/>
              </a:rPr>
              <a:t>Designed in partnership with employers to give you the skills and knowledge to progress in the workplace. Combines classroom learning with industry placements to prepare you for skilled work or higher-level study.</a:t>
            </a:r>
          </a:p>
          <a:p>
            <a:pPr marL="180000"/>
            <a:endParaRPr lang="en-GB" sz="1200" dirty="0">
              <a:solidFill>
                <a:srgbClr val="3F3A71"/>
              </a:solidFill>
              <a:latin typeface="Gadugi" panose="020B0502040204020203" pitchFamily="34" charset="0"/>
              <a:ea typeface="Gadugi" panose="020B0502040204020203" pitchFamily="34" charset="0"/>
            </a:endParaRPr>
          </a:p>
          <a:p>
            <a:pPr marL="351450" indent="-171450">
              <a:buFont typeface="Arial" panose="020B0604020202020204" pitchFamily="34" charset="0"/>
              <a:buChar char="•"/>
            </a:pPr>
            <a:r>
              <a:rPr lang="en-GB" sz="1200" b="1" dirty="0">
                <a:solidFill>
                  <a:srgbClr val="3F3A71"/>
                </a:solidFill>
                <a:latin typeface="Gadugi" panose="020B0502040204020203" pitchFamily="34" charset="0"/>
                <a:ea typeface="Gadugi" panose="020B0502040204020203" pitchFamily="34" charset="0"/>
              </a:rPr>
              <a:t>Duration:</a:t>
            </a:r>
            <a:r>
              <a:rPr lang="en-GB" sz="1200" dirty="0">
                <a:solidFill>
                  <a:srgbClr val="3F3A71"/>
                </a:solidFill>
                <a:latin typeface="Gadugi" panose="020B0502040204020203" pitchFamily="34" charset="0"/>
                <a:ea typeface="Gadugi" panose="020B0502040204020203" pitchFamily="34" charset="0"/>
              </a:rPr>
              <a:t> 2 years</a:t>
            </a:r>
          </a:p>
          <a:p>
            <a:pPr marL="351450" indent="-171450">
              <a:buFont typeface="Arial" panose="020B0604020202020204" pitchFamily="34" charset="0"/>
              <a:buChar char="•"/>
            </a:pPr>
            <a:r>
              <a:rPr lang="en-GB" sz="1200" b="1" dirty="0">
                <a:solidFill>
                  <a:srgbClr val="3F3A71"/>
                </a:solidFill>
                <a:latin typeface="Gadugi" panose="020B0502040204020203" pitchFamily="34" charset="0"/>
                <a:ea typeface="Gadugi" panose="020B0502040204020203" pitchFamily="34" charset="0"/>
              </a:rPr>
              <a:t>Entry requirements:</a:t>
            </a:r>
            <a:r>
              <a:rPr lang="en-GB" sz="1200" dirty="0">
                <a:solidFill>
                  <a:srgbClr val="3F3A71"/>
                </a:solidFill>
                <a:latin typeface="Gadugi" panose="020B0502040204020203" pitchFamily="34" charset="0"/>
                <a:ea typeface="Gadugi" panose="020B0502040204020203" pitchFamily="34" charset="0"/>
              </a:rPr>
              <a:t> Course dependent</a:t>
            </a:r>
          </a:p>
          <a:p>
            <a:pPr marL="351450" indent="-171450">
              <a:buFont typeface="Arial" panose="020B0604020202020204" pitchFamily="34" charset="0"/>
              <a:buChar char="•"/>
            </a:pPr>
            <a:r>
              <a:rPr lang="en-GB" sz="1200" b="1" dirty="0">
                <a:solidFill>
                  <a:srgbClr val="3F3A71"/>
                </a:solidFill>
                <a:latin typeface="Gadugi" panose="020B0502040204020203" pitchFamily="34" charset="0"/>
                <a:ea typeface="Gadugi" panose="020B0502040204020203" pitchFamily="34" charset="0"/>
              </a:rPr>
              <a:t>Work experience</a:t>
            </a:r>
            <a:r>
              <a:rPr lang="en-GB" sz="1200" dirty="0">
                <a:solidFill>
                  <a:srgbClr val="3F3A71"/>
                </a:solidFill>
                <a:latin typeface="Gadugi" panose="020B0502040204020203" pitchFamily="34" charset="0"/>
                <a:ea typeface="Gadugi" panose="020B0502040204020203" pitchFamily="34" charset="0"/>
              </a:rPr>
              <a:t>: At least 45 days on industry placement</a:t>
            </a:r>
          </a:p>
          <a:p>
            <a:pPr marL="180000"/>
            <a:endParaRPr lang="en-GB" sz="1200"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endParaRPr lang="en-GB" sz="1200" b="1" dirty="0">
              <a:solidFill>
                <a:srgbClr val="3F3A71"/>
              </a:solidFill>
              <a:latin typeface="Gadugi" panose="020B0502040204020203" pitchFamily="34" charset="0"/>
              <a:ea typeface="Gadugi" panose="020B0502040204020203" pitchFamily="34" charset="0"/>
            </a:endParaRPr>
          </a:p>
          <a:p>
            <a:pPr marL="180000"/>
            <a:r>
              <a:rPr lang="en-GB" sz="1200" b="1" dirty="0">
                <a:solidFill>
                  <a:srgbClr val="3F3A71"/>
                </a:solidFill>
                <a:latin typeface="Gadugi" panose="020B0502040204020203" pitchFamily="34" charset="0"/>
                <a:ea typeface="Gadugi" panose="020B0502040204020203" pitchFamily="34" charset="0"/>
              </a:rPr>
              <a:t>Technical and Vocational Qualifications</a:t>
            </a:r>
          </a:p>
          <a:p>
            <a:pPr marL="180000"/>
            <a:r>
              <a:rPr lang="en-GB" sz="1200" dirty="0">
                <a:solidFill>
                  <a:srgbClr val="3F3A71"/>
                </a:solidFill>
                <a:latin typeface="Gadugi" panose="020B0502040204020203" pitchFamily="34" charset="0"/>
                <a:ea typeface="Gadugi" panose="020B0502040204020203" pitchFamily="34" charset="0"/>
              </a:rPr>
              <a:t>Qualifications which teach you how to carry out tasks specifically related to an industry/role you want to be involved in. Level 2 Qualifications are usually equivalent to one GCSE, a one year Level 3 Certificate is usually equivalent to one A Level and a two year Level 3 Diploma is usually equivalent to three A Levels.</a:t>
            </a:r>
          </a:p>
          <a:p>
            <a:pPr marL="180000"/>
            <a:endParaRPr lang="en-GB" sz="1200" dirty="0">
              <a:solidFill>
                <a:srgbClr val="3F3A71"/>
              </a:solidFill>
              <a:latin typeface="Gadugi" panose="020B0502040204020203" pitchFamily="34" charset="0"/>
              <a:ea typeface="Gadugi" panose="020B0502040204020203" pitchFamily="34" charset="0"/>
            </a:endParaRPr>
          </a:p>
          <a:p>
            <a:pPr marL="351450" indent="-171450">
              <a:buFont typeface="Arial" panose="020B0604020202020204" pitchFamily="34" charset="0"/>
              <a:buChar char="•"/>
            </a:pPr>
            <a:r>
              <a:rPr lang="en-GB" sz="1200" b="1" dirty="0">
                <a:solidFill>
                  <a:srgbClr val="3F3A71"/>
                </a:solidFill>
                <a:latin typeface="Gadugi" panose="020B0502040204020203" pitchFamily="34" charset="0"/>
                <a:ea typeface="Gadugi" panose="020B0502040204020203" pitchFamily="34" charset="0"/>
              </a:rPr>
              <a:t>Duration</a:t>
            </a:r>
            <a:r>
              <a:rPr lang="en-GB" sz="1200" dirty="0">
                <a:solidFill>
                  <a:srgbClr val="3F3A71"/>
                </a:solidFill>
                <a:latin typeface="Gadugi" panose="020B0502040204020203" pitchFamily="34" charset="0"/>
                <a:ea typeface="Gadugi" panose="020B0502040204020203" pitchFamily="34" charset="0"/>
              </a:rPr>
              <a:t>: Course dependent, generally Level 2, 1 year, and Level 3, 1-2 years</a:t>
            </a:r>
          </a:p>
          <a:p>
            <a:pPr marL="351450" indent="-171450">
              <a:buFont typeface="Arial" panose="020B0604020202020204" pitchFamily="34" charset="0"/>
              <a:buChar char="•"/>
            </a:pPr>
            <a:r>
              <a:rPr lang="en-GB" sz="1200" b="1" dirty="0">
                <a:solidFill>
                  <a:srgbClr val="3F3A71"/>
                </a:solidFill>
                <a:latin typeface="Gadugi" panose="020B0502040204020203" pitchFamily="34" charset="0"/>
                <a:ea typeface="Gadugi" panose="020B0502040204020203" pitchFamily="34" charset="0"/>
              </a:rPr>
              <a:t>Entry requirements:</a:t>
            </a:r>
            <a:r>
              <a:rPr lang="en-GB" sz="1200" dirty="0">
                <a:solidFill>
                  <a:srgbClr val="3F3A71"/>
                </a:solidFill>
                <a:latin typeface="Gadugi" panose="020B0502040204020203" pitchFamily="34" charset="0"/>
                <a:ea typeface="Gadugi" panose="020B0502040204020203" pitchFamily="34" charset="0"/>
              </a:rPr>
              <a:t> Course dependent</a:t>
            </a:r>
          </a:p>
          <a:p>
            <a:pPr marL="351450" indent="-171450">
              <a:buFont typeface="Arial" panose="020B0604020202020204" pitchFamily="34" charset="0"/>
              <a:buChar char="•"/>
            </a:pPr>
            <a:r>
              <a:rPr lang="en-GB" sz="1200" b="1" dirty="0">
                <a:solidFill>
                  <a:srgbClr val="3F3A71"/>
                </a:solidFill>
                <a:latin typeface="Gadugi" panose="020B0502040204020203" pitchFamily="34" charset="0"/>
                <a:ea typeface="Gadugi" panose="020B0502040204020203" pitchFamily="34" charset="0"/>
              </a:rPr>
              <a:t>Work experience:</a:t>
            </a:r>
            <a:r>
              <a:rPr lang="en-GB" sz="1200" dirty="0">
                <a:solidFill>
                  <a:srgbClr val="3F3A71"/>
                </a:solidFill>
                <a:latin typeface="Gadugi" panose="020B0502040204020203" pitchFamily="34" charset="0"/>
                <a:ea typeface="Gadugi" panose="020B0502040204020203" pitchFamily="34" charset="0"/>
              </a:rPr>
              <a:t> Course dependent</a:t>
            </a:r>
          </a:p>
          <a:p>
            <a:pPr marL="180000"/>
            <a:endParaRPr lang="en-GB" sz="1200" dirty="0">
              <a:solidFill>
                <a:srgbClr val="3F3A71"/>
              </a:solidFill>
              <a:latin typeface="Gadugi" panose="020B0502040204020203" pitchFamily="34" charset="0"/>
              <a:ea typeface="Gadugi" panose="020B0502040204020203" pitchFamily="34" charset="0"/>
            </a:endParaRPr>
          </a:p>
          <a:p>
            <a:pPr marL="180000"/>
            <a:endParaRPr lang="en-GB" sz="1200" dirty="0">
              <a:solidFill>
                <a:srgbClr val="3F3A71"/>
              </a:solidFill>
              <a:latin typeface="Gadugi" panose="020B0502040204020203" pitchFamily="34" charset="0"/>
              <a:ea typeface="Gadugi" panose="020B0502040204020203" pitchFamily="34" charset="0"/>
            </a:endParaRPr>
          </a:p>
          <a:p>
            <a:pPr marL="180000"/>
            <a:endParaRPr lang="en-GB" sz="1200" dirty="0">
              <a:solidFill>
                <a:srgbClr val="3F3A71"/>
              </a:solidFill>
              <a:latin typeface="Gadugi" panose="020B0502040204020203" pitchFamily="34" charset="0"/>
              <a:ea typeface="Gadugi" panose="020B0502040204020203" pitchFamily="34" charset="0"/>
            </a:endParaRPr>
          </a:p>
          <a:p>
            <a:pPr marL="180000"/>
            <a:endParaRPr lang="en-GB" sz="1200" dirty="0">
              <a:solidFill>
                <a:srgbClr val="3F3A71"/>
              </a:solidFill>
              <a:latin typeface="Gadugi" panose="020B0502040204020203" pitchFamily="34" charset="0"/>
              <a:ea typeface="Gadugi" panose="020B0502040204020203" pitchFamily="34" charset="0"/>
            </a:endParaRPr>
          </a:p>
        </p:txBody>
      </p:sp>
    </p:spTree>
    <p:extLst>
      <p:ext uri="{BB962C8B-B14F-4D97-AF65-F5344CB8AC3E}">
        <p14:creationId xmlns:p14="http://schemas.microsoft.com/office/powerpoint/2010/main" val="1954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71CC6C-1268-2C43-9910-6D3CE69108DE}"/>
              </a:ext>
            </a:extLst>
          </p:cNvPr>
          <p:cNvPicPr>
            <a:picLocks noChangeAspect="1"/>
          </p:cNvPicPr>
          <p:nvPr/>
        </p:nvPicPr>
        <p:blipFill>
          <a:blip r:embed="rId2"/>
          <a:stretch>
            <a:fillRect/>
          </a:stretch>
        </p:blipFill>
        <p:spPr>
          <a:xfrm>
            <a:off x="4392864" y="7146794"/>
            <a:ext cx="3034716" cy="3034716"/>
          </a:xfrm>
          <a:prstGeom prst="rect">
            <a:avLst/>
          </a:prstGeom>
        </p:spPr>
      </p:pic>
      <p:sp>
        <p:nvSpPr>
          <p:cNvPr id="8" name="Rectangle 7">
            <a:extLst>
              <a:ext uri="{FF2B5EF4-FFF2-40B4-BE49-F238E27FC236}">
                <a16:creationId xmlns:a16="http://schemas.microsoft.com/office/drawing/2014/main" id="{0F08AD26-ABD5-5E4B-8321-DBB5D0D96F4B}"/>
              </a:ext>
            </a:extLst>
          </p:cNvPr>
          <p:cNvSpPr/>
          <p:nvPr/>
        </p:nvSpPr>
        <p:spPr>
          <a:xfrm rot="21215554">
            <a:off x="540839" y="7266680"/>
            <a:ext cx="3341210" cy="23250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6ED7C1D-622F-BD44-A099-E3BCEDECCE9A}"/>
              </a:ext>
            </a:extLst>
          </p:cNvPr>
          <p:cNvPicPr>
            <a:picLocks noChangeAspect="1"/>
          </p:cNvPicPr>
          <p:nvPr/>
        </p:nvPicPr>
        <p:blipFill>
          <a:blip r:embed="rId3"/>
          <a:stretch>
            <a:fillRect/>
          </a:stretch>
        </p:blipFill>
        <p:spPr>
          <a:xfrm>
            <a:off x="16606" y="6994112"/>
            <a:ext cx="862819" cy="999053"/>
          </a:xfrm>
          <a:prstGeom prst="rect">
            <a:avLst/>
          </a:prstGeom>
        </p:spPr>
      </p:pic>
      <p:pic>
        <p:nvPicPr>
          <p:cNvPr id="11" name="Picture 10">
            <a:extLst>
              <a:ext uri="{FF2B5EF4-FFF2-40B4-BE49-F238E27FC236}">
                <a16:creationId xmlns:a16="http://schemas.microsoft.com/office/drawing/2014/main" id="{71197874-F97F-4949-B5B2-74FF28CED5CD}"/>
              </a:ext>
            </a:extLst>
          </p:cNvPr>
          <p:cNvPicPr>
            <a:picLocks noChangeAspect="1"/>
          </p:cNvPicPr>
          <p:nvPr/>
        </p:nvPicPr>
        <p:blipFill>
          <a:blip r:embed="rId3"/>
          <a:stretch>
            <a:fillRect/>
          </a:stretch>
        </p:blipFill>
        <p:spPr>
          <a:xfrm>
            <a:off x="3290060" y="6613371"/>
            <a:ext cx="862819" cy="999053"/>
          </a:xfrm>
          <a:prstGeom prst="rect">
            <a:avLst/>
          </a:prstGeom>
        </p:spPr>
      </p:pic>
      <p:sp>
        <p:nvSpPr>
          <p:cNvPr id="13" name="TextBox 12">
            <a:extLst>
              <a:ext uri="{FF2B5EF4-FFF2-40B4-BE49-F238E27FC236}">
                <a16:creationId xmlns:a16="http://schemas.microsoft.com/office/drawing/2014/main" id="{929CC290-4531-F140-848A-F784653796A9}"/>
              </a:ext>
            </a:extLst>
          </p:cNvPr>
          <p:cNvSpPr txBox="1"/>
          <p:nvPr/>
        </p:nvSpPr>
        <p:spPr>
          <a:xfrm>
            <a:off x="392010" y="593685"/>
            <a:ext cx="5830990" cy="584775"/>
          </a:xfrm>
          <a:prstGeom prst="rect">
            <a:avLst/>
          </a:prstGeom>
          <a:noFill/>
        </p:spPr>
        <p:txBody>
          <a:bodyPr wrap="square" rtlCol="0">
            <a:spAutoFit/>
          </a:bodyPr>
          <a:lstStyle/>
          <a:p>
            <a:r>
              <a:rPr lang="en-GB" sz="3200" b="1" dirty="0">
                <a:solidFill>
                  <a:srgbClr val="3F346A"/>
                </a:solidFill>
                <a:latin typeface="Trebuchet MS" panose="020B0703020202090204" pitchFamily="34" charset="0"/>
              </a:rPr>
              <a:t>POST-18 OPTIONS</a:t>
            </a:r>
          </a:p>
        </p:txBody>
      </p:sp>
      <p:pic>
        <p:nvPicPr>
          <p:cNvPr id="18" name="Picture 17">
            <a:extLst>
              <a:ext uri="{FF2B5EF4-FFF2-40B4-BE49-F238E27FC236}">
                <a16:creationId xmlns:a16="http://schemas.microsoft.com/office/drawing/2014/main" id="{491384A3-DB6A-974A-9F02-1F99165806E4}"/>
              </a:ext>
            </a:extLst>
          </p:cNvPr>
          <p:cNvPicPr>
            <a:picLocks noChangeAspect="1"/>
          </p:cNvPicPr>
          <p:nvPr/>
        </p:nvPicPr>
        <p:blipFill>
          <a:blip r:embed="rId4"/>
          <a:stretch>
            <a:fillRect/>
          </a:stretch>
        </p:blipFill>
        <p:spPr>
          <a:xfrm>
            <a:off x="573276" y="5652152"/>
            <a:ext cx="1476916" cy="1476916"/>
          </a:xfrm>
          <a:prstGeom prst="rect">
            <a:avLst/>
          </a:prstGeom>
        </p:spPr>
      </p:pic>
      <p:sp>
        <p:nvSpPr>
          <p:cNvPr id="19" name="TextBox 18">
            <a:extLst>
              <a:ext uri="{FF2B5EF4-FFF2-40B4-BE49-F238E27FC236}">
                <a16:creationId xmlns:a16="http://schemas.microsoft.com/office/drawing/2014/main" id="{E81135AC-0199-3F43-B6B9-41D8F126E3FF}"/>
              </a:ext>
            </a:extLst>
          </p:cNvPr>
          <p:cNvSpPr txBox="1"/>
          <p:nvPr/>
        </p:nvSpPr>
        <p:spPr>
          <a:xfrm>
            <a:off x="431799" y="10058400"/>
            <a:ext cx="2746866" cy="246221"/>
          </a:xfrm>
          <a:prstGeom prst="rect">
            <a:avLst/>
          </a:prstGeom>
          <a:noFill/>
        </p:spPr>
        <p:txBody>
          <a:bodyPr wrap="square" lIns="91440" tIns="45720" rIns="91440" bIns="45720" rtlCol="0" anchor="t">
            <a:spAutoFit/>
          </a:bodyPr>
          <a:lstStyle/>
          <a:p>
            <a:r>
              <a:rPr lang="en-US" sz="1000">
                <a:solidFill>
                  <a:srgbClr val="237B84"/>
                </a:solidFill>
                <a:latin typeface="Gadugi"/>
                <a:ea typeface="Gadugi"/>
              </a:rPr>
              <a:t>6</a:t>
            </a:r>
            <a:r>
              <a:rPr lang="en-US" sz="1000">
                <a:latin typeface="Gadugi"/>
                <a:ea typeface="Gadugi"/>
              </a:rPr>
              <a:t> | </a:t>
            </a:r>
            <a:r>
              <a:rPr lang="en-US" sz="1000">
                <a:solidFill>
                  <a:srgbClr val="237B84"/>
                </a:solidFill>
                <a:latin typeface="Gadugi"/>
                <a:ea typeface="Gadugi"/>
              </a:rPr>
              <a:t>My Options</a:t>
            </a:r>
          </a:p>
        </p:txBody>
      </p:sp>
      <p:pic>
        <p:nvPicPr>
          <p:cNvPr id="21" name="Picture 20">
            <a:extLst>
              <a:ext uri="{FF2B5EF4-FFF2-40B4-BE49-F238E27FC236}">
                <a16:creationId xmlns:a16="http://schemas.microsoft.com/office/drawing/2014/main" id="{32043C81-B791-B248-9210-E21CED6885B5}"/>
              </a:ext>
            </a:extLst>
          </p:cNvPr>
          <p:cNvPicPr>
            <a:picLocks noChangeAspect="1"/>
          </p:cNvPicPr>
          <p:nvPr/>
        </p:nvPicPr>
        <p:blipFill>
          <a:blip r:embed="rId5"/>
          <a:stretch>
            <a:fillRect/>
          </a:stretch>
        </p:blipFill>
        <p:spPr>
          <a:xfrm>
            <a:off x="5096524" y="7846717"/>
            <a:ext cx="1597500" cy="1597500"/>
          </a:xfrm>
          <a:prstGeom prst="rect">
            <a:avLst/>
          </a:prstGeom>
        </p:spPr>
      </p:pic>
      <p:pic>
        <p:nvPicPr>
          <p:cNvPr id="15" name="Picture 15">
            <a:extLst>
              <a:ext uri="{FF2B5EF4-FFF2-40B4-BE49-F238E27FC236}">
                <a16:creationId xmlns:a16="http://schemas.microsoft.com/office/drawing/2014/main" id="{F1CD884A-A958-3982-9132-95F66454BD4D}"/>
              </a:ext>
            </a:extLst>
          </p:cNvPr>
          <p:cNvPicPr>
            <a:picLocks noChangeAspect="1"/>
          </p:cNvPicPr>
          <p:nvPr/>
        </p:nvPicPr>
        <p:blipFill>
          <a:blip r:embed="rId6"/>
          <a:stretch>
            <a:fillRect/>
          </a:stretch>
        </p:blipFill>
        <p:spPr>
          <a:xfrm rot="21213719">
            <a:off x="742379" y="7440160"/>
            <a:ext cx="2938128" cy="1956793"/>
          </a:xfrm>
          <a:prstGeom prst="rect">
            <a:avLst/>
          </a:prstGeom>
        </p:spPr>
      </p:pic>
      <p:sp>
        <p:nvSpPr>
          <p:cNvPr id="25" name="TextBox 24">
            <a:extLst>
              <a:ext uri="{FF2B5EF4-FFF2-40B4-BE49-F238E27FC236}">
                <a16:creationId xmlns:a16="http://schemas.microsoft.com/office/drawing/2014/main" id="{4F840D4A-B4A8-0182-0C9F-27A618018096}"/>
              </a:ext>
            </a:extLst>
          </p:cNvPr>
          <p:cNvSpPr txBox="1"/>
          <p:nvPr/>
        </p:nvSpPr>
        <p:spPr>
          <a:xfrm>
            <a:off x="256674" y="1197423"/>
            <a:ext cx="7286396" cy="6084183"/>
          </a:xfrm>
          <a:prstGeom prst="rect">
            <a:avLst/>
          </a:prstGeom>
          <a:noFill/>
        </p:spPr>
        <p:txBody>
          <a:bodyPr wrap="square" rIns="270000" numCol="3" rtlCol="0">
            <a:noAutofit/>
          </a:bodyPr>
          <a:lstStyle/>
          <a:p>
            <a:pPr marL="180000"/>
            <a:r>
              <a:rPr lang="en-US" sz="1200" b="1" dirty="0">
                <a:solidFill>
                  <a:srgbClr val="3F3A71"/>
                </a:solidFill>
                <a:latin typeface="Gadugi"/>
                <a:ea typeface="Gadugi Bold"/>
              </a:rPr>
              <a:t>University/Bachelor's Degree</a:t>
            </a:r>
          </a:p>
          <a:p>
            <a:pPr marL="180000"/>
            <a:r>
              <a:rPr lang="en-US" sz="1200" dirty="0">
                <a:solidFill>
                  <a:srgbClr val="3F3A71"/>
                </a:solidFill>
                <a:latin typeface="Gadugi"/>
                <a:ea typeface="Gadugi Bold"/>
              </a:rPr>
              <a:t>An academic course that's usually studied at a Higher Education Institution. Learn through lectures, seminars, group projects and independent study. There's funding available to support you and you can study full or part-time.</a:t>
            </a:r>
          </a:p>
          <a:p>
            <a:pPr marL="180000"/>
            <a:endParaRPr lang="en-US" sz="1200" dirty="0">
              <a:solidFill>
                <a:srgbClr val="3F3A71"/>
              </a:solidFill>
              <a:latin typeface="Gadugi"/>
              <a:ea typeface="Gadugi Bold"/>
            </a:endParaRPr>
          </a:p>
          <a:p>
            <a:pPr marL="351450" indent="-171450">
              <a:buFont typeface="Arial" panose="020B0604020202020204" pitchFamily="34" charset="0"/>
              <a:buChar char="•"/>
            </a:pPr>
            <a:r>
              <a:rPr lang="en-US" sz="1200" b="1" dirty="0">
                <a:solidFill>
                  <a:srgbClr val="3F3A71"/>
                </a:solidFill>
                <a:latin typeface="Gadugi"/>
                <a:ea typeface="Gadugi Bold"/>
              </a:rPr>
              <a:t>Duration:</a:t>
            </a:r>
            <a:r>
              <a:rPr lang="en-US" sz="1200" dirty="0">
                <a:solidFill>
                  <a:srgbClr val="3F3A71"/>
                </a:solidFill>
                <a:latin typeface="Gadugi"/>
                <a:ea typeface="Gadugi Bold"/>
              </a:rPr>
              <a:t> 3 to 4 years</a:t>
            </a:r>
          </a:p>
          <a:p>
            <a:pPr marL="351450" indent="-171450">
              <a:buFont typeface="Arial" panose="020B0604020202020204" pitchFamily="34" charset="0"/>
              <a:buChar char="•"/>
            </a:pPr>
            <a:r>
              <a:rPr lang="en-US" sz="1200" b="1" dirty="0">
                <a:solidFill>
                  <a:srgbClr val="3F3A71"/>
                </a:solidFill>
                <a:latin typeface="Gadugi"/>
                <a:ea typeface="Gadugi Bold"/>
              </a:rPr>
              <a:t>Location:</a:t>
            </a:r>
            <a:r>
              <a:rPr lang="en-US" sz="1200" dirty="0">
                <a:solidFill>
                  <a:srgbClr val="3F3A71"/>
                </a:solidFill>
                <a:latin typeface="Gadugi"/>
                <a:ea typeface="Gadugi Bold"/>
              </a:rPr>
              <a:t> At a university, college or online.; you could go away to study, stay local or go abroad</a:t>
            </a:r>
          </a:p>
          <a:p>
            <a:pPr marL="351450" indent="-171450">
              <a:buFont typeface="Arial" panose="020B0604020202020204" pitchFamily="34" charset="0"/>
              <a:buChar char="•"/>
            </a:pPr>
            <a:r>
              <a:rPr lang="en-US" sz="1200" b="1" dirty="0">
                <a:solidFill>
                  <a:srgbClr val="3F3A71"/>
                </a:solidFill>
                <a:latin typeface="Gadugi"/>
                <a:ea typeface="Gadugi Bold"/>
              </a:rPr>
              <a:t>Entry requirements:</a:t>
            </a:r>
            <a:r>
              <a:rPr lang="en-US" sz="1200" dirty="0">
                <a:solidFill>
                  <a:srgbClr val="3F3A71"/>
                </a:solidFill>
                <a:latin typeface="Gadugi"/>
                <a:ea typeface="Gadugi Bold"/>
              </a:rPr>
              <a:t> Universities set their own entry requirements; you'll usually need A Levels or equivalent qualifications</a:t>
            </a:r>
          </a:p>
          <a:p>
            <a:pPr marL="180000"/>
            <a:endParaRPr lang="en-US" sz="1200" b="1" dirty="0">
              <a:solidFill>
                <a:srgbClr val="3F3A71"/>
              </a:solidFill>
              <a:latin typeface="Gadugi"/>
              <a:ea typeface="Gadugi Bold"/>
            </a:endParaRPr>
          </a:p>
          <a:p>
            <a:pPr marL="180000"/>
            <a:endParaRPr lang="en-US" sz="1200" b="1" dirty="0">
              <a:solidFill>
                <a:srgbClr val="3F3A71"/>
              </a:solidFill>
              <a:latin typeface="Gadugi"/>
              <a:ea typeface="Gadugi Bold"/>
            </a:endParaRPr>
          </a:p>
          <a:p>
            <a:pPr marL="180000"/>
            <a:endParaRPr lang="en-US" sz="1200" b="1" dirty="0">
              <a:solidFill>
                <a:srgbClr val="3F3A71"/>
              </a:solidFill>
              <a:latin typeface="Gadugi"/>
              <a:ea typeface="Gadugi Bold"/>
            </a:endParaRPr>
          </a:p>
          <a:p>
            <a:pPr marL="180000"/>
            <a:endParaRPr lang="en-US" sz="1200" b="1" dirty="0">
              <a:solidFill>
                <a:srgbClr val="3F3A71"/>
              </a:solidFill>
              <a:latin typeface="Gadugi"/>
              <a:ea typeface="Gadugi Bold"/>
            </a:endParaRPr>
          </a:p>
          <a:p>
            <a:pPr marL="180000"/>
            <a:endParaRPr lang="en-US" sz="1200" b="1" dirty="0">
              <a:solidFill>
                <a:srgbClr val="3F3A71"/>
              </a:solidFill>
              <a:latin typeface="Gadugi"/>
              <a:ea typeface="Gadugi Bold"/>
            </a:endParaRPr>
          </a:p>
          <a:p>
            <a:pPr marL="180000"/>
            <a:endParaRPr lang="en-US" sz="1200" b="1" dirty="0">
              <a:solidFill>
                <a:srgbClr val="3F3A71"/>
              </a:solidFill>
              <a:latin typeface="Gadugi"/>
              <a:ea typeface="Gadugi Bold"/>
            </a:endParaRPr>
          </a:p>
          <a:p>
            <a:pPr marL="180000"/>
            <a:endParaRPr lang="en-US" sz="1200" b="1" dirty="0">
              <a:solidFill>
                <a:srgbClr val="3F3A71"/>
              </a:solidFill>
              <a:latin typeface="Gadugi"/>
              <a:ea typeface="Gadugi Bold"/>
            </a:endParaRPr>
          </a:p>
          <a:p>
            <a:pPr marL="180000"/>
            <a:endParaRPr lang="en-US" sz="1200" b="1" dirty="0">
              <a:solidFill>
                <a:srgbClr val="3F3A71"/>
              </a:solidFill>
              <a:latin typeface="Gadugi"/>
              <a:ea typeface="Gadugi Bold"/>
            </a:endParaRPr>
          </a:p>
          <a:p>
            <a:pPr marL="180000"/>
            <a:endParaRPr lang="en-US" sz="1200" b="1" dirty="0">
              <a:solidFill>
                <a:srgbClr val="3F3A71"/>
              </a:solidFill>
              <a:latin typeface="Gadugi"/>
              <a:ea typeface="Gadugi Bold"/>
            </a:endParaRPr>
          </a:p>
          <a:p>
            <a:pPr marL="180000"/>
            <a:endParaRPr lang="en-US" sz="1200" b="1" dirty="0">
              <a:solidFill>
                <a:srgbClr val="3F3A71"/>
              </a:solidFill>
              <a:latin typeface="Gadugi"/>
              <a:ea typeface="Gadugi Bold"/>
            </a:endParaRPr>
          </a:p>
          <a:p>
            <a:pPr marL="180000"/>
            <a:r>
              <a:rPr lang="en-US" sz="1200" b="1" dirty="0">
                <a:solidFill>
                  <a:srgbClr val="3F3A71"/>
                </a:solidFill>
                <a:latin typeface="Gadugi"/>
                <a:ea typeface="Gadugi Bold"/>
              </a:rPr>
              <a:t>Apprenticeships</a:t>
            </a:r>
          </a:p>
          <a:p>
            <a:pPr marL="180000"/>
            <a:r>
              <a:rPr lang="en-US" sz="1200" dirty="0">
                <a:solidFill>
                  <a:srgbClr val="3F3A71"/>
                </a:solidFill>
                <a:latin typeface="Gadugi"/>
                <a:ea typeface="Gadugi Bold"/>
              </a:rPr>
              <a:t>Intermediate, Advanced, Higher and Degree Apprenticeships combine practical on-the-job skills training with off-the-job learning. You'll get training that is relevant to your job and be paid a salary. Start at a level to suit you, with support if you have special needs or a disability.</a:t>
            </a:r>
          </a:p>
          <a:p>
            <a:pPr marL="180000"/>
            <a:endParaRPr lang="en-US" sz="1200" dirty="0">
              <a:solidFill>
                <a:srgbClr val="3F3A71"/>
              </a:solidFill>
              <a:latin typeface="Gadugi"/>
              <a:ea typeface="Gadugi Bold"/>
            </a:endParaRPr>
          </a:p>
          <a:p>
            <a:pPr marL="351450" indent="-171450">
              <a:buFont typeface="Arial" panose="020B0604020202020204" pitchFamily="34" charset="0"/>
              <a:buChar char="•"/>
            </a:pPr>
            <a:r>
              <a:rPr lang="en-US" sz="1200" b="1" dirty="0">
                <a:solidFill>
                  <a:srgbClr val="3F3A71"/>
                </a:solidFill>
                <a:latin typeface="Gadugi"/>
                <a:ea typeface="Gadugi Bold"/>
              </a:rPr>
              <a:t>Duration:</a:t>
            </a:r>
            <a:r>
              <a:rPr lang="en-US" sz="1200" dirty="0">
                <a:solidFill>
                  <a:srgbClr val="3F3A71"/>
                </a:solidFill>
                <a:latin typeface="Gadugi"/>
                <a:ea typeface="Gadugi Bold"/>
              </a:rPr>
              <a:t> Intermediate: Level 2, 12-18 months, Advanced: Level 3, 24 months approx., Higher: Level 4 or 5, up to 5 years, Degree: Level 6, 3-6 years</a:t>
            </a:r>
          </a:p>
          <a:p>
            <a:pPr marL="351450" indent="-171450">
              <a:buFont typeface="Arial" panose="020B0604020202020204" pitchFamily="34" charset="0"/>
              <a:buChar char="•"/>
            </a:pPr>
            <a:r>
              <a:rPr lang="en-US" sz="1200" b="1" dirty="0">
                <a:solidFill>
                  <a:srgbClr val="3F3A71"/>
                </a:solidFill>
                <a:latin typeface="Gadugi"/>
                <a:ea typeface="Gadugi Bold"/>
              </a:rPr>
              <a:t>Location:</a:t>
            </a:r>
            <a:r>
              <a:rPr lang="en-US" sz="1200" dirty="0">
                <a:solidFill>
                  <a:srgbClr val="3F3A71"/>
                </a:solidFill>
                <a:latin typeface="Gadugi"/>
                <a:ea typeface="Gadugi Bold"/>
              </a:rPr>
              <a:t> Typically, you’ll spend 80% of your time in the workplace and 20% off-the-job with some study in a college, training centre or Institute of Technology (IoT); however, this can differ between apprenticeships</a:t>
            </a:r>
          </a:p>
          <a:p>
            <a:pPr marL="351450" indent="-171450">
              <a:buFont typeface="Arial" panose="020B0604020202020204" pitchFamily="34" charset="0"/>
              <a:buChar char="•"/>
            </a:pPr>
            <a:r>
              <a:rPr lang="en-US" sz="1200" b="1" dirty="0">
                <a:solidFill>
                  <a:srgbClr val="3F3A71"/>
                </a:solidFill>
                <a:latin typeface="Gadugi"/>
                <a:ea typeface="Gadugi Bold"/>
              </a:rPr>
              <a:t>Entry requirements:</a:t>
            </a:r>
            <a:r>
              <a:rPr lang="en-US" sz="1200" dirty="0">
                <a:solidFill>
                  <a:srgbClr val="3F3A71"/>
                </a:solidFill>
                <a:latin typeface="Gadugi"/>
                <a:ea typeface="Gadugi Bold"/>
              </a:rPr>
              <a:t> Will be dependent on the industry, job role and apprenticeship level</a:t>
            </a:r>
          </a:p>
          <a:p>
            <a:pPr marL="351450" indent="-171450">
              <a:buFont typeface="Arial" panose="020B0604020202020204" pitchFamily="34" charset="0"/>
              <a:buChar char="•"/>
            </a:pPr>
            <a:endParaRPr lang="en-US" sz="1200" dirty="0">
              <a:solidFill>
                <a:srgbClr val="3F3A71"/>
              </a:solidFill>
              <a:latin typeface="Gadugi"/>
              <a:ea typeface="Gadugi Bold"/>
            </a:endParaRPr>
          </a:p>
          <a:p>
            <a:pPr marL="180000"/>
            <a:endParaRPr lang="en-US" sz="1200" b="1" dirty="0">
              <a:solidFill>
                <a:srgbClr val="3F3A71"/>
              </a:solidFill>
              <a:latin typeface="Gadugi"/>
              <a:ea typeface="Gadugi Bold"/>
            </a:endParaRPr>
          </a:p>
          <a:p>
            <a:pPr marL="180000"/>
            <a:r>
              <a:rPr lang="en-US" sz="1200" b="1" dirty="0">
                <a:solidFill>
                  <a:srgbClr val="3F3A71"/>
                </a:solidFill>
                <a:latin typeface="Gadugi"/>
                <a:ea typeface="Gadugi Bold"/>
              </a:rPr>
              <a:t>Degree Apprenticeship</a:t>
            </a:r>
          </a:p>
          <a:p>
            <a:pPr marL="180000"/>
            <a:r>
              <a:rPr lang="en-US" sz="1200" dirty="0">
                <a:solidFill>
                  <a:srgbClr val="3F3A71"/>
                </a:solidFill>
                <a:latin typeface="Gadugi"/>
                <a:ea typeface="Gadugi Bold"/>
              </a:rPr>
              <a:t>Degree Apprenticeships are a new type of </a:t>
            </a:r>
            <a:r>
              <a:rPr lang="en-US" sz="1200" dirty="0" err="1">
                <a:solidFill>
                  <a:srgbClr val="3F3A71"/>
                </a:solidFill>
                <a:latin typeface="Gadugi"/>
                <a:ea typeface="Gadugi Bold"/>
              </a:rPr>
              <a:t>programme</a:t>
            </a:r>
            <a:r>
              <a:rPr lang="en-US" sz="1200" dirty="0">
                <a:solidFill>
                  <a:srgbClr val="3F3A71"/>
                </a:solidFill>
                <a:latin typeface="Gadugi"/>
                <a:ea typeface="Gadugi Bold"/>
              </a:rPr>
              <a:t> offered by some universities. Students can achieve a full Bachelor's or Master's degree as part of their apprenticeship.</a:t>
            </a:r>
          </a:p>
          <a:p>
            <a:pPr marL="180000"/>
            <a:endParaRPr lang="en-US" sz="1200" dirty="0">
              <a:solidFill>
                <a:srgbClr val="3F3A71"/>
              </a:solidFill>
              <a:latin typeface="Gadugi"/>
              <a:ea typeface="Gadugi Bold"/>
            </a:endParaRPr>
          </a:p>
          <a:p>
            <a:pPr marL="180000"/>
            <a:r>
              <a:rPr lang="en-US" sz="1200" dirty="0">
                <a:solidFill>
                  <a:srgbClr val="3F3A71"/>
                </a:solidFill>
                <a:latin typeface="Gadugi"/>
                <a:ea typeface="Gadugi Bold"/>
              </a:rPr>
              <a:t>These </a:t>
            </a:r>
            <a:r>
              <a:rPr lang="en-US" sz="1200" dirty="0" err="1">
                <a:solidFill>
                  <a:srgbClr val="3F3A71"/>
                </a:solidFill>
                <a:latin typeface="Gadugi"/>
                <a:ea typeface="Gadugi Bold"/>
              </a:rPr>
              <a:t>programmes</a:t>
            </a:r>
            <a:r>
              <a:rPr lang="en-US" sz="1200" dirty="0">
                <a:solidFill>
                  <a:srgbClr val="3F3A71"/>
                </a:solidFill>
                <a:latin typeface="Gadugi"/>
                <a:ea typeface="Gadugi Bold"/>
              </a:rPr>
              <a:t> are being developed by employers, universities and professional bodies working in partnership. Degree Apprenticeships combine working with studying part-time at a university. Apprentices are employed throughout the </a:t>
            </a:r>
            <a:r>
              <a:rPr lang="en-US" sz="1200" dirty="0" err="1">
                <a:solidFill>
                  <a:srgbClr val="3F3A71"/>
                </a:solidFill>
                <a:latin typeface="Gadugi"/>
                <a:ea typeface="Gadugi Bold"/>
              </a:rPr>
              <a:t>programme</a:t>
            </a:r>
            <a:r>
              <a:rPr lang="en-US" sz="1200" dirty="0">
                <a:solidFill>
                  <a:srgbClr val="3F3A71"/>
                </a:solidFill>
                <a:latin typeface="Gadugi"/>
                <a:ea typeface="Gadugi Bold"/>
              </a:rPr>
              <a:t>, and spend part of their time at university and the rest with their employer. This can be on a day-to-day basis or in blocks of time, depending on the </a:t>
            </a:r>
            <a:r>
              <a:rPr lang="en-US" sz="1200" dirty="0" err="1">
                <a:solidFill>
                  <a:srgbClr val="3F3A71"/>
                </a:solidFill>
                <a:latin typeface="Gadugi"/>
                <a:ea typeface="Gadugi Bold"/>
              </a:rPr>
              <a:t>programme</a:t>
            </a:r>
            <a:r>
              <a:rPr lang="en-US" sz="1200" dirty="0">
                <a:solidFill>
                  <a:srgbClr val="3F3A71"/>
                </a:solidFill>
                <a:latin typeface="Gadugi"/>
                <a:ea typeface="Gadugi Bold"/>
              </a:rPr>
              <a:t> and requirements of the employer.</a:t>
            </a:r>
          </a:p>
          <a:p>
            <a:pPr marL="180000"/>
            <a:endParaRPr lang="en-US" sz="1200" dirty="0">
              <a:solidFill>
                <a:srgbClr val="3F3A71"/>
              </a:solidFill>
              <a:latin typeface="Gadugi"/>
              <a:ea typeface="Gadugi Bold"/>
            </a:endParaRPr>
          </a:p>
          <a:p>
            <a:pPr marL="180000"/>
            <a:r>
              <a:rPr lang="en-US" sz="1200" dirty="0">
                <a:solidFill>
                  <a:srgbClr val="3F3A71"/>
                </a:solidFill>
                <a:latin typeface="Gadugi"/>
                <a:ea typeface="Gadugi Bold"/>
              </a:rPr>
              <a:t>They can take between three to six years to complete, depending on the course level.</a:t>
            </a:r>
          </a:p>
          <a:p>
            <a:pPr marL="180000"/>
            <a:endParaRPr lang="en-US" sz="1200" dirty="0">
              <a:solidFill>
                <a:srgbClr val="3F3A71"/>
              </a:solidFill>
              <a:latin typeface="Gadugi"/>
              <a:ea typeface="Gadugi Bold"/>
            </a:endParaRPr>
          </a:p>
        </p:txBody>
      </p:sp>
    </p:spTree>
    <p:extLst>
      <p:ext uri="{BB962C8B-B14F-4D97-AF65-F5344CB8AC3E}">
        <p14:creationId xmlns:p14="http://schemas.microsoft.com/office/powerpoint/2010/main" val="232486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71CC6C-1268-2C43-9910-6D3CE69108DE}"/>
              </a:ext>
            </a:extLst>
          </p:cNvPr>
          <p:cNvPicPr>
            <a:picLocks noChangeAspect="1"/>
          </p:cNvPicPr>
          <p:nvPr/>
        </p:nvPicPr>
        <p:blipFill>
          <a:blip r:embed="rId2"/>
          <a:stretch>
            <a:fillRect/>
          </a:stretch>
        </p:blipFill>
        <p:spPr>
          <a:xfrm>
            <a:off x="4949659" y="1890052"/>
            <a:ext cx="2807671" cy="2807671"/>
          </a:xfrm>
          <a:prstGeom prst="rect">
            <a:avLst/>
          </a:prstGeom>
        </p:spPr>
      </p:pic>
      <p:sp>
        <p:nvSpPr>
          <p:cNvPr id="5" name="Rounded Rectangle 4">
            <a:extLst>
              <a:ext uri="{FF2B5EF4-FFF2-40B4-BE49-F238E27FC236}">
                <a16:creationId xmlns:a16="http://schemas.microsoft.com/office/drawing/2014/main" id="{1733C66B-8C95-C140-9DB5-6E70A06E3A9F}"/>
              </a:ext>
            </a:extLst>
          </p:cNvPr>
          <p:cNvSpPr/>
          <p:nvPr/>
        </p:nvSpPr>
        <p:spPr>
          <a:xfrm>
            <a:off x="5442012" y="6036777"/>
            <a:ext cx="1897817" cy="3760226"/>
          </a:xfrm>
          <a:prstGeom prst="roundRect">
            <a:avLst/>
          </a:prstGeom>
          <a:solidFill>
            <a:srgbClr val="DDD8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b="1" dirty="0">
                <a:solidFill>
                  <a:srgbClr val="237B84"/>
                </a:solidFill>
                <a:latin typeface="Gadugi"/>
                <a:ea typeface="Gadugi"/>
                <a:hlinkClick r:id="rId3"/>
              </a:rPr>
              <a:t>recruitment.raf.mod.uk/apprenticeships</a:t>
            </a:r>
            <a:endParaRPr lang="en-GB" sz="1100" b="1" dirty="0">
              <a:solidFill>
                <a:srgbClr val="237B84"/>
              </a:solidFill>
              <a:latin typeface="Gadugi"/>
              <a:ea typeface="Gadugi"/>
            </a:endParaRPr>
          </a:p>
          <a:p>
            <a:pPr algn="ctr"/>
            <a:endParaRPr lang="en-GB" sz="1100" b="1" dirty="0">
              <a:solidFill>
                <a:srgbClr val="237B84"/>
              </a:solidFill>
              <a:latin typeface="Gadugi"/>
              <a:ea typeface="Gadugi"/>
            </a:endParaRPr>
          </a:p>
          <a:p>
            <a:pPr algn="ctr"/>
            <a:r>
              <a:rPr lang="en-GB" sz="1100" b="1" dirty="0">
                <a:solidFill>
                  <a:srgbClr val="237B84"/>
                </a:solidFill>
                <a:latin typeface="Gadugi"/>
                <a:ea typeface="Gadugi"/>
                <a:hlinkClick r:id="rId4"/>
              </a:rPr>
              <a:t>jobs.army.mod.uk/regular-army/what-you-get/apprenticeships-skills/</a:t>
            </a:r>
            <a:endParaRPr lang="en-GB" sz="1100" b="1" dirty="0">
              <a:solidFill>
                <a:srgbClr val="237B84"/>
              </a:solidFill>
              <a:latin typeface="Gadugi"/>
              <a:ea typeface="Gadugi"/>
              <a:hlinkClick r:id="rId5"/>
            </a:endParaRPr>
          </a:p>
          <a:p>
            <a:pPr algn="ctr"/>
            <a:endParaRPr lang="en-GB" sz="1100" b="1" dirty="0">
              <a:solidFill>
                <a:srgbClr val="237B84"/>
              </a:solidFill>
              <a:latin typeface="Gadugi"/>
              <a:ea typeface="Gadugi"/>
              <a:hlinkClick r:id="rId5"/>
            </a:endParaRPr>
          </a:p>
          <a:p>
            <a:pPr algn="ctr"/>
            <a:r>
              <a:rPr lang="en-GB" sz="1100" b="1" dirty="0">
                <a:solidFill>
                  <a:srgbClr val="237B84"/>
                </a:solidFill>
                <a:latin typeface="Gadugi"/>
                <a:ea typeface="Gadugi"/>
                <a:hlinkClick r:id="rId6"/>
              </a:rPr>
              <a:t>royalnavy.mod.uk/careers/levels-of-entry/apprenticeships</a:t>
            </a:r>
            <a:endParaRPr lang="en-GB" sz="1100" b="1" dirty="0">
              <a:solidFill>
                <a:srgbClr val="237B84"/>
              </a:solidFill>
              <a:latin typeface="Gadugi"/>
              <a:ea typeface="Gadugi"/>
            </a:endParaRPr>
          </a:p>
          <a:p>
            <a:pPr algn="ctr"/>
            <a:endParaRPr lang="en-GB" sz="1100" b="1" dirty="0">
              <a:solidFill>
                <a:srgbClr val="237B84"/>
              </a:solidFill>
              <a:latin typeface="Gadugi"/>
              <a:ea typeface="Gadugi"/>
              <a:hlinkClick r:id="rId5"/>
            </a:endParaRPr>
          </a:p>
          <a:p>
            <a:pPr algn="ctr"/>
            <a:r>
              <a:rPr lang="en-GB" sz="1100" b="1" dirty="0">
                <a:solidFill>
                  <a:srgbClr val="237B84"/>
                </a:solidFill>
                <a:latin typeface="Gadugi"/>
                <a:ea typeface="Gadugi"/>
                <a:hlinkClick r:id="rId5"/>
              </a:rPr>
              <a:t>ratemyapprenticeship.co.uk/public-sector-apprenticeships-armed-forces</a:t>
            </a:r>
            <a:r>
              <a:rPr lang="en-GB" sz="1100" b="1" dirty="0">
                <a:solidFill>
                  <a:srgbClr val="237B84"/>
                </a:solidFill>
                <a:latin typeface="Gadugi"/>
                <a:ea typeface="Gadugi"/>
              </a:rPr>
              <a:t> </a:t>
            </a:r>
          </a:p>
          <a:p>
            <a:pPr algn="ctr"/>
            <a:endParaRPr lang="en-GB" sz="1100" b="1" dirty="0">
              <a:solidFill>
                <a:srgbClr val="237B84"/>
              </a:solidFill>
              <a:latin typeface="Gadugi"/>
              <a:ea typeface="Gadugi"/>
            </a:endParaRPr>
          </a:p>
          <a:p>
            <a:pPr algn="ctr"/>
            <a:r>
              <a:rPr lang="en-GB" sz="1100" b="1" dirty="0">
                <a:solidFill>
                  <a:srgbClr val="0563C1"/>
                </a:solidFill>
                <a:latin typeface="Gadugi"/>
                <a:ea typeface="Gadugi"/>
                <a:hlinkClick r:id="rId7"/>
              </a:rPr>
              <a:t>https://www.forcesfamiliesjobs.co.uk/apprenticeship-opportunities/</a:t>
            </a:r>
            <a:endParaRPr lang="en-GB" sz="1100" b="1" dirty="0"/>
          </a:p>
        </p:txBody>
      </p:sp>
      <p:sp>
        <p:nvSpPr>
          <p:cNvPr id="13" name="TextBox 12">
            <a:extLst>
              <a:ext uri="{FF2B5EF4-FFF2-40B4-BE49-F238E27FC236}">
                <a16:creationId xmlns:a16="http://schemas.microsoft.com/office/drawing/2014/main" id="{929CC290-4531-F140-848A-F784653796A9}"/>
              </a:ext>
            </a:extLst>
          </p:cNvPr>
          <p:cNvSpPr txBox="1"/>
          <p:nvPr/>
        </p:nvSpPr>
        <p:spPr>
          <a:xfrm>
            <a:off x="392009" y="593685"/>
            <a:ext cx="6641793" cy="584775"/>
          </a:xfrm>
          <a:prstGeom prst="rect">
            <a:avLst/>
          </a:prstGeom>
          <a:noFill/>
        </p:spPr>
        <p:txBody>
          <a:bodyPr wrap="square" rtlCol="0">
            <a:spAutoFit/>
          </a:bodyPr>
          <a:lstStyle/>
          <a:p>
            <a:r>
              <a:rPr lang="en-GB" sz="3200" b="1">
                <a:solidFill>
                  <a:srgbClr val="3F346A"/>
                </a:solidFill>
                <a:latin typeface="Trebuchet MS" panose="020B0703020202090204" pitchFamily="34" charset="0"/>
              </a:rPr>
              <a:t>ARMED FORCES APPRENTICESHIPS</a:t>
            </a:r>
          </a:p>
        </p:txBody>
      </p:sp>
      <p:sp>
        <p:nvSpPr>
          <p:cNvPr id="14" name="TextBox 13">
            <a:extLst>
              <a:ext uri="{FF2B5EF4-FFF2-40B4-BE49-F238E27FC236}">
                <a16:creationId xmlns:a16="http://schemas.microsoft.com/office/drawing/2014/main" id="{E2FB1709-A17F-1841-A3FF-271D38B728F4}"/>
              </a:ext>
            </a:extLst>
          </p:cNvPr>
          <p:cNvSpPr txBox="1"/>
          <p:nvPr/>
        </p:nvSpPr>
        <p:spPr>
          <a:xfrm>
            <a:off x="407688" y="2397761"/>
            <a:ext cx="5052099" cy="7478970"/>
          </a:xfrm>
          <a:prstGeom prst="rect">
            <a:avLst/>
          </a:prstGeom>
          <a:noFill/>
        </p:spPr>
        <p:txBody>
          <a:bodyPr wrap="square" lIns="91440" tIns="45720" rIns="91440" bIns="45720" rtlCol="0" anchor="t">
            <a:spAutoFit/>
          </a:bodyPr>
          <a:lstStyle/>
          <a:p>
            <a:r>
              <a:rPr lang="en-GB" sz="1200" b="1" dirty="0">
                <a:solidFill>
                  <a:srgbClr val="3F3A71"/>
                </a:solidFill>
                <a:latin typeface="Gadugi" panose="020B0502040204020203" pitchFamily="34" charset="0"/>
              </a:rPr>
              <a:t>Undecided on which force to join? </a:t>
            </a:r>
            <a:endParaRPr lang="en-US" dirty="0">
              <a:solidFill>
                <a:srgbClr val="3F3A71"/>
              </a:solidFill>
            </a:endParaRPr>
          </a:p>
          <a:p>
            <a:r>
              <a:rPr lang="en-GB" sz="1200" dirty="0">
                <a:solidFill>
                  <a:srgbClr val="3F3A71"/>
                </a:solidFill>
                <a:latin typeface="Gadugi"/>
                <a:ea typeface="Gadugi"/>
              </a:rPr>
              <a:t>Research, research, research…each force will have varying entry requirements and lifestyles, so it's important to do your research to see which force you are best suited to. Be sure to check each individual application criteria so you know if you are eligible to apply or not. </a:t>
            </a:r>
            <a:endParaRPr lang="en-GB" sz="1200" dirty="0">
              <a:solidFill>
                <a:srgbClr val="3F3A71"/>
              </a:solidFill>
              <a:latin typeface="Gadugi" panose="020B0502040204020203" pitchFamily="34" charset="0"/>
              <a:ea typeface="Gadugi"/>
            </a:endParaRPr>
          </a:p>
          <a:p>
            <a:endParaRPr lang="en-GB" sz="1200" b="1" dirty="0">
              <a:solidFill>
                <a:srgbClr val="3F3A71"/>
              </a:solidFill>
              <a:latin typeface="Gadugi" panose="020B0502040204020203" pitchFamily="34" charset="0"/>
              <a:ea typeface="Gadugi"/>
            </a:endParaRPr>
          </a:p>
          <a:p>
            <a:r>
              <a:rPr lang="en-GB" sz="1200" b="1" dirty="0">
                <a:solidFill>
                  <a:srgbClr val="3F3A71"/>
                </a:solidFill>
                <a:latin typeface="Gadugi"/>
                <a:ea typeface="Gadugi"/>
              </a:rPr>
              <a:t>What types of apprenticeships could I do? </a:t>
            </a:r>
          </a:p>
          <a:p>
            <a:endParaRPr lang="en-GB" sz="1200" b="1" dirty="0">
              <a:solidFill>
                <a:srgbClr val="3F3A71"/>
              </a:solidFill>
              <a:latin typeface="Gadugi" panose="020B0502040204020203" pitchFamily="34" charset="0"/>
              <a:ea typeface="Gadugi"/>
            </a:endParaRPr>
          </a:p>
          <a:p>
            <a:r>
              <a:rPr lang="en-GB" sz="1200" b="1" dirty="0">
                <a:solidFill>
                  <a:srgbClr val="3F3A71"/>
                </a:solidFill>
                <a:latin typeface="Gadugi"/>
                <a:ea typeface="Gadugi"/>
              </a:rPr>
              <a:t>Below are a few examples, these range from Level 2 right through to degree level! </a:t>
            </a:r>
            <a:endParaRPr lang="en-GB" sz="1200" b="1" dirty="0">
              <a:solidFill>
                <a:srgbClr val="3F3A71"/>
              </a:solidFill>
              <a:latin typeface="Gadugi" panose="020B0502040204020203" pitchFamily="34" charset="0"/>
              <a:ea typeface="Gadugi"/>
            </a:endParaRPr>
          </a:p>
          <a:p>
            <a:pPr marL="171450" indent="-171450">
              <a:buFont typeface="Arial" panose="020B0604020202020204" pitchFamily="34" charset="0"/>
              <a:buChar char="•"/>
            </a:pPr>
            <a:r>
              <a:rPr lang="en-GB" sz="1200" dirty="0">
                <a:solidFill>
                  <a:srgbClr val="3F3A71"/>
                </a:solidFill>
                <a:latin typeface="Gadugi"/>
                <a:ea typeface="Gadugi"/>
              </a:rPr>
              <a:t>Public Services and Health</a:t>
            </a:r>
          </a:p>
          <a:p>
            <a:pPr marL="171450" indent="-171450">
              <a:buFont typeface="Arial" panose="020B0604020202020204" pitchFamily="34" charset="0"/>
              <a:buChar char="•"/>
            </a:pPr>
            <a:r>
              <a:rPr lang="en-GB" sz="1200" dirty="0">
                <a:solidFill>
                  <a:srgbClr val="3F3A71"/>
                </a:solidFill>
                <a:latin typeface="Gadugi"/>
                <a:ea typeface="Gadugi"/>
              </a:rPr>
              <a:t>Engineering</a:t>
            </a:r>
          </a:p>
          <a:p>
            <a:pPr marL="171450" indent="-171450">
              <a:buFont typeface="Arial" panose="020B0604020202020204" pitchFamily="34" charset="0"/>
              <a:buChar char="•"/>
            </a:pPr>
            <a:r>
              <a:rPr lang="en-GB" sz="1200" dirty="0">
                <a:solidFill>
                  <a:srgbClr val="3F3A71"/>
                </a:solidFill>
                <a:latin typeface="Gadugi"/>
                <a:ea typeface="Gadugi"/>
              </a:rPr>
              <a:t>Telecommunications</a:t>
            </a:r>
          </a:p>
          <a:p>
            <a:pPr marL="171450" indent="-171450">
              <a:buFont typeface="Arial" panose="020B0604020202020204" pitchFamily="34" charset="0"/>
              <a:buChar char="•"/>
            </a:pPr>
            <a:r>
              <a:rPr lang="en-GB" sz="1200" dirty="0">
                <a:solidFill>
                  <a:srgbClr val="3F3A71"/>
                </a:solidFill>
                <a:latin typeface="Gadugi"/>
                <a:ea typeface="Gadugi"/>
              </a:rPr>
              <a:t>IT</a:t>
            </a:r>
          </a:p>
          <a:p>
            <a:pPr marL="171450" indent="-171450">
              <a:buFont typeface="Arial" panose="020B0604020202020204" pitchFamily="34" charset="0"/>
              <a:buChar char="•"/>
            </a:pPr>
            <a:r>
              <a:rPr lang="en-GB" sz="1200" dirty="0">
                <a:solidFill>
                  <a:srgbClr val="3F3A71"/>
                </a:solidFill>
                <a:latin typeface="Gadugi"/>
                <a:ea typeface="Gadugi"/>
              </a:rPr>
              <a:t>Logistics</a:t>
            </a:r>
          </a:p>
          <a:p>
            <a:pPr marL="171450" indent="-171450">
              <a:buFont typeface="Arial" panose="020B0604020202020204" pitchFamily="34" charset="0"/>
              <a:buChar char="•"/>
            </a:pPr>
            <a:r>
              <a:rPr lang="en-GB" sz="1200" dirty="0">
                <a:solidFill>
                  <a:srgbClr val="3F3A71"/>
                </a:solidFill>
                <a:latin typeface="Gadugi"/>
                <a:ea typeface="Gadugi"/>
              </a:rPr>
              <a:t>Aviation </a:t>
            </a:r>
          </a:p>
          <a:p>
            <a:pPr marL="171450" indent="-171450">
              <a:buFont typeface="Arial" panose="020B0604020202020204" pitchFamily="34" charset="0"/>
              <a:buChar char="•"/>
            </a:pPr>
            <a:r>
              <a:rPr lang="en-GB" sz="1200" dirty="0">
                <a:solidFill>
                  <a:srgbClr val="3F3A71"/>
                </a:solidFill>
                <a:latin typeface="Gadugi"/>
                <a:ea typeface="Gadugi"/>
              </a:rPr>
              <a:t>Intelligence</a:t>
            </a:r>
          </a:p>
          <a:p>
            <a:pPr marL="171450" indent="-171450">
              <a:buFont typeface="Arial" panose="020B0604020202020204" pitchFamily="34" charset="0"/>
              <a:buChar char="•"/>
            </a:pPr>
            <a:r>
              <a:rPr lang="en-GB" sz="1200" dirty="0">
                <a:solidFill>
                  <a:srgbClr val="3F3A71"/>
                </a:solidFill>
                <a:latin typeface="Gadugi"/>
                <a:ea typeface="Gadugi"/>
              </a:rPr>
              <a:t>Dental Nursing </a:t>
            </a:r>
          </a:p>
          <a:p>
            <a:endParaRPr lang="en-GB" sz="1200" b="1" dirty="0">
              <a:solidFill>
                <a:srgbClr val="3F3A71"/>
              </a:solidFill>
              <a:latin typeface="Gadugi"/>
              <a:ea typeface="Gadugi"/>
            </a:endParaRPr>
          </a:p>
          <a:p>
            <a:r>
              <a:rPr lang="en-GB" sz="1200" b="1" dirty="0">
                <a:solidFill>
                  <a:srgbClr val="3F3A71"/>
                </a:solidFill>
                <a:latin typeface="Gadugi"/>
                <a:ea typeface="Gadugi"/>
              </a:rPr>
              <a:t>When to apply? </a:t>
            </a:r>
            <a:endParaRPr lang="en-GB" sz="1200" b="1" dirty="0">
              <a:solidFill>
                <a:srgbClr val="3F3A71"/>
              </a:solidFill>
              <a:latin typeface="Gadugi" panose="020B0502040204020203" pitchFamily="34" charset="0"/>
              <a:ea typeface="Gadugi"/>
            </a:endParaRPr>
          </a:p>
          <a:p>
            <a:r>
              <a:rPr lang="en-GB" sz="1200" dirty="0">
                <a:solidFill>
                  <a:srgbClr val="3F3A71"/>
                </a:solidFill>
                <a:latin typeface="Gadugi"/>
                <a:ea typeface="Gadugi"/>
              </a:rPr>
              <a:t>Applications for apprenticeships tend to open in the January of the year you wish to begin your training. Bear in mind that the recruitment process can take between six and nine months to complete. The apprenticeship aspect begins during phase two (trade) training after the first 10 weeks of basic training. Before commencing your apprenticeship, you will need to meet all of the entry and eligibility criteria for the role that you have applied for. </a:t>
            </a:r>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ndParaRPr>
          </a:p>
          <a:p>
            <a:r>
              <a:rPr lang="en-GB" sz="1200" dirty="0">
                <a:solidFill>
                  <a:srgbClr val="3F3A71"/>
                </a:solidFill>
                <a:latin typeface="Gadugi"/>
                <a:ea typeface="Gadugi"/>
              </a:rPr>
              <a:t>When applying to join any of the Armed Forces, you’ll be sent to an assessment centre. Here you will be tested on an array of things, including your numeracy and literacy skills, soldier potential and fitness level.</a:t>
            </a:r>
          </a:p>
          <a:p>
            <a:endParaRPr lang="en-GB" sz="1200" b="1" dirty="0">
              <a:solidFill>
                <a:srgbClr val="3F3A71"/>
              </a:solidFill>
              <a:latin typeface="Gadugi" panose="020B0502040204020203" pitchFamily="34" charset="0"/>
              <a:ea typeface="Gadugi"/>
            </a:endParaRPr>
          </a:p>
          <a:p>
            <a:r>
              <a:rPr lang="en-GB" sz="1200" b="1" dirty="0">
                <a:solidFill>
                  <a:srgbClr val="3F3A71"/>
                </a:solidFill>
                <a:latin typeface="Gadugi"/>
                <a:ea typeface="Gadugi"/>
              </a:rPr>
              <a:t>Where else to go for help?</a:t>
            </a:r>
          </a:p>
          <a:p>
            <a:r>
              <a:rPr lang="en-GB" sz="1200" dirty="0">
                <a:solidFill>
                  <a:srgbClr val="3F3A71"/>
                </a:solidFill>
                <a:latin typeface="Gadugi"/>
                <a:ea typeface="Gadugi"/>
              </a:rPr>
              <a:t>Visit your local Armed Forces Careers Office, as well as your in-school Careers Adviser. The Careers Office will have people there to answer your questions and guide you through the application process. </a:t>
            </a:r>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a typeface="Gadugi"/>
            </a:endParaRPr>
          </a:p>
          <a:p>
            <a:r>
              <a:rPr lang="en-GB" sz="1200" dirty="0">
                <a:solidFill>
                  <a:srgbClr val="3F3A71"/>
                </a:solidFill>
                <a:latin typeface="Gadugi"/>
                <a:ea typeface="Gadugi"/>
                <a:cs typeface="+mn-lt"/>
              </a:rPr>
              <a:t>Armed Forces friendly employers like Amazon and Aviva also offer a range of Apprenticeships. Find more information </a:t>
            </a:r>
            <a:r>
              <a:rPr lang="en-GB" sz="1200" dirty="0">
                <a:solidFill>
                  <a:srgbClr val="3F3A71"/>
                </a:solidFill>
                <a:latin typeface="Gadugi"/>
                <a:ea typeface="Gadugi"/>
                <a:cs typeface="+mn-lt"/>
                <a:hlinkClick r:id="rId7"/>
              </a:rPr>
              <a:t>here.</a:t>
            </a:r>
            <a:endParaRPr lang="en-GB" sz="1200" dirty="0">
              <a:solidFill>
                <a:srgbClr val="3F3A71"/>
              </a:solidFill>
              <a:latin typeface="Gadugi" panose="020B0502040204020203" pitchFamily="34" charset="0"/>
              <a:ea typeface="Gadugi"/>
              <a:cs typeface="Calibri" panose="020F0502020204030204"/>
            </a:endParaRPr>
          </a:p>
        </p:txBody>
      </p:sp>
      <p:pic>
        <p:nvPicPr>
          <p:cNvPr id="18" name="Picture 17" descr="Icon&#10;&#10;Description automatically generated">
            <a:extLst>
              <a:ext uri="{FF2B5EF4-FFF2-40B4-BE49-F238E27FC236}">
                <a16:creationId xmlns:a16="http://schemas.microsoft.com/office/drawing/2014/main" id="{21430440-9522-BBF2-8282-6A5EDA87DC16}"/>
              </a:ext>
            </a:extLst>
          </p:cNvPr>
          <p:cNvPicPr>
            <a:picLocks noChangeAspect="1"/>
          </p:cNvPicPr>
          <p:nvPr/>
        </p:nvPicPr>
        <p:blipFill>
          <a:blip r:embed="rId8"/>
          <a:stretch>
            <a:fillRect/>
          </a:stretch>
        </p:blipFill>
        <p:spPr>
          <a:xfrm>
            <a:off x="4949659" y="1821591"/>
            <a:ext cx="2882525" cy="2882525"/>
          </a:xfrm>
          <a:prstGeom prst="rect">
            <a:avLst/>
          </a:prstGeom>
        </p:spPr>
      </p:pic>
      <p:sp>
        <p:nvSpPr>
          <p:cNvPr id="19" name="TextBox 18">
            <a:extLst>
              <a:ext uri="{FF2B5EF4-FFF2-40B4-BE49-F238E27FC236}">
                <a16:creationId xmlns:a16="http://schemas.microsoft.com/office/drawing/2014/main" id="{E81135AC-0199-3F43-B6B9-41D8F126E3FF}"/>
              </a:ext>
            </a:extLst>
          </p:cNvPr>
          <p:cNvSpPr txBox="1"/>
          <p:nvPr/>
        </p:nvSpPr>
        <p:spPr>
          <a:xfrm>
            <a:off x="4479002" y="10066326"/>
            <a:ext cx="2746866" cy="246221"/>
          </a:xfrm>
          <a:prstGeom prst="rect">
            <a:avLst/>
          </a:prstGeom>
          <a:noFill/>
        </p:spPr>
        <p:txBody>
          <a:bodyPr wrap="square" lIns="91440" tIns="45720" rIns="91440" bIns="45720" rtlCol="0" anchor="t">
            <a:spAutoFit/>
          </a:bodyPr>
          <a:lstStyle/>
          <a:p>
            <a:pPr algn="r"/>
            <a:r>
              <a:rPr lang="en-US" sz="1000" dirty="0">
                <a:solidFill>
                  <a:srgbClr val="237B84"/>
                </a:solidFill>
                <a:latin typeface="Gadugi"/>
                <a:ea typeface="Gadugi"/>
              </a:rPr>
              <a:t>My Options </a:t>
            </a:r>
            <a:r>
              <a:rPr lang="en-US" sz="1000" dirty="0">
                <a:latin typeface="Gadugi"/>
                <a:ea typeface="Gadugi"/>
              </a:rPr>
              <a:t>| </a:t>
            </a:r>
            <a:r>
              <a:rPr lang="en-US" sz="1000" dirty="0">
                <a:solidFill>
                  <a:srgbClr val="237B84"/>
                </a:solidFill>
                <a:latin typeface="Gadugi"/>
                <a:ea typeface="Gadugi"/>
              </a:rPr>
              <a:t>7</a:t>
            </a:r>
          </a:p>
        </p:txBody>
      </p:sp>
      <p:sp>
        <p:nvSpPr>
          <p:cNvPr id="6" name="TextBox 5">
            <a:extLst>
              <a:ext uri="{FF2B5EF4-FFF2-40B4-BE49-F238E27FC236}">
                <a16:creationId xmlns:a16="http://schemas.microsoft.com/office/drawing/2014/main" id="{C49CB1E9-EF5B-69B1-69A8-80E0FA88421D}"/>
              </a:ext>
            </a:extLst>
          </p:cNvPr>
          <p:cNvSpPr txBox="1"/>
          <p:nvPr/>
        </p:nvSpPr>
        <p:spPr>
          <a:xfrm>
            <a:off x="398226" y="1270042"/>
            <a:ext cx="6497330" cy="1200329"/>
          </a:xfrm>
          <a:prstGeom prst="rect">
            <a:avLst/>
          </a:prstGeom>
          <a:noFill/>
        </p:spPr>
        <p:txBody>
          <a:bodyPr wrap="square" lIns="91440" tIns="45720" rIns="91440" bIns="45720" rtlCol="0" anchor="t">
            <a:spAutoFit/>
          </a:bodyPr>
          <a:lstStyle/>
          <a:p>
            <a:r>
              <a:rPr lang="en-GB" sz="1200" b="1" dirty="0">
                <a:solidFill>
                  <a:srgbClr val="237B84"/>
                </a:solidFill>
                <a:latin typeface="Gadugi"/>
                <a:ea typeface="Gadugi"/>
              </a:rPr>
              <a:t>The Ministry of Defence is the largest provider of apprenticeships in the UK, offering over 20,000 different schemes in a variety of areas. Armed Forces Apprenticeships are much more about a lifestyle than other apprenticeship schemes; if you enjoy a life of adventure and variety, they could be the perfect choice for you! Perks include free accommodation, around the world travel and great earning potential. </a:t>
            </a:r>
          </a:p>
          <a:p>
            <a:endParaRPr lang="en-GB" sz="1200" dirty="0">
              <a:latin typeface="Gadugi" panose="020B0502040204020203" pitchFamily="34" charset="0"/>
              <a:ea typeface="Gadugi"/>
            </a:endParaRPr>
          </a:p>
        </p:txBody>
      </p:sp>
      <p:sp>
        <p:nvSpPr>
          <p:cNvPr id="8" name="Rectangle 7">
            <a:extLst>
              <a:ext uri="{FF2B5EF4-FFF2-40B4-BE49-F238E27FC236}">
                <a16:creationId xmlns:a16="http://schemas.microsoft.com/office/drawing/2014/main" id="{0F08AD26-ABD5-5E4B-8321-DBB5D0D96F4B}"/>
              </a:ext>
            </a:extLst>
          </p:cNvPr>
          <p:cNvSpPr/>
          <p:nvPr/>
        </p:nvSpPr>
        <p:spPr>
          <a:xfrm rot="21344824">
            <a:off x="3904566" y="4155047"/>
            <a:ext cx="2616022" cy="1769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6ED7C1D-622F-BD44-A099-E3BCEDECCE9A}"/>
              </a:ext>
            </a:extLst>
          </p:cNvPr>
          <p:cNvPicPr>
            <a:picLocks noChangeAspect="1"/>
          </p:cNvPicPr>
          <p:nvPr/>
        </p:nvPicPr>
        <p:blipFill>
          <a:blip r:embed="rId9"/>
          <a:stretch>
            <a:fillRect/>
          </a:stretch>
        </p:blipFill>
        <p:spPr>
          <a:xfrm>
            <a:off x="3479706" y="3790891"/>
            <a:ext cx="862819" cy="999053"/>
          </a:xfrm>
          <a:prstGeom prst="rect">
            <a:avLst/>
          </a:prstGeom>
        </p:spPr>
      </p:pic>
      <p:pic>
        <p:nvPicPr>
          <p:cNvPr id="11" name="Picture 10">
            <a:extLst>
              <a:ext uri="{FF2B5EF4-FFF2-40B4-BE49-F238E27FC236}">
                <a16:creationId xmlns:a16="http://schemas.microsoft.com/office/drawing/2014/main" id="{71197874-F97F-4949-B5B2-74FF28CED5CD}"/>
              </a:ext>
            </a:extLst>
          </p:cNvPr>
          <p:cNvPicPr>
            <a:picLocks noChangeAspect="1"/>
          </p:cNvPicPr>
          <p:nvPr/>
        </p:nvPicPr>
        <p:blipFill>
          <a:blip r:embed="rId9"/>
          <a:stretch>
            <a:fillRect/>
          </a:stretch>
        </p:blipFill>
        <p:spPr>
          <a:xfrm>
            <a:off x="6028640" y="3605892"/>
            <a:ext cx="862819" cy="999053"/>
          </a:xfrm>
          <a:prstGeom prst="rect">
            <a:avLst/>
          </a:prstGeom>
        </p:spPr>
      </p:pic>
      <p:pic>
        <p:nvPicPr>
          <p:cNvPr id="12" name="Picture 11" descr="A large group of people in military uniforms walking down a street&#10;&#10;Description automatically generated with low confidence">
            <a:extLst>
              <a:ext uri="{FF2B5EF4-FFF2-40B4-BE49-F238E27FC236}">
                <a16:creationId xmlns:a16="http://schemas.microsoft.com/office/drawing/2014/main" id="{F48B4A2A-4FC2-E96E-D92C-5D1963F81FB0}"/>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rot="21344914">
            <a:off x="4139300" y="4341841"/>
            <a:ext cx="2146553" cy="1427739"/>
          </a:xfrm>
          <a:prstGeom prst="rect">
            <a:avLst/>
          </a:prstGeom>
        </p:spPr>
      </p:pic>
    </p:spTree>
    <p:extLst>
      <p:ext uri="{BB962C8B-B14F-4D97-AF65-F5344CB8AC3E}">
        <p14:creationId xmlns:p14="http://schemas.microsoft.com/office/powerpoint/2010/main" val="781891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175866-F441-E248-AA2E-20B9711567C8}"/>
              </a:ext>
            </a:extLst>
          </p:cNvPr>
          <p:cNvSpPr txBox="1"/>
          <p:nvPr/>
        </p:nvSpPr>
        <p:spPr>
          <a:xfrm>
            <a:off x="431800" y="1722865"/>
            <a:ext cx="6762957" cy="738664"/>
          </a:xfrm>
          <a:prstGeom prst="rect">
            <a:avLst/>
          </a:prstGeom>
          <a:noFill/>
        </p:spPr>
        <p:txBody>
          <a:bodyPr wrap="square" lIns="91440" tIns="45720" rIns="91440" bIns="45720" numCol="1" rtlCol="0" anchor="t">
            <a:spAutoFit/>
          </a:bodyPr>
          <a:lstStyle/>
          <a:p>
            <a:r>
              <a:rPr lang="en-GB" sz="1400" b="1" dirty="0">
                <a:solidFill>
                  <a:srgbClr val="237B84"/>
                </a:solidFill>
                <a:latin typeface="Gadugi"/>
                <a:ea typeface="Gadugi"/>
              </a:rPr>
              <a:t>Choosing your post-16 and post-18 options can be an uncertain time so it's important to do your research. The more research you do, including attending open days and evenings, the more informed your choices will be.</a:t>
            </a:r>
          </a:p>
        </p:txBody>
      </p:sp>
      <p:sp>
        <p:nvSpPr>
          <p:cNvPr id="6" name="TextBox 5">
            <a:extLst>
              <a:ext uri="{FF2B5EF4-FFF2-40B4-BE49-F238E27FC236}">
                <a16:creationId xmlns:a16="http://schemas.microsoft.com/office/drawing/2014/main" id="{30BF8BFF-C7F2-6A43-AEDC-1136BB7EAB7F}"/>
              </a:ext>
            </a:extLst>
          </p:cNvPr>
          <p:cNvSpPr txBox="1"/>
          <p:nvPr/>
        </p:nvSpPr>
        <p:spPr>
          <a:xfrm>
            <a:off x="431800" y="2535170"/>
            <a:ext cx="6804496" cy="5632311"/>
          </a:xfrm>
          <a:prstGeom prst="rect">
            <a:avLst/>
          </a:prstGeom>
          <a:noFill/>
        </p:spPr>
        <p:txBody>
          <a:bodyPr wrap="square" lIns="91440" tIns="45720" rIns="91440" bIns="45720" numCol="2" spcCol="252000" rtlCol="0" anchor="t">
            <a:spAutoFit/>
          </a:bodyPr>
          <a:lstStyle/>
          <a:p>
            <a:pPr algn="just"/>
            <a:r>
              <a:rPr lang="en-GB" sz="1200" dirty="0">
                <a:solidFill>
                  <a:srgbClr val="3F3A71"/>
                </a:solidFill>
                <a:latin typeface="Gadugi"/>
                <a:ea typeface="Gadugi"/>
              </a:rPr>
              <a:t>Open events are important in supporting your decisions. Attending open events allows you to get a feel for the institution, the staff and the area you'll be studying in. It is a great opportunity to ask questions and speak to those that will be teaching you. </a:t>
            </a:r>
            <a:endParaRPr lang="en-GB" sz="1200" dirty="0">
              <a:solidFill>
                <a:srgbClr val="3F3A71"/>
              </a:solidFill>
              <a:latin typeface="Gadugi" panose="020B0502040204020203" pitchFamily="34" charset="0"/>
              <a:ea typeface="Gadugi"/>
            </a:endParaRPr>
          </a:p>
          <a:p>
            <a:pPr algn="just"/>
            <a:endParaRPr lang="en-GB" sz="1200" dirty="0">
              <a:solidFill>
                <a:srgbClr val="3F3A71"/>
              </a:solidFill>
              <a:latin typeface="Gadugi"/>
              <a:ea typeface="Gadugi"/>
            </a:endParaRPr>
          </a:p>
          <a:p>
            <a:pPr algn="just"/>
            <a:r>
              <a:rPr lang="en-GB" sz="1200" dirty="0">
                <a:solidFill>
                  <a:srgbClr val="3F3A71"/>
                </a:solidFill>
                <a:latin typeface="Gadugi"/>
                <a:ea typeface="Gadugi"/>
              </a:rPr>
              <a:t>Some universities offer summer schools and open days. There may be special considerations made for Service Children when applying for/attending such things. Contact the university’s Student Support Team and ask them if they offer any bespoke support. </a:t>
            </a:r>
            <a:endParaRPr lang="en-GB" sz="1200" dirty="0">
              <a:solidFill>
                <a:srgbClr val="3F3A71"/>
              </a:solidFill>
              <a:latin typeface="Gadugi" panose="020B0502040204020203" pitchFamily="34" charset="0"/>
              <a:ea typeface="Gadugi"/>
            </a:endParaRPr>
          </a:p>
          <a:p>
            <a:pPr algn="just"/>
            <a:endParaRPr lang="en-GB" sz="1200" dirty="0">
              <a:solidFill>
                <a:srgbClr val="3F3A71"/>
              </a:solidFill>
              <a:latin typeface="Gadugi" panose="020B0502040204020203" pitchFamily="34" charset="0"/>
              <a:ea typeface="Gadugi"/>
            </a:endParaRPr>
          </a:p>
          <a:p>
            <a:pPr algn="just"/>
            <a:r>
              <a:rPr lang="en-GB" sz="1200" dirty="0">
                <a:solidFill>
                  <a:srgbClr val="3F3A71"/>
                </a:solidFill>
                <a:latin typeface="Gadugi"/>
                <a:ea typeface="Gadugi"/>
              </a:rPr>
              <a:t>Funding support varies and you may also be able to get some money from your college or sixth form to support you in funding transport to/from open events, taster days, etc. </a:t>
            </a:r>
            <a:endParaRPr lang="en-GB" sz="1200" dirty="0">
              <a:solidFill>
                <a:srgbClr val="3F3A71"/>
              </a:solidFill>
              <a:latin typeface="Gadugi" panose="020B0502040204020203" pitchFamily="34" charset="0"/>
              <a:ea typeface="Gadugi"/>
            </a:endParaRPr>
          </a:p>
          <a:p>
            <a:pPr algn="just"/>
            <a:endParaRPr lang="en-GB" sz="1200" dirty="0">
              <a:solidFill>
                <a:srgbClr val="3F3A71"/>
              </a:solidFill>
              <a:latin typeface="Gadugi" panose="020B0502040204020203" pitchFamily="34" charset="0"/>
              <a:ea typeface="Gadugi" panose="020B0502040204020203" pitchFamily="34" charset="0"/>
            </a:endParaRPr>
          </a:p>
          <a:p>
            <a:pPr algn="just"/>
            <a:r>
              <a:rPr lang="en-GB" sz="1200" dirty="0">
                <a:solidFill>
                  <a:srgbClr val="3F3A71"/>
                </a:solidFill>
                <a:latin typeface="Gadugi"/>
                <a:ea typeface="Gadugi"/>
              </a:rPr>
              <a:t>Some universities will offer travel bursaries to attend their open events. Contact them directly to ask as you may fit the criteria for support! </a:t>
            </a:r>
          </a:p>
          <a:p>
            <a:pPr algn="just"/>
            <a:endParaRPr lang="en-GB" sz="1200" dirty="0">
              <a:solidFill>
                <a:srgbClr val="3F3A71"/>
              </a:solidFill>
              <a:highlight>
                <a:srgbClr val="FFFF00"/>
              </a:highlight>
              <a:latin typeface="Gadugi"/>
              <a:ea typeface="Gadugi"/>
            </a:endParaRPr>
          </a:p>
          <a:p>
            <a:pPr algn="just"/>
            <a:r>
              <a:rPr lang="en-GB" sz="1200" b="1" dirty="0">
                <a:solidFill>
                  <a:srgbClr val="3F3A71"/>
                </a:solidFill>
                <a:latin typeface="Gadugi"/>
                <a:ea typeface="Gadugi"/>
              </a:rPr>
              <a:t>What to ask at open days? </a:t>
            </a:r>
            <a:endParaRPr lang="en-GB" sz="1200" b="1" dirty="0">
              <a:solidFill>
                <a:srgbClr val="3F3A71"/>
              </a:solidFill>
              <a:latin typeface="Gadugi" panose="020B0502040204020203" pitchFamily="34" charset="0"/>
              <a:ea typeface="Gadugi"/>
            </a:endParaRPr>
          </a:p>
          <a:p>
            <a:pPr algn="just"/>
            <a:r>
              <a:rPr lang="en-GB" sz="1200" dirty="0">
                <a:solidFill>
                  <a:srgbClr val="3F3A71"/>
                </a:solidFill>
                <a:latin typeface="Gadugi"/>
                <a:ea typeface="Gadugi"/>
              </a:rPr>
              <a:t>Visiting a university is the best way to get a real feel for the place. If you are going to move somewhere and study there for three years then you need to visit to know that it is the right place for you. </a:t>
            </a:r>
            <a:endParaRPr lang="en-GB" sz="1200" dirty="0">
              <a:solidFill>
                <a:srgbClr val="3F3A71"/>
              </a:solidFill>
              <a:latin typeface="Gadugi" panose="020B0502040204020203" pitchFamily="34" charset="0"/>
              <a:ea typeface="Gadugi"/>
            </a:endParaRPr>
          </a:p>
          <a:p>
            <a:pPr algn="just"/>
            <a:r>
              <a:rPr lang="en-GB" sz="1200" dirty="0">
                <a:solidFill>
                  <a:srgbClr val="3F3A71"/>
                </a:solidFill>
                <a:latin typeface="Gadugi"/>
                <a:ea typeface="Gadugi"/>
              </a:rPr>
              <a:t>Most universities employ Student Ambassadors to show visitors around. These are current students at the university and are a great source of information. You might also want to visit the Student Services or Academic Support Departments to find out about support for service children.</a:t>
            </a:r>
            <a:endParaRPr lang="en-GB" sz="1200" dirty="0">
              <a:solidFill>
                <a:srgbClr val="3F3A71"/>
              </a:solidFill>
              <a:latin typeface="Gadugi" panose="020B0502040204020203" pitchFamily="34" charset="0"/>
              <a:ea typeface="Gadugi"/>
            </a:endParaRPr>
          </a:p>
          <a:p>
            <a:pPr algn="just"/>
            <a:endParaRPr lang="en-GB" sz="1200" dirty="0">
              <a:solidFill>
                <a:srgbClr val="3F3A71"/>
              </a:solidFill>
              <a:latin typeface="Gadugi" panose="020B0502040204020203" pitchFamily="34" charset="0"/>
              <a:ea typeface="Gadugi"/>
            </a:endParaRPr>
          </a:p>
          <a:p>
            <a:pPr algn="just"/>
            <a:r>
              <a:rPr lang="en-GB" sz="1200" b="1" dirty="0">
                <a:solidFill>
                  <a:srgbClr val="3F3A71"/>
                </a:solidFill>
                <a:latin typeface="Gadugi"/>
                <a:ea typeface="Gadugi"/>
              </a:rPr>
              <a:t>What to do if you miss an open day?</a:t>
            </a:r>
          </a:p>
          <a:p>
            <a:pPr algn="just"/>
            <a:r>
              <a:rPr lang="en-GB" sz="1200" dirty="0">
                <a:solidFill>
                  <a:srgbClr val="3F3A71"/>
                </a:solidFill>
                <a:latin typeface="Gadugi"/>
                <a:ea typeface="Gadugi"/>
              </a:rPr>
              <a:t>Most universities will be more than happy to show around any prospective students outside of an open event. You should contact the Student Life/Student Recruitment Team to arrange this directly with them. </a:t>
            </a:r>
          </a:p>
        </p:txBody>
      </p:sp>
      <p:sp>
        <p:nvSpPr>
          <p:cNvPr id="14" name="TextBox 13">
            <a:extLst>
              <a:ext uri="{FF2B5EF4-FFF2-40B4-BE49-F238E27FC236}">
                <a16:creationId xmlns:a16="http://schemas.microsoft.com/office/drawing/2014/main" id="{648D38BD-23ED-7140-A75C-0898E4343258}"/>
              </a:ext>
            </a:extLst>
          </p:cNvPr>
          <p:cNvSpPr txBox="1"/>
          <p:nvPr/>
        </p:nvSpPr>
        <p:spPr>
          <a:xfrm>
            <a:off x="431800" y="10203403"/>
            <a:ext cx="1540019" cy="246221"/>
          </a:xfrm>
          <a:prstGeom prst="rect">
            <a:avLst/>
          </a:prstGeom>
          <a:noFill/>
        </p:spPr>
        <p:txBody>
          <a:bodyPr wrap="square" lIns="91440" tIns="45720" rIns="91440" bIns="45720" rtlCol="0" anchor="t">
            <a:spAutoFit/>
          </a:bodyPr>
          <a:lstStyle/>
          <a:p>
            <a:r>
              <a:rPr lang="en-US" sz="1000" dirty="0">
                <a:solidFill>
                  <a:srgbClr val="237B84"/>
                </a:solidFill>
                <a:latin typeface="Gadugi"/>
                <a:ea typeface="Gadugi"/>
              </a:rPr>
              <a:t>8 </a:t>
            </a:r>
            <a:r>
              <a:rPr lang="en-US" sz="1000" dirty="0">
                <a:latin typeface="Gadugi"/>
                <a:ea typeface="Gadugi"/>
              </a:rPr>
              <a:t>|</a:t>
            </a:r>
            <a:r>
              <a:rPr lang="en-US" sz="1000" dirty="0">
                <a:solidFill>
                  <a:srgbClr val="237B84"/>
                </a:solidFill>
                <a:latin typeface="Gadugi"/>
                <a:ea typeface="Gadugi"/>
              </a:rPr>
              <a:t> My Options</a:t>
            </a:r>
            <a:endParaRPr lang="en-US" sz="1000" dirty="0">
              <a:solidFill>
                <a:srgbClr val="237B84"/>
              </a:solidFill>
              <a:latin typeface="Gadugi" panose="020B0502040204020203" pitchFamily="34" charset="0"/>
            </a:endParaRPr>
          </a:p>
        </p:txBody>
      </p:sp>
      <p:sp>
        <p:nvSpPr>
          <p:cNvPr id="16" name="TextBox 15">
            <a:extLst>
              <a:ext uri="{FF2B5EF4-FFF2-40B4-BE49-F238E27FC236}">
                <a16:creationId xmlns:a16="http://schemas.microsoft.com/office/drawing/2014/main" id="{47E41092-2D93-D34E-8340-B5A039CE1040}"/>
              </a:ext>
            </a:extLst>
          </p:cNvPr>
          <p:cNvSpPr txBox="1"/>
          <p:nvPr/>
        </p:nvSpPr>
        <p:spPr>
          <a:xfrm>
            <a:off x="392010" y="634355"/>
            <a:ext cx="6529490" cy="1077218"/>
          </a:xfrm>
          <a:prstGeom prst="rect">
            <a:avLst/>
          </a:prstGeom>
          <a:noFill/>
        </p:spPr>
        <p:txBody>
          <a:bodyPr wrap="square" lIns="91440" tIns="45720" rIns="91440" bIns="45720" rtlCol="0" anchor="t">
            <a:spAutoFit/>
          </a:bodyPr>
          <a:lstStyle/>
          <a:p>
            <a:r>
              <a:rPr lang="en-GB" sz="3200" b="1">
                <a:solidFill>
                  <a:srgbClr val="3F346A"/>
                </a:solidFill>
                <a:latin typeface="Trebuchet MS"/>
              </a:rPr>
              <a:t>MAKING THE MOST OF OPEN DAYS AND OPEN EVENINGS</a:t>
            </a:r>
          </a:p>
        </p:txBody>
      </p:sp>
      <p:sp>
        <p:nvSpPr>
          <p:cNvPr id="9" name="Rounded Rectangle 1">
            <a:extLst>
              <a:ext uri="{FF2B5EF4-FFF2-40B4-BE49-F238E27FC236}">
                <a16:creationId xmlns:a16="http://schemas.microsoft.com/office/drawing/2014/main" id="{1A724DA9-B94B-9131-DA03-8A52B6373202}"/>
              </a:ext>
            </a:extLst>
          </p:cNvPr>
          <p:cNvSpPr/>
          <p:nvPr/>
        </p:nvSpPr>
        <p:spPr>
          <a:xfrm>
            <a:off x="3968762" y="5207813"/>
            <a:ext cx="3171401" cy="4793990"/>
          </a:xfrm>
          <a:prstGeom prst="roundRect">
            <a:avLst/>
          </a:prstGeom>
          <a:noFill/>
          <a:ln>
            <a:solidFill>
              <a:srgbClr val="237B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2E7028-5D1E-7EFB-42DA-DC6BA8FA1459}"/>
              </a:ext>
            </a:extLst>
          </p:cNvPr>
          <p:cNvSpPr txBox="1"/>
          <p:nvPr/>
        </p:nvSpPr>
        <p:spPr>
          <a:xfrm>
            <a:off x="4200537" y="5293750"/>
            <a:ext cx="2705100" cy="4524315"/>
          </a:xfrm>
          <a:prstGeom prst="rect">
            <a:avLst/>
          </a:prstGeom>
          <a:noFill/>
        </p:spPr>
        <p:txBody>
          <a:bodyPr wrap="square" lIns="91440" tIns="45720" rIns="91440" bIns="45720" rtlCol="0" anchor="t">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F3A71"/>
                </a:solidFill>
                <a:effectLst/>
                <a:uLnTx/>
                <a:uFillTx/>
                <a:latin typeface="Gadugi"/>
                <a:ea typeface="Gadugi"/>
              </a:rPr>
              <a:t>Some questions you might want to ask include</a:t>
            </a:r>
            <a:r>
              <a:rPr kumimoji="0" lang="en-GB" sz="1200" b="0" i="0" u="none" strike="noStrike" kern="1200" cap="none" spc="0" normalizeH="0" baseline="0" noProof="0" dirty="0">
                <a:ln>
                  <a:noFill/>
                </a:ln>
                <a:solidFill>
                  <a:srgbClr val="3F3A71"/>
                </a:solidFill>
                <a:effectLst/>
                <a:uLnTx/>
                <a:uFillTx/>
                <a:latin typeface="Gadugi"/>
                <a:ea typeface="Gadugi"/>
              </a:rPr>
              <a:t>:</a:t>
            </a:r>
          </a:p>
          <a:p>
            <a:pPr algn="just">
              <a:defRPr/>
            </a:pPr>
            <a:endParaRPr lang="en-GB" sz="1200" dirty="0">
              <a:solidFill>
                <a:srgbClr val="3F3A71"/>
              </a:solidFill>
              <a:latin typeface="Gadugi"/>
              <a:ea typeface="Gadugi"/>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F3A71"/>
                </a:solidFill>
                <a:effectLst/>
                <a:uLnTx/>
                <a:uFillTx/>
                <a:latin typeface="Gadugi"/>
                <a:ea typeface="Gadugi"/>
              </a:rPr>
              <a:t>What is the accommodation like?</a:t>
            </a:r>
            <a:endParaRPr lang="en-GB" sz="1200" b="0" i="0" u="none" strike="noStrike" kern="1200" cap="none" spc="0" normalizeH="0" baseline="0" noProof="0" dirty="0">
              <a:ln>
                <a:noFill/>
              </a:ln>
              <a:solidFill>
                <a:srgbClr val="3F3A71"/>
              </a:solidFill>
              <a:effectLst/>
              <a:uLnTx/>
              <a:uFillTx/>
              <a:latin typeface="Gadugi"/>
              <a:ea typeface="Gadugi"/>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F3A71"/>
                </a:solidFill>
                <a:effectLst/>
                <a:uLnTx/>
                <a:uFillTx/>
                <a:latin typeface="Gadugi"/>
                <a:ea typeface="Gadugi"/>
              </a:rPr>
              <a:t>Do most people live in halls of residence?</a:t>
            </a:r>
            <a:endParaRPr lang="en-GB" sz="1200" b="0" i="0" u="none" strike="noStrike" kern="1200" cap="none" spc="0" normalizeH="0" baseline="0" noProof="0" dirty="0">
              <a:ln>
                <a:noFill/>
              </a:ln>
              <a:solidFill>
                <a:srgbClr val="3F3A71"/>
              </a:solidFill>
              <a:effectLst/>
              <a:uLnTx/>
              <a:uFillTx/>
              <a:latin typeface="Gadugi"/>
              <a:ea typeface="Gadugi"/>
            </a:endParaRPr>
          </a:p>
          <a:p>
            <a:pPr marL="171450" indent="-171450" algn="just">
              <a:buFont typeface="Arial" panose="020B0604020202020204" pitchFamily="34" charset="0"/>
              <a:buChar char="•"/>
              <a:defRPr/>
            </a:pPr>
            <a:r>
              <a:rPr kumimoji="0" lang="en-GB" sz="1200" b="0" i="0" u="none" strike="noStrike" kern="1200" cap="none" spc="0" normalizeH="0" baseline="0" noProof="0" dirty="0">
                <a:ln>
                  <a:noFill/>
                </a:ln>
                <a:solidFill>
                  <a:srgbClr val="3F3A71"/>
                </a:solidFill>
                <a:effectLst/>
                <a:uLnTx/>
                <a:uFillTx/>
                <a:latin typeface="Gadugi"/>
                <a:ea typeface="Gadugi"/>
              </a:rPr>
              <a:t>What is the town or city like? Is it student friendly?</a:t>
            </a:r>
            <a:r>
              <a:rPr lang="en-GB" sz="1200" dirty="0">
                <a:solidFill>
                  <a:srgbClr val="3F3A71"/>
                </a:solidFill>
                <a:latin typeface="Gadugi"/>
                <a:ea typeface="Gadugi"/>
              </a:rPr>
              <a:t>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F3A71"/>
                </a:solidFill>
                <a:effectLst/>
                <a:uLnTx/>
                <a:uFillTx/>
                <a:latin typeface="Gadugi"/>
                <a:ea typeface="Gadugi"/>
              </a:rPr>
              <a:t>Is there good transport to the university and around the local area?</a:t>
            </a:r>
            <a:r>
              <a:rPr lang="en-GB" sz="1200" dirty="0">
                <a:solidFill>
                  <a:srgbClr val="3F3A71"/>
                </a:solidFill>
                <a:latin typeface="Gadugi"/>
                <a:ea typeface="Gadugi"/>
              </a:rPr>
              <a:t> </a:t>
            </a:r>
            <a:endParaRPr lang="en-GB" sz="1200" b="0" i="0" u="none" strike="noStrike" kern="1200" cap="none" spc="0" normalizeH="0" baseline="0" noProof="0" dirty="0">
              <a:ln>
                <a:noFill/>
              </a:ln>
              <a:solidFill>
                <a:srgbClr val="3F3A71"/>
              </a:solidFill>
              <a:effectLst/>
              <a:uLnTx/>
              <a:uFillTx/>
              <a:latin typeface="Gadugi" panose="020B0502040204020203" pitchFamily="34" charset="0"/>
              <a:ea typeface="Gadugi"/>
            </a:endParaRPr>
          </a:p>
          <a:p>
            <a:pPr marL="171450" indent="-171450" algn="just">
              <a:buFont typeface="Arial" panose="020B0604020202020204" pitchFamily="34" charset="0"/>
              <a:buChar char="•"/>
              <a:defRPr/>
            </a:pPr>
            <a:r>
              <a:rPr kumimoji="0" lang="en-GB" sz="1200" b="0" i="0" u="none" strike="noStrike" kern="1200" cap="none" spc="0" normalizeH="0" baseline="0" noProof="0" dirty="0">
                <a:ln>
                  <a:noFill/>
                </a:ln>
                <a:solidFill>
                  <a:srgbClr val="3F3A71"/>
                </a:solidFill>
                <a:effectLst/>
                <a:uLnTx/>
                <a:uFillTx/>
                <a:latin typeface="Gadugi"/>
                <a:ea typeface="Gadugi"/>
              </a:rPr>
              <a:t>Is there a Student Services or Support Department that can help if you are having any difficulties?</a:t>
            </a:r>
            <a:r>
              <a:rPr lang="en-GB" sz="1200" dirty="0">
                <a:solidFill>
                  <a:srgbClr val="3F3A71"/>
                </a:solidFill>
                <a:latin typeface="Gadugi"/>
                <a:ea typeface="Gadugi"/>
              </a:rPr>
              <a:t> </a:t>
            </a:r>
            <a:endParaRPr lang="en-GB" sz="1200" b="0" i="0" u="none" strike="noStrike" kern="1200" cap="none" spc="0" normalizeH="0" baseline="0" noProof="0" dirty="0">
              <a:ln>
                <a:noFill/>
              </a:ln>
              <a:solidFill>
                <a:srgbClr val="3F3A71"/>
              </a:solidFill>
              <a:effectLst/>
              <a:uLnTx/>
              <a:uFillTx/>
              <a:latin typeface="Gadugi" panose="020B0502040204020203" pitchFamily="34" charset="0"/>
              <a:ea typeface="Gadugi"/>
            </a:endParaRPr>
          </a:p>
          <a:p>
            <a:pPr marL="171450" indent="-171450" algn="just">
              <a:buFont typeface="Arial" panose="020B0604020202020204" pitchFamily="34" charset="0"/>
              <a:buChar char="•"/>
              <a:defRPr/>
            </a:pPr>
            <a:r>
              <a:rPr kumimoji="0" lang="en-GB" sz="1200" b="0" i="0" u="none" strike="noStrike" kern="1200" cap="none" spc="0" normalizeH="0" baseline="0" noProof="0" dirty="0">
                <a:ln>
                  <a:noFill/>
                </a:ln>
                <a:solidFill>
                  <a:srgbClr val="3F3A71"/>
                </a:solidFill>
                <a:effectLst/>
                <a:uLnTx/>
                <a:uFillTx/>
                <a:latin typeface="Gadugi"/>
                <a:ea typeface="Gadugi"/>
              </a:rPr>
              <a:t>Are there any jobs available on campus or locally for students?</a:t>
            </a:r>
            <a:r>
              <a:rPr lang="en-GB" sz="1200" dirty="0">
                <a:solidFill>
                  <a:srgbClr val="3F3A71"/>
                </a:solidFill>
                <a:latin typeface="Gadugi"/>
                <a:ea typeface="Gadugi"/>
              </a:rPr>
              <a:t> </a:t>
            </a:r>
            <a:endParaRPr lang="en-GB" sz="1200" b="0" i="0" u="none" strike="noStrike" kern="1200" cap="none" spc="0" normalizeH="0" baseline="0" noProof="0" dirty="0">
              <a:ln>
                <a:noFill/>
              </a:ln>
              <a:solidFill>
                <a:srgbClr val="3F3A71"/>
              </a:solidFill>
              <a:effectLst/>
              <a:uLnTx/>
              <a:uFillTx/>
              <a:latin typeface="Gadugi" panose="020B0502040204020203" pitchFamily="34" charset="0"/>
              <a:ea typeface="Gadugi"/>
            </a:endParaRPr>
          </a:p>
          <a:p>
            <a:pPr marL="171450" indent="-171450" algn="just">
              <a:buFont typeface="Arial,Sans-Serif" panose="020B0604020202020204" pitchFamily="34" charset="0"/>
              <a:buChar char="•"/>
              <a:defRPr/>
            </a:pPr>
            <a:r>
              <a:rPr lang="en-GB" sz="1200" dirty="0">
                <a:solidFill>
                  <a:srgbClr val="3F3A71"/>
                </a:solidFill>
                <a:latin typeface="Gadugi"/>
                <a:ea typeface="Gadugi"/>
              </a:rPr>
              <a:t>Do you have Creative Forces Ambassadors?</a:t>
            </a:r>
            <a:endParaRPr lang="en-US" sz="1200" dirty="0">
              <a:solidFill>
                <a:srgbClr val="3F3A71"/>
              </a:solidFill>
              <a:ea typeface="+mn-lt"/>
              <a:cs typeface="+mn-lt"/>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F3A71"/>
                </a:solidFill>
                <a:effectLst/>
                <a:uLnTx/>
                <a:uFillTx/>
                <a:latin typeface="Gadugi"/>
                <a:ea typeface="Gadugi"/>
              </a:rPr>
              <a:t>What bursaries, scholarships or fee waivers are there and how do you apply?</a:t>
            </a:r>
          </a:p>
          <a:p>
            <a:pPr marL="171450" indent="-171450" algn="just">
              <a:buFont typeface="Arial" panose="020B0604020202020204" pitchFamily="34" charset="0"/>
              <a:buChar char="•"/>
              <a:defRPr/>
            </a:pPr>
            <a:r>
              <a:rPr lang="en-GB" sz="1200" dirty="0">
                <a:solidFill>
                  <a:srgbClr val="3F3A71"/>
                </a:solidFill>
                <a:latin typeface="Gadugi"/>
                <a:ea typeface="Gadugi"/>
              </a:rPr>
              <a:t>Do you offer any specific support for service children?</a:t>
            </a:r>
          </a:p>
          <a:p>
            <a:pPr marL="171450" indent="-171450" algn="just">
              <a:buFont typeface="Arial" panose="020B0604020202020204" pitchFamily="34" charset="0"/>
              <a:buChar char="•"/>
              <a:defRPr/>
            </a:pPr>
            <a:endParaRPr lang="en-GB" sz="1200" dirty="0">
              <a:solidFill>
                <a:srgbClr val="3F3A71"/>
              </a:solidFill>
              <a:latin typeface="Gadugi"/>
              <a:ea typeface="Gadugi"/>
            </a:endParaRPr>
          </a:p>
        </p:txBody>
      </p:sp>
      <p:sp>
        <p:nvSpPr>
          <p:cNvPr id="12" name="Rectangle: Diagonal Corners Rounded 11">
            <a:extLst>
              <a:ext uri="{FF2B5EF4-FFF2-40B4-BE49-F238E27FC236}">
                <a16:creationId xmlns:a16="http://schemas.microsoft.com/office/drawing/2014/main" id="{9CB8A880-DA8C-BF1B-97EA-F7B0064D3412}"/>
              </a:ext>
            </a:extLst>
          </p:cNvPr>
          <p:cNvSpPr/>
          <p:nvPr/>
        </p:nvSpPr>
        <p:spPr>
          <a:xfrm>
            <a:off x="606822" y="8183896"/>
            <a:ext cx="2874546" cy="1939294"/>
          </a:xfrm>
          <a:prstGeom prst="round2DiagRect">
            <a:avLst/>
          </a:prstGeom>
          <a:solidFill>
            <a:srgbClr val="3F346A"/>
          </a:solidFill>
          <a:ln w="76200">
            <a:solidFill>
              <a:srgbClr val="05A49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latin typeface="Gadugi"/>
                <a:ea typeface="Gadugi"/>
              </a:rPr>
              <a:t>The option to tour the </a:t>
            </a:r>
            <a:r>
              <a:rPr lang="en-GB" sz="1200" b="1" dirty="0" err="1">
                <a:latin typeface="Gadugi"/>
                <a:ea typeface="Gadugi"/>
              </a:rPr>
              <a:t>uni</a:t>
            </a:r>
            <a:r>
              <a:rPr lang="en-GB" sz="1200" b="1" dirty="0">
                <a:latin typeface="Gadugi"/>
                <a:ea typeface="Gadugi"/>
              </a:rPr>
              <a:t> before choosing it would’ve been extremely useful, so if the opportunity is there, </a:t>
            </a:r>
          </a:p>
          <a:p>
            <a:pPr algn="ctr"/>
            <a:r>
              <a:rPr lang="en-GB" sz="1200" b="1" dirty="0">
                <a:latin typeface="Gadugi"/>
                <a:ea typeface="Gadugi"/>
              </a:rPr>
              <a:t>definitely take it. </a:t>
            </a:r>
          </a:p>
          <a:p>
            <a:pPr algn="ctr"/>
            <a:endParaRPr lang="en-GB" sz="1200" b="1" dirty="0">
              <a:latin typeface="Gadugi"/>
              <a:ea typeface="Gadugi"/>
            </a:endParaRPr>
          </a:p>
          <a:p>
            <a:pPr algn="ctr"/>
            <a:r>
              <a:rPr lang="en-GB" sz="1200" b="1" dirty="0">
                <a:solidFill>
                  <a:srgbClr val="05A49E"/>
                </a:solidFill>
                <a:latin typeface="Gadugi"/>
                <a:ea typeface="Gadugi"/>
              </a:rPr>
              <a:t>Rhianna, Service Child </a:t>
            </a:r>
          </a:p>
          <a:p>
            <a:pPr algn="ctr"/>
            <a:r>
              <a:rPr lang="en-GB" sz="1200" b="1" dirty="0">
                <a:solidFill>
                  <a:srgbClr val="05A49E"/>
                </a:solidFill>
                <a:latin typeface="Gadugi"/>
                <a:ea typeface="Gadugi"/>
              </a:rPr>
              <a:t>Biomedical Science</a:t>
            </a:r>
          </a:p>
          <a:p>
            <a:pPr algn="ctr"/>
            <a:r>
              <a:rPr lang="en-GB" sz="1200" b="1" dirty="0">
                <a:solidFill>
                  <a:srgbClr val="05A49E"/>
                </a:solidFill>
                <a:latin typeface="Gadugi"/>
                <a:ea typeface="Gadugi"/>
              </a:rPr>
              <a:t> Kings College, London</a:t>
            </a:r>
          </a:p>
        </p:txBody>
      </p:sp>
    </p:spTree>
    <p:extLst>
      <p:ext uri="{BB962C8B-B14F-4D97-AF65-F5344CB8AC3E}">
        <p14:creationId xmlns:p14="http://schemas.microsoft.com/office/powerpoint/2010/main" val="155553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25486C-C8F7-685D-78AD-8893B39DB5A2}"/>
              </a:ext>
            </a:extLst>
          </p:cNvPr>
          <p:cNvPicPr>
            <a:picLocks noChangeAspect="1"/>
          </p:cNvPicPr>
          <p:nvPr/>
        </p:nvPicPr>
        <p:blipFill>
          <a:blip r:embed="rId3"/>
          <a:stretch>
            <a:fillRect/>
          </a:stretch>
        </p:blipFill>
        <p:spPr>
          <a:xfrm>
            <a:off x="3209517" y="5949488"/>
            <a:ext cx="4350158" cy="4350158"/>
          </a:xfrm>
          <a:prstGeom prst="rect">
            <a:avLst/>
          </a:prstGeom>
        </p:spPr>
      </p:pic>
      <p:sp>
        <p:nvSpPr>
          <p:cNvPr id="5" name="TextBox 4">
            <a:extLst>
              <a:ext uri="{FF2B5EF4-FFF2-40B4-BE49-F238E27FC236}">
                <a16:creationId xmlns:a16="http://schemas.microsoft.com/office/drawing/2014/main" id="{A0175866-F441-E248-AA2E-20B9711567C8}"/>
              </a:ext>
            </a:extLst>
          </p:cNvPr>
          <p:cNvSpPr txBox="1"/>
          <p:nvPr/>
        </p:nvSpPr>
        <p:spPr>
          <a:xfrm>
            <a:off x="431800" y="1799219"/>
            <a:ext cx="6762957" cy="954107"/>
          </a:xfrm>
          <a:prstGeom prst="rect">
            <a:avLst/>
          </a:prstGeom>
          <a:noFill/>
        </p:spPr>
        <p:txBody>
          <a:bodyPr wrap="square" lIns="91440" tIns="45720" rIns="91440" bIns="45720" numCol="1" rtlCol="0" anchor="t">
            <a:spAutoFit/>
          </a:bodyPr>
          <a:lstStyle/>
          <a:p>
            <a:r>
              <a:rPr lang="en-GB" sz="1400" b="1">
                <a:solidFill>
                  <a:srgbClr val="237B84"/>
                </a:solidFill>
                <a:latin typeface="Gadugi"/>
                <a:ea typeface="Gadugi"/>
              </a:rPr>
              <a:t>When exploring your post-16 options, it is important to make the most of open evenings and days. Grab hold of opportunities to speak with course leaders and teachers at both further education colleges and sixth forms to find out more about the courses on offer. </a:t>
            </a:r>
            <a:endParaRPr lang="en-GB" sz="1400" b="1">
              <a:solidFill>
                <a:srgbClr val="237B84"/>
              </a:solidFill>
              <a:latin typeface="Gadugi" panose="020B0502040204020203" pitchFamily="34" charset="0"/>
            </a:endParaRPr>
          </a:p>
        </p:txBody>
      </p:sp>
      <p:sp>
        <p:nvSpPr>
          <p:cNvPr id="6" name="TextBox 5">
            <a:extLst>
              <a:ext uri="{FF2B5EF4-FFF2-40B4-BE49-F238E27FC236}">
                <a16:creationId xmlns:a16="http://schemas.microsoft.com/office/drawing/2014/main" id="{30BF8BFF-C7F2-6A43-AEDC-1136BB7EAB7F}"/>
              </a:ext>
            </a:extLst>
          </p:cNvPr>
          <p:cNvSpPr txBox="1"/>
          <p:nvPr/>
        </p:nvSpPr>
        <p:spPr>
          <a:xfrm>
            <a:off x="431800" y="2829680"/>
            <a:ext cx="6804496" cy="3970318"/>
          </a:xfrm>
          <a:prstGeom prst="rect">
            <a:avLst/>
          </a:prstGeom>
          <a:noFill/>
        </p:spPr>
        <p:txBody>
          <a:bodyPr wrap="square" lIns="91440" tIns="45720" rIns="91440" bIns="45720" numCol="2" spcCol="252000" rtlCol="0" anchor="t">
            <a:spAutoFit/>
          </a:bodyPr>
          <a:lstStyle/>
          <a:p>
            <a:r>
              <a:rPr lang="en-GB" sz="1200" dirty="0">
                <a:solidFill>
                  <a:srgbClr val="3F3A71"/>
                </a:solidFill>
                <a:latin typeface="Gadugi"/>
                <a:ea typeface="Gadugi"/>
              </a:rPr>
              <a:t>You will typically be picking between qualifications such as A Levels, BTECs, </a:t>
            </a:r>
            <a:r>
              <a:rPr lang="en-GB" sz="1200" dirty="0" err="1">
                <a:solidFill>
                  <a:srgbClr val="3F3A71"/>
                </a:solidFill>
                <a:latin typeface="Gadugi"/>
                <a:ea typeface="Gadugi"/>
              </a:rPr>
              <a:t>Technicals</a:t>
            </a:r>
            <a:r>
              <a:rPr lang="en-GB" sz="1200" dirty="0">
                <a:solidFill>
                  <a:srgbClr val="3F3A71"/>
                </a:solidFill>
                <a:latin typeface="Gadugi"/>
                <a:ea typeface="Gadugi"/>
              </a:rPr>
              <a:t> and Diplomas, all of which can vary greatly in terms of content, the way you are taught and assessed, and the value they carry when applying for post-18 options. Most Higher Education Institutions recognise the skills gained across study at Level 3 but some institutions may have strict entry criteria. For example, the University of Cambridge and Oxford will not accept BTEC qualifications. </a:t>
            </a:r>
            <a:endParaRPr lang="en-GB" sz="1200" dirty="0">
              <a:solidFill>
                <a:srgbClr val="3F3A71"/>
              </a:solidFill>
              <a:latin typeface="Gadugi" panose="020B0502040204020203" pitchFamily="34" charset="0"/>
            </a:endParaRPr>
          </a:p>
          <a:p>
            <a:endParaRPr lang="en-GB" sz="1200" dirty="0">
              <a:solidFill>
                <a:srgbClr val="3F3A71"/>
              </a:solidFill>
              <a:latin typeface="Gadugi" panose="020B0502040204020203" pitchFamily="34" charset="0"/>
            </a:endParaRPr>
          </a:p>
          <a:p>
            <a:r>
              <a:rPr lang="en-GB" sz="1200" dirty="0">
                <a:solidFill>
                  <a:srgbClr val="3F3A71"/>
                </a:solidFill>
                <a:latin typeface="Gadugi"/>
                <a:ea typeface="Gadugi"/>
              </a:rPr>
              <a:t>It is also important to consider how you want to spend your time; sixth form study typically includes five days a week at school, whilst college may only require you to attend </a:t>
            </a:r>
          </a:p>
          <a:p>
            <a:r>
              <a:rPr lang="en-GB" sz="1200" dirty="0">
                <a:solidFill>
                  <a:srgbClr val="3F3A71"/>
                </a:solidFill>
                <a:latin typeface="Gadugi"/>
                <a:ea typeface="Gadugi"/>
              </a:rPr>
              <a:t>two-three days per week. Both settings vary in their expectations of students. </a:t>
            </a:r>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ndParaRPr>
          </a:p>
          <a:p>
            <a:r>
              <a:rPr lang="en-GB" sz="1200" dirty="0">
                <a:solidFill>
                  <a:srgbClr val="3F3A71"/>
                </a:solidFill>
                <a:latin typeface="Gadugi"/>
                <a:ea typeface="Gadugi"/>
              </a:rPr>
              <a:t>The most important thing to remember when choosing your post-16 options is to focus on the subject(s) you enjoy and explore where you could take this interest in the future. Some students are amazed that they can study music full time at college and then apply for a </a:t>
            </a:r>
          </a:p>
          <a:p>
            <a:r>
              <a:rPr lang="en-GB" sz="1200" dirty="0">
                <a:solidFill>
                  <a:srgbClr val="3F3A71"/>
                </a:solidFill>
                <a:latin typeface="Gadugi"/>
                <a:ea typeface="Gadugi"/>
              </a:rPr>
              <a:t>music-based degree. </a:t>
            </a:r>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ndParaRPr>
          </a:p>
          <a:p>
            <a:r>
              <a:rPr lang="en-GB" sz="1200" dirty="0">
                <a:solidFill>
                  <a:srgbClr val="3F3A71"/>
                </a:solidFill>
                <a:latin typeface="Gadugi"/>
                <a:ea typeface="Gadugi"/>
              </a:rPr>
              <a:t>Research is your best friend. Focus on your ambitions and interests, and don’t get caught up in what others are doing or want you to do. </a:t>
            </a:r>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ndParaRPr>
          </a:p>
          <a:p>
            <a:r>
              <a:rPr lang="en-GB" sz="1200" dirty="0">
                <a:solidFill>
                  <a:srgbClr val="3F3A71"/>
                </a:solidFill>
                <a:latin typeface="Gadugi"/>
                <a:ea typeface="Gadugi"/>
              </a:rPr>
              <a:t>Post-16 study can open up lots of opportunities for the future. </a:t>
            </a:r>
            <a:endParaRPr lang="en-GB" sz="1200" dirty="0">
              <a:solidFill>
                <a:srgbClr val="3F3A71"/>
              </a:solidFill>
              <a:latin typeface="Gadugi" panose="020B0502040204020203" pitchFamily="34" charset="0"/>
              <a:ea typeface="Gadugi"/>
            </a:endParaRPr>
          </a:p>
          <a:p>
            <a:endParaRPr lang="en-GB" sz="1200" dirty="0">
              <a:solidFill>
                <a:srgbClr val="3F3A71"/>
              </a:solidFill>
              <a:latin typeface="Gadugi" panose="020B0502040204020203" pitchFamily="34" charset="0"/>
            </a:endParaRPr>
          </a:p>
          <a:p>
            <a:r>
              <a:rPr lang="en-GB" sz="1200" dirty="0">
                <a:solidFill>
                  <a:srgbClr val="3F3A71"/>
                </a:solidFill>
                <a:latin typeface="Gadugi" panose="020B0502040204020203" pitchFamily="34" charset="0"/>
              </a:rPr>
              <a:t>Check out the Careers Pilot website to explore where the subjects you love could lead. </a:t>
            </a:r>
          </a:p>
          <a:p>
            <a:endParaRPr lang="en-GB" sz="1200" dirty="0">
              <a:solidFill>
                <a:srgbClr val="3F3A71"/>
              </a:solidFill>
              <a:latin typeface="Gadugi" panose="020B0502040204020203" pitchFamily="34" charset="0"/>
            </a:endParaRPr>
          </a:p>
          <a:p>
            <a:pPr marL="171450" indent="-171450">
              <a:buFont typeface="Arial" panose="020B0604020202020204" pitchFamily="34" charset="0"/>
              <a:buChar char="•"/>
            </a:pPr>
            <a:r>
              <a:rPr lang="en-GB" sz="1200" dirty="0">
                <a:solidFill>
                  <a:srgbClr val="3F3A71"/>
                </a:solidFill>
                <a:latin typeface="Gadugi" panose="020B0502040204020203" pitchFamily="34" charset="0"/>
                <a:hlinkClick r:id="rId4">
                  <a:extLst>
                    <a:ext uri="{A12FA001-AC4F-418D-AE19-62706E023703}">
                      <ahyp:hlinkClr xmlns:ahyp="http://schemas.microsoft.com/office/drawing/2018/hyperlinkcolor" val="tx"/>
                    </a:ext>
                  </a:extLst>
                </a:hlinkClick>
              </a:rPr>
              <a:t>https://www.careerpilot.org.uk/job-sectors/subjects</a:t>
            </a:r>
            <a:r>
              <a:rPr lang="en-GB" sz="1200" dirty="0">
                <a:solidFill>
                  <a:srgbClr val="3F3A71"/>
                </a:solidFill>
                <a:latin typeface="Gadugi" panose="020B0502040204020203" pitchFamily="34" charset="0"/>
              </a:rPr>
              <a:t> </a:t>
            </a:r>
          </a:p>
          <a:p>
            <a:pPr marL="171450" indent="-171450">
              <a:buFont typeface="Arial" panose="020B0604020202020204" pitchFamily="34" charset="0"/>
              <a:buChar char="•"/>
            </a:pPr>
            <a:r>
              <a:rPr lang="en-GB" sz="1200" dirty="0">
                <a:solidFill>
                  <a:srgbClr val="3F3A71"/>
                </a:solidFill>
                <a:latin typeface="Gadugi" panose="020B0502040204020203" pitchFamily="34" charset="0"/>
                <a:hlinkClick r:id="rId5">
                  <a:extLst>
                    <a:ext uri="{A12FA001-AC4F-418D-AE19-62706E023703}">
                      <ahyp:hlinkClr xmlns:ahyp="http://schemas.microsoft.com/office/drawing/2018/hyperlinkcolor" val="tx"/>
                    </a:ext>
                  </a:extLst>
                </a:hlinkClick>
              </a:rPr>
              <a:t>https://www.prospects.ac.uk/further-education/post-16-career-choices</a:t>
            </a:r>
            <a:r>
              <a:rPr lang="en-GB" sz="1200" dirty="0">
                <a:solidFill>
                  <a:srgbClr val="3F3A71"/>
                </a:solidFill>
                <a:latin typeface="Gadugi" panose="020B0502040204020203" pitchFamily="34" charset="0"/>
              </a:rPr>
              <a:t> </a:t>
            </a:r>
          </a:p>
        </p:txBody>
      </p:sp>
      <p:sp>
        <p:nvSpPr>
          <p:cNvPr id="14" name="TextBox 13">
            <a:extLst>
              <a:ext uri="{FF2B5EF4-FFF2-40B4-BE49-F238E27FC236}">
                <a16:creationId xmlns:a16="http://schemas.microsoft.com/office/drawing/2014/main" id="{648D38BD-23ED-7140-A75C-0898E4343258}"/>
              </a:ext>
            </a:extLst>
          </p:cNvPr>
          <p:cNvSpPr txBox="1"/>
          <p:nvPr/>
        </p:nvSpPr>
        <p:spPr>
          <a:xfrm>
            <a:off x="5162407" y="10058401"/>
            <a:ext cx="2032350" cy="246221"/>
          </a:xfrm>
          <a:prstGeom prst="rect">
            <a:avLst/>
          </a:prstGeom>
          <a:noFill/>
        </p:spPr>
        <p:txBody>
          <a:bodyPr wrap="square" lIns="91440" tIns="45720" rIns="91440" bIns="45720" rtlCol="0" anchor="t">
            <a:spAutoFit/>
          </a:bodyPr>
          <a:lstStyle/>
          <a:p>
            <a:pPr algn="r"/>
            <a:r>
              <a:rPr lang="en-US" sz="1000" dirty="0">
                <a:solidFill>
                  <a:srgbClr val="237B84"/>
                </a:solidFill>
                <a:latin typeface="Gadugi"/>
                <a:ea typeface="Gadugi"/>
              </a:rPr>
              <a:t>What Do I Need To Know?</a:t>
            </a:r>
            <a:r>
              <a:rPr lang="en-US" sz="1000" dirty="0">
                <a:solidFill>
                  <a:srgbClr val="3F3A71"/>
                </a:solidFill>
                <a:latin typeface="Gadugi"/>
                <a:ea typeface="Gadugi"/>
              </a:rPr>
              <a:t> | </a:t>
            </a:r>
            <a:r>
              <a:rPr lang="en-US" sz="1000" dirty="0">
                <a:solidFill>
                  <a:srgbClr val="288184"/>
                </a:solidFill>
                <a:latin typeface="Gadugi"/>
                <a:ea typeface="Gadugi"/>
              </a:rPr>
              <a:t>9</a:t>
            </a:r>
            <a:r>
              <a:rPr lang="en-US" sz="1000" dirty="0">
                <a:latin typeface="Gadugi"/>
                <a:ea typeface="Gadugi"/>
              </a:rPr>
              <a:t> </a:t>
            </a:r>
            <a:endParaRPr lang="en-US" sz="1000" dirty="0">
              <a:solidFill>
                <a:srgbClr val="237B84"/>
              </a:solidFill>
              <a:latin typeface="Gadugi" panose="020B0502040204020203" pitchFamily="34" charset="0"/>
            </a:endParaRPr>
          </a:p>
        </p:txBody>
      </p:sp>
      <p:sp>
        <p:nvSpPr>
          <p:cNvPr id="16" name="TextBox 15">
            <a:extLst>
              <a:ext uri="{FF2B5EF4-FFF2-40B4-BE49-F238E27FC236}">
                <a16:creationId xmlns:a16="http://schemas.microsoft.com/office/drawing/2014/main" id="{47E41092-2D93-D34E-8340-B5A039CE1040}"/>
              </a:ext>
            </a:extLst>
          </p:cNvPr>
          <p:cNvSpPr txBox="1"/>
          <p:nvPr/>
        </p:nvSpPr>
        <p:spPr>
          <a:xfrm>
            <a:off x="431800" y="645647"/>
            <a:ext cx="6529490" cy="1077218"/>
          </a:xfrm>
          <a:prstGeom prst="rect">
            <a:avLst/>
          </a:prstGeom>
          <a:noFill/>
        </p:spPr>
        <p:txBody>
          <a:bodyPr wrap="square" rtlCol="0">
            <a:spAutoFit/>
          </a:bodyPr>
          <a:lstStyle/>
          <a:p>
            <a:r>
              <a:rPr lang="en-GB" sz="3200" b="1">
                <a:solidFill>
                  <a:srgbClr val="3F346A"/>
                </a:solidFill>
                <a:latin typeface="Trebuchet MS" panose="020B0703020202090204" pitchFamily="34" charset="0"/>
              </a:rPr>
              <a:t>HOW TO MAKE THE BEST CHOICE FOR POST-16 STUDY</a:t>
            </a:r>
          </a:p>
        </p:txBody>
      </p:sp>
      <p:sp>
        <p:nvSpPr>
          <p:cNvPr id="7" name="Rectangle: Rounded Corners 6">
            <a:extLst>
              <a:ext uri="{FF2B5EF4-FFF2-40B4-BE49-F238E27FC236}">
                <a16:creationId xmlns:a16="http://schemas.microsoft.com/office/drawing/2014/main" id="{F40462E9-4F7D-637A-3021-5CE0CCFBBEC1}"/>
              </a:ext>
            </a:extLst>
          </p:cNvPr>
          <p:cNvSpPr/>
          <p:nvPr/>
        </p:nvSpPr>
        <p:spPr>
          <a:xfrm>
            <a:off x="777841" y="7662959"/>
            <a:ext cx="2777717" cy="2639175"/>
          </a:xfrm>
          <a:prstGeom prst="roundRect">
            <a:avLst/>
          </a:prstGeom>
          <a:solidFill>
            <a:srgbClr val="3F346A"/>
          </a:solidFill>
          <a:ln>
            <a:noFill/>
          </a:ln>
        </p:spPr>
        <p:style>
          <a:lnRef idx="2">
            <a:schemeClr val="accent1">
              <a:shade val="50000"/>
            </a:schemeClr>
          </a:lnRef>
          <a:fillRef idx="1">
            <a:schemeClr val="accent1"/>
          </a:fillRef>
          <a:effectRef idx="0">
            <a:schemeClr val="accent1"/>
          </a:effectRef>
          <a:fontRef idx="minor">
            <a:schemeClr val="lt1"/>
          </a:fontRef>
        </p:style>
        <p:txBody>
          <a:bodyPr lIns="89533" tIns="44766" rIns="89533" bIns="44766" rtlCol="0" anchor="ctr"/>
          <a:lstStyle/>
          <a:p>
            <a:pPr algn="ctr"/>
            <a:r>
              <a:rPr lang="en-US" sz="1200" b="1" dirty="0">
                <a:latin typeface="Gadugi"/>
                <a:ea typeface="Gadugi"/>
                <a:cs typeface="Calibri"/>
              </a:rPr>
              <a:t>Are you unsure what you want to do in the future?</a:t>
            </a:r>
          </a:p>
          <a:p>
            <a:pPr algn="ctr"/>
            <a:endParaRPr lang="en-US" sz="1200" dirty="0">
              <a:latin typeface="Gadugi"/>
              <a:ea typeface="Gadugi"/>
              <a:cs typeface="Calibri"/>
            </a:endParaRPr>
          </a:p>
          <a:p>
            <a:pPr algn="ctr"/>
            <a:r>
              <a:rPr lang="en-US" sz="1200" dirty="0">
                <a:latin typeface="Gadugi"/>
                <a:ea typeface="Gadugi"/>
                <a:cs typeface="Calibri"/>
              </a:rPr>
              <a:t>Then </a:t>
            </a:r>
            <a:r>
              <a:rPr lang="en-US" sz="1200" i="1" dirty="0">
                <a:latin typeface="Gadugi"/>
                <a:ea typeface="Gadugi"/>
                <a:cs typeface="Calibri"/>
              </a:rPr>
              <a:t>facilitating A Levels </a:t>
            </a:r>
            <a:r>
              <a:rPr lang="en-US" sz="1200" dirty="0">
                <a:latin typeface="Gadugi"/>
                <a:ea typeface="Gadugi"/>
                <a:cs typeface="Calibri"/>
              </a:rPr>
              <a:t>could be the answer; these include subjects like </a:t>
            </a:r>
            <a:r>
              <a:rPr lang="en-US" sz="1200" dirty="0" err="1">
                <a:latin typeface="Gadugi"/>
                <a:ea typeface="Gadugi"/>
                <a:cs typeface="Calibri"/>
              </a:rPr>
              <a:t>Maths</a:t>
            </a:r>
            <a:r>
              <a:rPr lang="en-US" sz="1200" dirty="0">
                <a:latin typeface="Gadugi"/>
                <a:ea typeface="Gadugi"/>
                <a:cs typeface="Calibri"/>
              </a:rPr>
              <a:t>, English, Science, Humanities and MFL. They support you to develop a number of transferrable skills and keep your post-18 options open.</a:t>
            </a:r>
          </a:p>
        </p:txBody>
      </p:sp>
      <p:pic>
        <p:nvPicPr>
          <p:cNvPr id="2" name="Picture 7" descr="Icon&#10;&#10;Description automatically generated">
            <a:extLst>
              <a:ext uri="{FF2B5EF4-FFF2-40B4-BE49-F238E27FC236}">
                <a16:creationId xmlns:a16="http://schemas.microsoft.com/office/drawing/2014/main" id="{294A4E42-046F-9DB7-9F61-9A896DAD1277}"/>
              </a:ext>
            </a:extLst>
          </p:cNvPr>
          <p:cNvPicPr>
            <a:picLocks noChangeAspect="1"/>
          </p:cNvPicPr>
          <p:nvPr/>
        </p:nvPicPr>
        <p:blipFill>
          <a:blip r:embed="rId6"/>
          <a:stretch>
            <a:fillRect/>
          </a:stretch>
        </p:blipFill>
        <p:spPr>
          <a:xfrm>
            <a:off x="217506" y="6972752"/>
            <a:ext cx="1152329" cy="1151815"/>
          </a:xfrm>
          <a:prstGeom prst="rect">
            <a:avLst/>
          </a:prstGeom>
        </p:spPr>
      </p:pic>
      <p:sp>
        <p:nvSpPr>
          <p:cNvPr id="15" name="Rectangle: Diagonal Corners Rounded 14">
            <a:extLst>
              <a:ext uri="{FF2B5EF4-FFF2-40B4-BE49-F238E27FC236}">
                <a16:creationId xmlns:a16="http://schemas.microsoft.com/office/drawing/2014/main" id="{3C219917-ED94-6040-D445-1F677B6A1D3A}"/>
              </a:ext>
            </a:extLst>
          </p:cNvPr>
          <p:cNvSpPr/>
          <p:nvPr/>
        </p:nvSpPr>
        <p:spPr>
          <a:xfrm>
            <a:off x="4048016" y="6918288"/>
            <a:ext cx="2874546" cy="2559763"/>
          </a:xfrm>
          <a:prstGeom prst="round2DiagRect">
            <a:avLst/>
          </a:prstGeom>
          <a:solidFill>
            <a:srgbClr val="3F346A"/>
          </a:solidFill>
          <a:ln w="76200">
            <a:solidFill>
              <a:srgbClr val="05A49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latin typeface="Gadugi"/>
                <a:ea typeface="Gadugi"/>
              </a:rPr>
              <a:t>Pick something you enjoy doing and, ultimately, you won’t be regretful. If you have any issues, go and talk to someone; a different point of view is always useful and talking aloud can make things seem much </a:t>
            </a:r>
          </a:p>
          <a:p>
            <a:pPr algn="ctr"/>
            <a:r>
              <a:rPr lang="en-GB" sz="1200" b="1" dirty="0">
                <a:latin typeface="Gadugi"/>
                <a:ea typeface="Gadugi"/>
              </a:rPr>
              <a:t>more obvious.</a:t>
            </a:r>
          </a:p>
          <a:p>
            <a:pPr algn="ctr"/>
            <a:endParaRPr lang="en-GB" sz="1200" b="1" dirty="0">
              <a:latin typeface="Gadugi"/>
              <a:ea typeface="Gadugi"/>
            </a:endParaRPr>
          </a:p>
          <a:p>
            <a:pPr algn="ctr"/>
            <a:r>
              <a:rPr lang="en-GB" sz="1200" b="1" dirty="0">
                <a:solidFill>
                  <a:srgbClr val="05A49E"/>
                </a:solidFill>
                <a:latin typeface="Gadugi"/>
                <a:ea typeface="Gadugi"/>
              </a:rPr>
              <a:t>Rhianna, Service Child</a:t>
            </a:r>
          </a:p>
          <a:p>
            <a:pPr algn="ctr"/>
            <a:r>
              <a:rPr lang="en-GB" sz="1200" b="1" dirty="0">
                <a:solidFill>
                  <a:srgbClr val="05A49E"/>
                </a:solidFill>
                <a:latin typeface="Gadugi"/>
                <a:ea typeface="Gadugi"/>
              </a:rPr>
              <a:t>Biomedical Science</a:t>
            </a:r>
          </a:p>
          <a:p>
            <a:pPr algn="ctr"/>
            <a:r>
              <a:rPr lang="en-GB" sz="1200" b="1" dirty="0">
                <a:solidFill>
                  <a:srgbClr val="05A49E"/>
                </a:solidFill>
                <a:latin typeface="Gadugi"/>
                <a:ea typeface="Gadugi"/>
              </a:rPr>
              <a:t>Kings College, London</a:t>
            </a:r>
          </a:p>
        </p:txBody>
      </p:sp>
    </p:spTree>
    <p:extLst>
      <p:ext uri="{BB962C8B-B14F-4D97-AF65-F5344CB8AC3E}">
        <p14:creationId xmlns:p14="http://schemas.microsoft.com/office/powerpoint/2010/main" val="214959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E405D0-74BC-374C-9D87-4A9741AAE5FA}"/>
              </a:ext>
            </a:extLst>
          </p:cNvPr>
          <p:cNvPicPr>
            <a:picLocks noChangeAspect="1"/>
          </p:cNvPicPr>
          <p:nvPr/>
        </p:nvPicPr>
        <p:blipFill>
          <a:blip r:embed="rId3"/>
          <a:stretch>
            <a:fillRect/>
          </a:stretch>
        </p:blipFill>
        <p:spPr>
          <a:xfrm>
            <a:off x="3779837" y="7011768"/>
            <a:ext cx="4350158" cy="4350158"/>
          </a:xfrm>
          <a:prstGeom prst="rect">
            <a:avLst/>
          </a:prstGeom>
        </p:spPr>
      </p:pic>
      <p:sp>
        <p:nvSpPr>
          <p:cNvPr id="5" name="TextBox 4">
            <a:extLst>
              <a:ext uri="{FF2B5EF4-FFF2-40B4-BE49-F238E27FC236}">
                <a16:creationId xmlns:a16="http://schemas.microsoft.com/office/drawing/2014/main" id="{A0175866-F441-E248-AA2E-20B9711567C8}"/>
              </a:ext>
            </a:extLst>
          </p:cNvPr>
          <p:cNvSpPr txBox="1"/>
          <p:nvPr/>
        </p:nvSpPr>
        <p:spPr>
          <a:xfrm>
            <a:off x="431800" y="1799219"/>
            <a:ext cx="6762957" cy="738664"/>
          </a:xfrm>
          <a:prstGeom prst="rect">
            <a:avLst/>
          </a:prstGeom>
          <a:noFill/>
        </p:spPr>
        <p:txBody>
          <a:bodyPr wrap="square" numCol="1" rtlCol="0">
            <a:spAutoFit/>
          </a:bodyPr>
          <a:lstStyle/>
          <a:p>
            <a:r>
              <a:rPr lang="en-GB" sz="1400" b="1">
                <a:solidFill>
                  <a:srgbClr val="237B84"/>
                </a:solidFill>
                <a:latin typeface="Gadugi" panose="020B0502040204020203" pitchFamily="34" charset="0"/>
              </a:rPr>
              <a:t>The most important thing to consider about your next steps is discovering what you enjoy! You will be studying a subject in depth at post-18 and you need to have a genuine interest to keep you engaged and motivated.</a:t>
            </a:r>
          </a:p>
        </p:txBody>
      </p:sp>
      <p:sp>
        <p:nvSpPr>
          <p:cNvPr id="6" name="TextBox 5">
            <a:extLst>
              <a:ext uri="{FF2B5EF4-FFF2-40B4-BE49-F238E27FC236}">
                <a16:creationId xmlns:a16="http://schemas.microsoft.com/office/drawing/2014/main" id="{30BF8BFF-C7F2-6A43-AEDC-1136BB7EAB7F}"/>
              </a:ext>
            </a:extLst>
          </p:cNvPr>
          <p:cNvSpPr txBox="1"/>
          <p:nvPr/>
        </p:nvSpPr>
        <p:spPr>
          <a:xfrm>
            <a:off x="403581" y="2693853"/>
            <a:ext cx="6804496" cy="5632311"/>
          </a:xfrm>
          <a:prstGeom prst="rect">
            <a:avLst/>
          </a:prstGeom>
          <a:noFill/>
        </p:spPr>
        <p:txBody>
          <a:bodyPr wrap="square" numCol="2" spcCol="252000" rtlCol="0">
            <a:spAutoFit/>
          </a:bodyPr>
          <a:lstStyle/>
          <a:p>
            <a:pPr algn="just"/>
            <a:r>
              <a:rPr lang="en-GB" sz="1200" dirty="0">
                <a:solidFill>
                  <a:srgbClr val="3F3A71"/>
                </a:solidFill>
                <a:latin typeface="Gadugi" panose="020B0502040204020203" pitchFamily="34" charset="0"/>
              </a:rPr>
              <a:t>Gaining a degree in any subject will give you an </a:t>
            </a:r>
          </a:p>
          <a:p>
            <a:pPr algn="just"/>
            <a:r>
              <a:rPr lang="en-GB" sz="1200" dirty="0">
                <a:solidFill>
                  <a:srgbClr val="3F3A71"/>
                </a:solidFill>
                <a:latin typeface="Gadugi" panose="020B0502040204020203" pitchFamily="34" charset="0"/>
              </a:rPr>
              <a:t>advantage, but some careers do require a specific degree. It’s a good idea to do some research first, especially if you already have an idea of what you would like to do in the future. </a:t>
            </a:r>
          </a:p>
          <a:p>
            <a:pPr algn="just"/>
            <a:r>
              <a:rPr lang="en-GB" sz="1200" dirty="0">
                <a:solidFill>
                  <a:srgbClr val="3F3A71"/>
                </a:solidFill>
                <a:latin typeface="Gadugi" panose="020B0502040204020203" pitchFamily="34" charset="0"/>
              </a:rPr>
              <a:t>For most careers, it’s the skills you gain from your degree that are important. </a:t>
            </a:r>
          </a:p>
          <a:p>
            <a:pPr algn="just"/>
            <a:endParaRPr lang="en-GB" sz="1200" dirty="0">
              <a:solidFill>
                <a:srgbClr val="3F3A71"/>
              </a:solidFill>
              <a:latin typeface="Gadugi" panose="020B0502040204020203" pitchFamily="34" charset="0"/>
            </a:endParaRPr>
          </a:p>
          <a:p>
            <a:pPr algn="just"/>
            <a:r>
              <a:rPr lang="en-GB" sz="1200" dirty="0">
                <a:solidFill>
                  <a:srgbClr val="3F3A71"/>
                </a:solidFill>
                <a:latin typeface="Gadugi" panose="020B0502040204020203" pitchFamily="34" charset="0"/>
              </a:rPr>
              <a:t>For example, History is a broad degree and the </a:t>
            </a:r>
          </a:p>
          <a:p>
            <a:pPr algn="just"/>
            <a:r>
              <a:rPr lang="en-GB" sz="1200" dirty="0">
                <a:solidFill>
                  <a:srgbClr val="3F3A71"/>
                </a:solidFill>
                <a:latin typeface="Gadugi" panose="020B0502040204020203" pitchFamily="34" charset="0"/>
              </a:rPr>
              <a:t>skills you will gain include analysis, investigating, debating, reflecting, evaluating, researching and critical thinking, which are applicable to multiple careers. </a:t>
            </a:r>
          </a:p>
          <a:p>
            <a:pPr algn="just"/>
            <a:endParaRPr lang="en-GB" sz="1200" dirty="0">
              <a:solidFill>
                <a:srgbClr val="3F3A71"/>
              </a:solidFill>
              <a:latin typeface="Gadugi" panose="020B0502040204020203" pitchFamily="34" charset="0"/>
            </a:endParaRPr>
          </a:p>
          <a:p>
            <a:pPr algn="just"/>
            <a:r>
              <a:rPr lang="en-GB" sz="1200" dirty="0">
                <a:solidFill>
                  <a:srgbClr val="3F3A71"/>
                </a:solidFill>
                <a:latin typeface="Gadugi" panose="020B0502040204020203" pitchFamily="34" charset="0"/>
              </a:rPr>
              <a:t>There are over 37,000 courses available at nearly 200 universities in the UK, so there is plenty of choice! There are subjects you will have studied at school, but there will also be subjects you won’t have studied before, such as, Criminology, International Relations and Law. You can research courses using UCAS or by viewing university websites. </a:t>
            </a:r>
          </a:p>
          <a:p>
            <a:pPr algn="just"/>
            <a:endParaRPr lang="en-GB" sz="1200" dirty="0">
              <a:solidFill>
                <a:srgbClr val="3F3A71"/>
              </a:solidFill>
              <a:latin typeface="Gadugi" panose="020B0502040204020203" pitchFamily="34" charset="0"/>
            </a:endParaRPr>
          </a:p>
          <a:p>
            <a:pPr algn="just"/>
            <a:endParaRPr lang="en-GB" sz="1200" dirty="0">
              <a:solidFill>
                <a:srgbClr val="3F3A71"/>
              </a:solidFill>
              <a:latin typeface="Gadugi" panose="020B0502040204020203" pitchFamily="34" charset="0"/>
            </a:endParaRPr>
          </a:p>
          <a:p>
            <a:pPr algn="just"/>
            <a:endParaRPr lang="en-GB" sz="1200" dirty="0">
              <a:solidFill>
                <a:srgbClr val="3F3A71"/>
              </a:solidFill>
              <a:latin typeface="Gadugi" panose="020B0502040204020203" pitchFamily="34" charset="0"/>
            </a:endParaRPr>
          </a:p>
          <a:p>
            <a:pPr algn="just"/>
            <a:endParaRPr lang="en-GB" sz="1200" dirty="0">
              <a:solidFill>
                <a:srgbClr val="3F3A71"/>
              </a:solidFill>
              <a:latin typeface="Gadugi" panose="020B0502040204020203" pitchFamily="34" charset="0"/>
            </a:endParaRPr>
          </a:p>
          <a:p>
            <a:pPr algn="just"/>
            <a:endParaRPr lang="en-GB" sz="1200" dirty="0">
              <a:solidFill>
                <a:srgbClr val="3F3A71"/>
              </a:solidFill>
              <a:latin typeface="Gadugi" panose="020B0502040204020203" pitchFamily="34" charset="0"/>
            </a:endParaRPr>
          </a:p>
          <a:p>
            <a:pPr algn="just"/>
            <a:endParaRPr lang="en-GB" sz="1200" dirty="0">
              <a:solidFill>
                <a:srgbClr val="3F3A71"/>
              </a:solidFill>
              <a:latin typeface="Gadugi" panose="020B0502040204020203" pitchFamily="34" charset="0"/>
            </a:endParaRPr>
          </a:p>
          <a:p>
            <a:pPr algn="just"/>
            <a:endParaRPr lang="en-GB" sz="1200" dirty="0">
              <a:solidFill>
                <a:srgbClr val="3F3A71"/>
              </a:solidFill>
              <a:latin typeface="Gadugi" panose="020B0502040204020203" pitchFamily="34" charset="0"/>
            </a:endParaRPr>
          </a:p>
          <a:p>
            <a:pPr algn="just"/>
            <a:endParaRPr lang="en-GB" sz="1200" dirty="0">
              <a:solidFill>
                <a:srgbClr val="3F3A71"/>
              </a:solidFill>
              <a:latin typeface="Gadugi" panose="020B0502040204020203" pitchFamily="34" charset="0"/>
            </a:endParaRPr>
          </a:p>
          <a:p>
            <a:pPr algn="just"/>
            <a:r>
              <a:rPr lang="en-GB" sz="1200" dirty="0">
                <a:solidFill>
                  <a:srgbClr val="3F3A71"/>
                </a:solidFill>
                <a:latin typeface="Gadugi" panose="020B0502040204020203" pitchFamily="34" charset="0"/>
              </a:rPr>
              <a:t>Take time to read the course descriptions and to understand what topics you will be studying. Also look at how the course will be taught and assessed. If you don’t like exams, try finding a course which is more assessment based. </a:t>
            </a:r>
          </a:p>
          <a:p>
            <a:pPr algn="just"/>
            <a:endParaRPr lang="en-GB" sz="1200" dirty="0">
              <a:solidFill>
                <a:srgbClr val="3F3A71"/>
              </a:solidFill>
              <a:latin typeface="Gadugi" panose="020B0502040204020203" pitchFamily="34" charset="0"/>
            </a:endParaRPr>
          </a:p>
          <a:p>
            <a:pPr algn="just"/>
            <a:r>
              <a:rPr lang="en-GB" sz="1200" dirty="0">
                <a:solidFill>
                  <a:srgbClr val="3F3A71"/>
                </a:solidFill>
                <a:latin typeface="Gadugi" panose="020B0502040204020203" pitchFamily="34" charset="0"/>
              </a:rPr>
              <a:t>Courses can be structured in different ways; you can study one subject or you can combine two subjects with a Joint or Combined Degree.</a:t>
            </a:r>
          </a:p>
          <a:p>
            <a:pPr algn="just"/>
            <a:r>
              <a:rPr lang="en-GB" sz="1200" dirty="0">
                <a:solidFill>
                  <a:srgbClr val="3F3A71"/>
                </a:solidFill>
                <a:latin typeface="Gadugi" panose="020B0502040204020203" pitchFamily="34" charset="0"/>
              </a:rPr>
              <a:t>If you choose a Joint Degree, you will study both subjects equally, with Combined Degrees often split 60:40 between the two subjects.</a:t>
            </a:r>
          </a:p>
          <a:p>
            <a:pPr algn="just"/>
            <a:r>
              <a:rPr lang="en-GB" sz="1200" dirty="0">
                <a:solidFill>
                  <a:srgbClr val="3F3A71"/>
                </a:solidFill>
                <a:latin typeface="Gadugi" panose="020B0502040204020203" pitchFamily="34" charset="0"/>
              </a:rPr>
              <a:t> </a:t>
            </a:r>
          </a:p>
          <a:p>
            <a:pPr algn="just"/>
            <a:r>
              <a:rPr lang="en-GB" sz="1200" dirty="0">
                <a:solidFill>
                  <a:srgbClr val="3F3A71"/>
                </a:solidFill>
                <a:latin typeface="Gadugi" panose="020B0502040204020203" pitchFamily="34" charset="0"/>
              </a:rPr>
              <a:t>Some universities offer Sandwich courses where you study for two years, spend a year working in a related job and then spend a final year at university. </a:t>
            </a:r>
          </a:p>
          <a:p>
            <a:pPr algn="just"/>
            <a:endParaRPr lang="en-GB" sz="1200" dirty="0">
              <a:solidFill>
                <a:srgbClr val="3F3A71"/>
              </a:solidFill>
              <a:latin typeface="Gadugi" panose="020B0502040204020203" pitchFamily="34" charset="0"/>
            </a:endParaRPr>
          </a:p>
          <a:p>
            <a:pPr algn="just"/>
            <a:r>
              <a:rPr lang="en-GB" sz="1200" dirty="0">
                <a:solidFill>
                  <a:srgbClr val="3F3A71"/>
                </a:solidFill>
                <a:latin typeface="Gadugi" panose="020B0502040204020203" pitchFamily="34" charset="0"/>
              </a:rPr>
              <a:t>There are lots of options, so it’s really important to spend some time researching and finding the best choice for you. </a:t>
            </a:r>
          </a:p>
          <a:p>
            <a:pPr algn="just"/>
            <a:endParaRPr lang="en-GB" sz="1200" dirty="0">
              <a:solidFill>
                <a:srgbClr val="3F3A71"/>
              </a:solidFill>
              <a:latin typeface="Gadugi" panose="020B0502040204020203" pitchFamily="34" charset="0"/>
            </a:endParaRPr>
          </a:p>
        </p:txBody>
      </p:sp>
      <p:pic>
        <p:nvPicPr>
          <p:cNvPr id="8" name="Picture 7">
            <a:extLst>
              <a:ext uri="{FF2B5EF4-FFF2-40B4-BE49-F238E27FC236}">
                <a16:creationId xmlns:a16="http://schemas.microsoft.com/office/drawing/2014/main" id="{33589C27-5973-7B4F-848A-97A20FE788B9}"/>
              </a:ext>
            </a:extLst>
          </p:cNvPr>
          <p:cNvPicPr>
            <a:picLocks noChangeAspect="1"/>
          </p:cNvPicPr>
          <p:nvPr/>
        </p:nvPicPr>
        <p:blipFill>
          <a:blip r:embed="rId4"/>
          <a:stretch>
            <a:fillRect/>
          </a:stretch>
        </p:blipFill>
        <p:spPr>
          <a:xfrm>
            <a:off x="4667439" y="7899370"/>
            <a:ext cx="2574954" cy="2574954"/>
          </a:xfrm>
          <a:prstGeom prst="rect">
            <a:avLst/>
          </a:prstGeom>
        </p:spPr>
      </p:pic>
      <p:sp>
        <p:nvSpPr>
          <p:cNvPr id="16" name="TextBox 15">
            <a:extLst>
              <a:ext uri="{FF2B5EF4-FFF2-40B4-BE49-F238E27FC236}">
                <a16:creationId xmlns:a16="http://schemas.microsoft.com/office/drawing/2014/main" id="{47E41092-2D93-D34E-8340-B5A039CE1040}"/>
              </a:ext>
            </a:extLst>
          </p:cNvPr>
          <p:cNvSpPr txBox="1"/>
          <p:nvPr/>
        </p:nvSpPr>
        <p:spPr>
          <a:xfrm>
            <a:off x="431800" y="645647"/>
            <a:ext cx="6529490" cy="1077218"/>
          </a:xfrm>
          <a:prstGeom prst="rect">
            <a:avLst/>
          </a:prstGeom>
          <a:noFill/>
        </p:spPr>
        <p:txBody>
          <a:bodyPr wrap="square" rtlCol="0">
            <a:spAutoFit/>
          </a:bodyPr>
          <a:lstStyle/>
          <a:p>
            <a:r>
              <a:rPr lang="en-GB" sz="3200" b="1">
                <a:solidFill>
                  <a:srgbClr val="3F346A"/>
                </a:solidFill>
                <a:latin typeface="Trebuchet MS" panose="020B0703020202090204" pitchFamily="34" charset="0"/>
              </a:rPr>
              <a:t>HOW TO MAKE THE BEST CHOICE FOR POST-18 STUDY</a:t>
            </a:r>
          </a:p>
        </p:txBody>
      </p:sp>
      <p:sp>
        <p:nvSpPr>
          <p:cNvPr id="2" name="Rectangle: Diagonal Corners Rounded 1">
            <a:extLst>
              <a:ext uri="{FF2B5EF4-FFF2-40B4-BE49-F238E27FC236}">
                <a16:creationId xmlns:a16="http://schemas.microsoft.com/office/drawing/2014/main" id="{FCE23AEE-A9BF-A8EC-81FB-C7E19AC7E306}"/>
              </a:ext>
            </a:extLst>
          </p:cNvPr>
          <p:cNvSpPr/>
          <p:nvPr/>
        </p:nvSpPr>
        <p:spPr>
          <a:xfrm>
            <a:off x="611287" y="7011768"/>
            <a:ext cx="2874546" cy="2381636"/>
          </a:xfrm>
          <a:prstGeom prst="round2DiagRect">
            <a:avLst/>
          </a:prstGeom>
          <a:solidFill>
            <a:srgbClr val="3F346A"/>
          </a:solidFill>
          <a:ln w="76200">
            <a:solidFill>
              <a:srgbClr val="05A49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b="1" dirty="0">
                <a:latin typeface="Gadugi"/>
                <a:ea typeface="Gadugi"/>
              </a:rPr>
              <a:t>I have always been interested in science, but had no idea what career I wanted. My course offered a wide variety of modules which has allowed me to discover which areas I most enjoy.</a:t>
            </a:r>
          </a:p>
          <a:p>
            <a:pPr algn="ctr"/>
            <a:endParaRPr lang="en-GB" sz="1200" b="1" dirty="0">
              <a:latin typeface="Gadugi"/>
              <a:ea typeface="Gadugi"/>
            </a:endParaRPr>
          </a:p>
          <a:p>
            <a:pPr algn="ctr"/>
            <a:r>
              <a:rPr lang="en-GB" sz="1200" b="1" dirty="0">
                <a:solidFill>
                  <a:srgbClr val="05A49E"/>
                </a:solidFill>
                <a:latin typeface="Gadugi"/>
                <a:ea typeface="Gadugi"/>
              </a:rPr>
              <a:t>Rhianna, Service Child </a:t>
            </a:r>
          </a:p>
          <a:p>
            <a:pPr algn="ctr"/>
            <a:r>
              <a:rPr lang="en-GB" sz="1200" b="1" dirty="0">
                <a:solidFill>
                  <a:srgbClr val="05A49E"/>
                </a:solidFill>
                <a:latin typeface="Gadugi"/>
                <a:ea typeface="Gadugi"/>
              </a:rPr>
              <a:t>Biomedical Science</a:t>
            </a:r>
          </a:p>
          <a:p>
            <a:pPr algn="ctr"/>
            <a:r>
              <a:rPr lang="en-GB" sz="1200" b="1" dirty="0">
                <a:solidFill>
                  <a:srgbClr val="05A49E"/>
                </a:solidFill>
                <a:latin typeface="Gadugi"/>
                <a:ea typeface="Gadugi"/>
              </a:rPr>
              <a:t>Kings College, London</a:t>
            </a:r>
          </a:p>
        </p:txBody>
      </p:sp>
      <p:sp>
        <p:nvSpPr>
          <p:cNvPr id="14" name="TextBox 13">
            <a:extLst>
              <a:ext uri="{FF2B5EF4-FFF2-40B4-BE49-F238E27FC236}">
                <a16:creationId xmlns:a16="http://schemas.microsoft.com/office/drawing/2014/main" id="{648D38BD-23ED-7140-A75C-0898E4343258}"/>
              </a:ext>
            </a:extLst>
          </p:cNvPr>
          <p:cNvSpPr txBox="1"/>
          <p:nvPr/>
        </p:nvSpPr>
        <p:spPr>
          <a:xfrm>
            <a:off x="431800" y="10046166"/>
            <a:ext cx="2048232" cy="246221"/>
          </a:xfrm>
          <a:prstGeom prst="rect">
            <a:avLst/>
          </a:prstGeom>
          <a:noFill/>
        </p:spPr>
        <p:txBody>
          <a:bodyPr wrap="square" lIns="91440" tIns="45720" rIns="91440" bIns="45720" rtlCol="0" anchor="t">
            <a:spAutoFit/>
          </a:bodyPr>
          <a:lstStyle/>
          <a:p>
            <a:r>
              <a:rPr lang="en-US" sz="1000" dirty="0">
                <a:solidFill>
                  <a:srgbClr val="288184"/>
                </a:solidFill>
                <a:latin typeface="Gadugi"/>
                <a:ea typeface="Gadugi"/>
              </a:rPr>
              <a:t>10 </a:t>
            </a:r>
            <a:r>
              <a:rPr lang="en-US" sz="1000" dirty="0">
                <a:solidFill>
                  <a:srgbClr val="3F3A71"/>
                </a:solidFill>
                <a:latin typeface="Gadugi"/>
                <a:ea typeface="Gadugi"/>
              </a:rPr>
              <a:t>| </a:t>
            </a:r>
            <a:r>
              <a:rPr lang="en-US" sz="1000" dirty="0">
                <a:solidFill>
                  <a:srgbClr val="288184"/>
                </a:solidFill>
                <a:latin typeface="Gadugi"/>
                <a:ea typeface="Gadugi"/>
              </a:rPr>
              <a:t>What Do I Need To Know? </a:t>
            </a:r>
            <a:endParaRPr lang="en-US" sz="1000" dirty="0">
              <a:solidFill>
                <a:srgbClr val="288184"/>
              </a:solidFill>
              <a:latin typeface="Gadugi" panose="020B0502040204020203" pitchFamily="34" charset="0"/>
              <a:ea typeface="Gadugi"/>
            </a:endParaRPr>
          </a:p>
        </p:txBody>
      </p:sp>
    </p:spTree>
    <p:extLst>
      <p:ext uri="{BB962C8B-B14F-4D97-AF65-F5344CB8AC3E}">
        <p14:creationId xmlns:p14="http://schemas.microsoft.com/office/powerpoint/2010/main" val="209258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876c9ae-a194-41de-b1dd-4e6378e3d9a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19F141166216428B70D5B1712E1EF1" ma:contentTypeVersion="9" ma:contentTypeDescription="Create a new document." ma:contentTypeScope="" ma:versionID="f8cda825ee0653ff2c112cdcb700ef4e">
  <xsd:schema xmlns:xsd="http://www.w3.org/2001/XMLSchema" xmlns:xs="http://www.w3.org/2001/XMLSchema" xmlns:p="http://schemas.microsoft.com/office/2006/metadata/properties" xmlns:ns2="0876c9ae-a194-41de-b1dd-4e6378e3d9af" targetNamespace="http://schemas.microsoft.com/office/2006/metadata/properties" ma:root="true" ma:fieldsID="57d3cc92e68a1dab67003a8f2fcc056d" ns2:_="">
    <xsd:import namespace="0876c9ae-a194-41de-b1dd-4e6378e3d9a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76c9ae-a194-41de-b1dd-4e6378e3d9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a27f011-1a9c-4bbb-bffd-f61e666ec8a0"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DCD749-DEA5-430D-8511-D1281E86F7DF}">
  <ds:schemaRefs>
    <ds:schemaRef ds:uri="http://purl.org/dc/terms/"/>
    <ds:schemaRef ds:uri="http://schemas.microsoft.com/office/2006/documentManagement/types"/>
    <ds:schemaRef ds:uri="http://purl.org/dc/dcmitype/"/>
    <ds:schemaRef ds:uri="http://schemas.microsoft.com/office/infopath/2007/PartnerControls"/>
    <ds:schemaRef ds:uri="9da40c1a-1c0f-49d5-bb73-6f93fcfd7896"/>
    <ds:schemaRef ds:uri="http://purl.org/dc/elements/1.1/"/>
    <ds:schemaRef ds:uri="http://schemas.microsoft.com/office/2006/metadata/properties"/>
    <ds:schemaRef ds:uri="http://schemas.openxmlformats.org/package/2006/metadata/core-properties"/>
    <ds:schemaRef ds:uri="http://www.w3.org/XML/1998/namespace"/>
    <ds:schemaRef ds:uri="0876c9ae-a194-41de-b1dd-4e6378e3d9af"/>
  </ds:schemaRefs>
</ds:datastoreItem>
</file>

<file path=customXml/itemProps2.xml><?xml version="1.0" encoding="utf-8"?>
<ds:datastoreItem xmlns:ds="http://schemas.openxmlformats.org/officeDocument/2006/customXml" ds:itemID="{7E5CDAD6-50F9-4DD6-A1D4-214DA7221F28}">
  <ds:schemaRefs>
    <ds:schemaRef ds:uri="http://schemas.microsoft.com/sharepoint/v3/contenttype/forms"/>
  </ds:schemaRefs>
</ds:datastoreItem>
</file>

<file path=customXml/itemProps3.xml><?xml version="1.0" encoding="utf-8"?>
<ds:datastoreItem xmlns:ds="http://schemas.openxmlformats.org/officeDocument/2006/customXml" ds:itemID="{3D5683C3-883F-4F8D-B359-E1331A446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76c9ae-a194-41de-b1dd-4e6378e3d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423</TotalTime>
  <Words>8739</Words>
  <Application>Microsoft Office PowerPoint</Application>
  <PresentationFormat>Custom</PresentationFormat>
  <Paragraphs>904</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Cook</dc:creator>
  <cp:lastModifiedBy>Clare Bradshaw</cp:lastModifiedBy>
  <cp:revision>242</cp:revision>
  <cp:lastPrinted>2023-06-05T11:02:22Z</cp:lastPrinted>
  <dcterms:created xsi:type="dcterms:W3CDTF">2022-02-04T08:13:06Z</dcterms:created>
  <dcterms:modified xsi:type="dcterms:W3CDTF">2023-10-16T11:29:36Z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0x010100EB19F141166216428B70D5B1712E1EF1</vt:lpwstr>
  </property>
  <property fmtid="{D5CDD505-2E9C-101B-9397-08002B2CF9AE}" pid="3" name="_NewReviewCycle">
    <vt:lpwstr/>
  </property>
  <property fmtid="{D5CDD505-2E9C-101B-9397-08002B2CF9AE}" pid="4" name="MediaServiceImageTags">
    <vt:lpwstr/>
  </property>
</Properties>
</file>